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36" r:id="rId65"/>
    <p:sldId id="321" r:id="rId66"/>
    <p:sldId id="322" r:id="rId67"/>
    <p:sldId id="323" r:id="rId68"/>
    <p:sldId id="324" r:id="rId69"/>
    <p:sldId id="325" r:id="rId70"/>
    <p:sldId id="326" r:id="rId71"/>
    <p:sldId id="327" r:id="rId72"/>
    <p:sldId id="329" r:id="rId73"/>
    <p:sldId id="330" r:id="rId74"/>
    <p:sldId id="331" r:id="rId75"/>
    <p:sldId id="332" r:id="rId76"/>
    <p:sldId id="333" r:id="rId77"/>
    <p:sldId id="334" r:id="rId78"/>
    <p:sldId id="335" r:id="rId79"/>
  </p:sldIdLst>
  <p:sldSz cx="18288000" cy="10287000"/>
  <p:notesSz cx="6858000" cy="9144000"/>
  <p:embeddedFontLst>
    <p:embeddedFont>
      <p:font typeface="Calibri" panose="020F0502020204030204" pitchFamily="34" charset="0"/>
      <p:regular r:id="rId81"/>
      <p:bold r:id="rId82"/>
      <p:italic r:id="rId83"/>
      <p:boldItalic r:id="rId84"/>
    </p:embeddedFont>
    <p:embeddedFont>
      <p:font typeface="Cooper Hewitt" panose="020B0604020202020204" charset="0"/>
      <p:regular r:id="rId85"/>
    </p:embeddedFont>
    <p:embeddedFont>
      <p:font typeface="Roboto Bold" panose="020B0604020202020204" charset="0"/>
      <p:regular r:id="rId86"/>
    </p:embeddedFont>
    <p:embeddedFont>
      <p:font typeface="Roboto" panose="020B0604020202020204" charset="0"/>
      <p:regular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5D244-AE60-44EE-BCE4-79B556A477D0}" type="datetimeFigureOut">
              <a:rPr lang="en-US" smtClean="0"/>
              <a:t>11/26/2025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AB6FE-002B-4325-B0B9-6D49CE6D0329}" type="slidenum">
              <a:rPr lang="en-US" smtClean="0"/>
              <a:t>‹#›</a:t>
            </a:fld>
            <a:endParaRPr lang="en-US"/>
          </a:p>
        </p:txBody>
      </p:sp>
    </p:spTree>
    <p:extLst>
      <p:ext uri="{BB962C8B-B14F-4D97-AF65-F5344CB8AC3E}">
        <p14:creationId xmlns:p14="http://schemas.microsoft.com/office/powerpoint/2010/main" val="358276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AB6FE-002B-4325-B0B9-6D49CE6D0329}" type="slidenum">
              <a:rPr lang="en-US" smtClean="0"/>
              <a:t>33</a:t>
            </a:fld>
            <a:endParaRPr lang="en-US"/>
          </a:p>
        </p:txBody>
      </p:sp>
    </p:spTree>
    <p:extLst>
      <p:ext uri="{BB962C8B-B14F-4D97-AF65-F5344CB8AC3E}">
        <p14:creationId xmlns:p14="http://schemas.microsoft.com/office/powerpoint/2010/main" val="824529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4C26F-5B74-51EE-BDAA-67E9EDDE4B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B034F-C6CF-2566-6454-BF032722E6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9BE10DC-5ABD-F535-0131-F2D0498A08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F592F9-D128-04CA-4DEE-2C9DCBC5A807}"/>
              </a:ext>
            </a:extLst>
          </p:cNvPr>
          <p:cNvSpPr>
            <a:spLocks noGrp="1"/>
          </p:cNvSpPr>
          <p:nvPr>
            <p:ph type="sldNum" sz="quarter" idx="5"/>
          </p:nvPr>
        </p:nvSpPr>
        <p:spPr/>
        <p:txBody>
          <a:bodyPr/>
          <a:lstStyle/>
          <a:p>
            <a:fld id="{E66AB6FE-002B-4325-B0B9-6D49CE6D0329}" type="slidenum">
              <a:rPr lang="en-US" smtClean="0"/>
              <a:t>42</a:t>
            </a:fld>
            <a:endParaRPr lang="en-US"/>
          </a:p>
        </p:txBody>
      </p:sp>
    </p:spTree>
    <p:extLst>
      <p:ext uri="{BB962C8B-B14F-4D97-AF65-F5344CB8AC3E}">
        <p14:creationId xmlns:p14="http://schemas.microsoft.com/office/powerpoint/2010/main" val="45787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FC646-DED9-48FB-285C-2DF34DF9D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53D0E-6B82-45F0-2185-16322608D1A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35666E6-55F9-D4D0-6EE1-A18E292714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A1082-AB3F-0542-6EE7-81808F642D54}"/>
              </a:ext>
            </a:extLst>
          </p:cNvPr>
          <p:cNvSpPr>
            <a:spLocks noGrp="1"/>
          </p:cNvSpPr>
          <p:nvPr>
            <p:ph type="sldNum" sz="quarter" idx="5"/>
          </p:nvPr>
        </p:nvSpPr>
        <p:spPr/>
        <p:txBody>
          <a:bodyPr/>
          <a:lstStyle/>
          <a:p>
            <a:fld id="{E66AB6FE-002B-4325-B0B9-6D49CE6D0329}" type="slidenum">
              <a:rPr lang="en-US" smtClean="0"/>
              <a:t>43</a:t>
            </a:fld>
            <a:endParaRPr lang="en-US"/>
          </a:p>
        </p:txBody>
      </p:sp>
    </p:spTree>
    <p:extLst>
      <p:ext uri="{BB962C8B-B14F-4D97-AF65-F5344CB8AC3E}">
        <p14:creationId xmlns:p14="http://schemas.microsoft.com/office/powerpoint/2010/main" val="3016143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F3A0E-AD84-C637-310F-8665D6D58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A542F-908C-6C89-B708-5588D09F9B9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2323CBC-0366-1CDD-11C5-04E82209F7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C84BD4-97D6-E592-9A22-BD01700283F6}"/>
              </a:ext>
            </a:extLst>
          </p:cNvPr>
          <p:cNvSpPr>
            <a:spLocks noGrp="1"/>
          </p:cNvSpPr>
          <p:nvPr>
            <p:ph type="sldNum" sz="quarter" idx="5"/>
          </p:nvPr>
        </p:nvSpPr>
        <p:spPr/>
        <p:txBody>
          <a:bodyPr/>
          <a:lstStyle/>
          <a:p>
            <a:fld id="{E66AB6FE-002B-4325-B0B9-6D49CE6D0329}" type="slidenum">
              <a:rPr lang="en-US" smtClean="0"/>
              <a:t>44</a:t>
            </a:fld>
            <a:endParaRPr lang="en-US"/>
          </a:p>
        </p:txBody>
      </p:sp>
    </p:spTree>
    <p:extLst>
      <p:ext uri="{BB962C8B-B14F-4D97-AF65-F5344CB8AC3E}">
        <p14:creationId xmlns:p14="http://schemas.microsoft.com/office/powerpoint/2010/main" val="799400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B35A0-8F69-8304-2589-25ABD6136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87951-FFFE-8AC1-A366-AEB65AEFF0E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83DE05B-2975-C7A9-7260-3BAD893C9C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3AD3EA-FCE7-8A5F-0F7D-9BC3CDF63FF5}"/>
              </a:ext>
            </a:extLst>
          </p:cNvPr>
          <p:cNvSpPr>
            <a:spLocks noGrp="1"/>
          </p:cNvSpPr>
          <p:nvPr>
            <p:ph type="sldNum" sz="quarter" idx="5"/>
          </p:nvPr>
        </p:nvSpPr>
        <p:spPr/>
        <p:txBody>
          <a:bodyPr/>
          <a:lstStyle/>
          <a:p>
            <a:fld id="{E66AB6FE-002B-4325-B0B9-6D49CE6D0329}" type="slidenum">
              <a:rPr lang="en-US" smtClean="0"/>
              <a:t>45</a:t>
            </a:fld>
            <a:endParaRPr lang="en-US"/>
          </a:p>
        </p:txBody>
      </p:sp>
    </p:spTree>
    <p:extLst>
      <p:ext uri="{BB962C8B-B14F-4D97-AF65-F5344CB8AC3E}">
        <p14:creationId xmlns:p14="http://schemas.microsoft.com/office/powerpoint/2010/main" val="379692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E7852-9E77-9A53-7465-2F7C0324D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562AA0-5946-303F-D746-EF38F5DE2B3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ED76B40-8201-CC7F-A580-E502205B91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779226-BC69-01D4-7743-8EC903724F76}"/>
              </a:ext>
            </a:extLst>
          </p:cNvPr>
          <p:cNvSpPr>
            <a:spLocks noGrp="1"/>
          </p:cNvSpPr>
          <p:nvPr>
            <p:ph type="sldNum" sz="quarter" idx="5"/>
          </p:nvPr>
        </p:nvSpPr>
        <p:spPr/>
        <p:txBody>
          <a:bodyPr/>
          <a:lstStyle/>
          <a:p>
            <a:fld id="{E66AB6FE-002B-4325-B0B9-6D49CE6D0329}" type="slidenum">
              <a:rPr lang="en-US" smtClean="0"/>
              <a:t>46</a:t>
            </a:fld>
            <a:endParaRPr lang="en-US"/>
          </a:p>
        </p:txBody>
      </p:sp>
    </p:spTree>
    <p:extLst>
      <p:ext uri="{BB962C8B-B14F-4D97-AF65-F5344CB8AC3E}">
        <p14:creationId xmlns:p14="http://schemas.microsoft.com/office/powerpoint/2010/main" val="3174939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16235-CF9C-0FFF-935F-0DA080279A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333ED0-0D34-D48C-072E-A6C2A41A0D1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45E0B1D-4BE5-7B30-C746-3784FF35B3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217979-4CB4-030A-2574-FE081D1A9A82}"/>
              </a:ext>
            </a:extLst>
          </p:cNvPr>
          <p:cNvSpPr>
            <a:spLocks noGrp="1"/>
          </p:cNvSpPr>
          <p:nvPr>
            <p:ph type="sldNum" sz="quarter" idx="5"/>
          </p:nvPr>
        </p:nvSpPr>
        <p:spPr/>
        <p:txBody>
          <a:bodyPr/>
          <a:lstStyle/>
          <a:p>
            <a:fld id="{E66AB6FE-002B-4325-B0B9-6D49CE6D0329}" type="slidenum">
              <a:rPr lang="en-US" smtClean="0"/>
              <a:t>47</a:t>
            </a:fld>
            <a:endParaRPr lang="en-US"/>
          </a:p>
        </p:txBody>
      </p:sp>
    </p:spTree>
    <p:extLst>
      <p:ext uri="{BB962C8B-B14F-4D97-AF65-F5344CB8AC3E}">
        <p14:creationId xmlns:p14="http://schemas.microsoft.com/office/powerpoint/2010/main" val="961891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2D288-AED3-6936-AB53-829F4A191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BF78A-86EC-8C13-F144-3232CC4E619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1BFC118-046B-DD02-93AA-0327BC1DF4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7A53D2-1DC1-F130-BA49-17BFEEDA7A1E}"/>
              </a:ext>
            </a:extLst>
          </p:cNvPr>
          <p:cNvSpPr>
            <a:spLocks noGrp="1"/>
          </p:cNvSpPr>
          <p:nvPr>
            <p:ph type="sldNum" sz="quarter" idx="5"/>
          </p:nvPr>
        </p:nvSpPr>
        <p:spPr/>
        <p:txBody>
          <a:bodyPr/>
          <a:lstStyle/>
          <a:p>
            <a:fld id="{E66AB6FE-002B-4325-B0B9-6D49CE6D0329}" type="slidenum">
              <a:rPr lang="en-US" smtClean="0"/>
              <a:t>48</a:t>
            </a:fld>
            <a:endParaRPr lang="en-US"/>
          </a:p>
        </p:txBody>
      </p:sp>
    </p:spTree>
    <p:extLst>
      <p:ext uri="{BB962C8B-B14F-4D97-AF65-F5344CB8AC3E}">
        <p14:creationId xmlns:p14="http://schemas.microsoft.com/office/powerpoint/2010/main" val="319779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5DCF5-129A-86BA-E20F-9C54E61B80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D5ABE-29DC-B3C8-A29B-D66611DB4CF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3CDEC96-EC1E-24F1-0022-0E3EC36AC9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BB760D-CD6F-212C-B9E6-435002B6CDFE}"/>
              </a:ext>
            </a:extLst>
          </p:cNvPr>
          <p:cNvSpPr>
            <a:spLocks noGrp="1"/>
          </p:cNvSpPr>
          <p:nvPr>
            <p:ph type="sldNum" sz="quarter" idx="5"/>
          </p:nvPr>
        </p:nvSpPr>
        <p:spPr/>
        <p:txBody>
          <a:bodyPr/>
          <a:lstStyle/>
          <a:p>
            <a:fld id="{E66AB6FE-002B-4325-B0B9-6D49CE6D0329}" type="slidenum">
              <a:rPr lang="en-US" smtClean="0"/>
              <a:t>49</a:t>
            </a:fld>
            <a:endParaRPr lang="en-US"/>
          </a:p>
        </p:txBody>
      </p:sp>
    </p:spTree>
    <p:extLst>
      <p:ext uri="{BB962C8B-B14F-4D97-AF65-F5344CB8AC3E}">
        <p14:creationId xmlns:p14="http://schemas.microsoft.com/office/powerpoint/2010/main" val="2510511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FF9B0-BFCF-5452-7566-56D9553D3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01E08-D53E-B821-5238-E12D367DF9E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C52789-51A1-1C8B-83CE-A08003EF6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2FCA98-15A2-7393-C3BB-BA715E6B38CD}"/>
              </a:ext>
            </a:extLst>
          </p:cNvPr>
          <p:cNvSpPr>
            <a:spLocks noGrp="1"/>
          </p:cNvSpPr>
          <p:nvPr>
            <p:ph type="sldNum" sz="quarter" idx="5"/>
          </p:nvPr>
        </p:nvSpPr>
        <p:spPr/>
        <p:txBody>
          <a:bodyPr/>
          <a:lstStyle/>
          <a:p>
            <a:fld id="{E66AB6FE-002B-4325-B0B9-6D49CE6D0329}" type="slidenum">
              <a:rPr lang="en-US" smtClean="0"/>
              <a:t>50</a:t>
            </a:fld>
            <a:endParaRPr lang="en-US"/>
          </a:p>
        </p:txBody>
      </p:sp>
    </p:spTree>
    <p:extLst>
      <p:ext uri="{BB962C8B-B14F-4D97-AF65-F5344CB8AC3E}">
        <p14:creationId xmlns:p14="http://schemas.microsoft.com/office/powerpoint/2010/main" val="3087206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AD4F0-6EEA-1722-1F64-F9639EEEF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FAEAB-5655-44FF-E917-249DAC5D5E0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277DE1D-E840-1016-E2FF-F3DA432DEE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5096BF-810B-D193-A16E-CEB895EB858F}"/>
              </a:ext>
            </a:extLst>
          </p:cNvPr>
          <p:cNvSpPr>
            <a:spLocks noGrp="1"/>
          </p:cNvSpPr>
          <p:nvPr>
            <p:ph type="sldNum" sz="quarter" idx="5"/>
          </p:nvPr>
        </p:nvSpPr>
        <p:spPr/>
        <p:txBody>
          <a:bodyPr/>
          <a:lstStyle/>
          <a:p>
            <a:fld id="{E66AB6FE-002B-4325-B0B9-6D49CE6D0329}" type="slidenum">
              <a:rPr lang="en-US" smtClean="0"/>
              <a:t>51</a:t>
            </a:fld>
            <a:endParaRPr lang="en-US"/>
          </a:p>
        </p:txBody>
      </p:sp>
    </p:spTree>
    <p:extLst>
      <p:ext uri="{BB962C8B-B14F-4D97-AF65-F5344CB8AC3E}">
        <p14:creationId xmlns:p14="http://schemas.microsoft.com/office/powerpoint/2010/main" val="36794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5F46-1985-0D79-B2CE-439445DC6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3BBA6-AD54-A00E-EF21-964D26619CA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EED5233-49DA-F909-4CC3-C7C86BD43C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2FDFEF-B663-5D4E-977B-4F913DFBF916}"/>
              </a:ext>
            </a:extLst>
          </p:cNvPr>
          <p:cNvSpPr>
            <a:spLocks noGrp="1"/>
          </p:cNvSpPr>
          <p:nvPr>
            <p:ph type="sldNum" sz="quarter" idx="5"/>
          </p:nvPr>
        </p:nvSpPr>
        <p:spPr/>
        <p:txBody>
          <a:bodyPr/>
          <a:lstStyle/>
          <a:p>
            <a:fld id="{E66AB6FE-002B-4325-B0B9-6D49CE6D0329}" type="slidenum">
              <a:rPr lang="en-US" smtClean="0"/>
              <a:t>34</a:t>
            </a:fld>
            <a:endParaRPr lang="en-US"/>
          </a:p>
        </p:txBody>
      </p:sp>
    </p:spTree>
    <p:extLst>
      <p:ext uri="{BB962C8B-B14F-4D97-AF65-F5344CB8AC3E}">
        <p14:creationId xmlns:p14="http://schemas.microsoft.com/office/powerpoint/2010/main" val="1824272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372D7-9C8D-581D-1ED3-2D61D638E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476AB-3990-E7E9-81C2-8F7542D2F29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C900082-A1BF-2D1F-E407-176292EF7F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0F517C-959E-2618-6E4E-49B3130F3A30}"/>
              </a:ext>
            </a:extLst>
          </p:cNvPr>
          <p:cNvSpPr>
            <a:spLocks noGrp="1"/>
          </p:cNvSpPr>
          <p:nvPr>
            <p:ph type="sldNum" sz="quarter" idx="5"/>
          </p:nvPr>
        </p:nvSpPr>
        <p:spPr/>
        <p:txBody>
          <a:bodyPr/>
          <a:lstStyle/>
          <a:p>
            <a:fld id="{E66AB6FE-002B-4325-B0B9-6D49CE6D0329}" type="slidenum">
              <a:rPr lang="en-US" smtClean="0"/>
              <a:t>52</a:t>
            </a:fld>
            <a:endParaRPr lang="en-US"/>
          </a:p>
        </p:txBody>
      </p:sp>
    </p:spTree>
    <p:extLst>
      <p:ext uri="{BB962C8B-B14F-4D97-AF65-F5344CB8AC3E}">
        <p14:creationId xmlns:p14="http://schemas.microsoft.com/office/powerpoint/2010/main" val="2934260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5E21F-1B5C-D8B6-8EBB-829565B86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9C446-51E0-C244-D3F8-4413E215099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7A7BBC4-68D0-9BD8-0FA5-71C5828BF8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EAD990-C4F2-0F0A-92CC-5165365F4C8D}"/>
              </a:ext>
            </a:extLst>
          </p:cNvPr>
          <p:cNvSpPr>
            <a:spLocks noGrp="1"/>
          </p:cNvSpPr>
          <p:nvPr>
            <p:ph type="sldNum" sz="quarter" idx="5"/>
          </p:nvPr>
        </p:nvSpPr>
        <p:spPr/>
        <p:txBody>
          <a:bodyPr/>
          <a:lstStyle/>
          <a:p>
            <a:fld id="{E66AB6FE-002B-4325-B0B9-6D49CE6D0329}" type="slidenum">
              <a:rPr lang="en-US" smtClean="0"/>
              <a:t>53</a:t>
            </a:fld>
            <a:endParaRPr lang="en-US"/>
          </a:p>
        </p:txBody>
      </p:sp>
    </p:spTree>
    <p:extLst>
      <p:ext uri="{BB962C8B-B14F-4D97-AF65-F5344CB8AC3E}">
        <p14:creationId xmlns:p14="http://schemas.microsoft.com/office/powerpoint/2010/main" val="2037299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6B7F8-F40C-A8E7-0E48-A7B0A70D0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BAACC-EF24-68D4-508A-9A2DB3A30E5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18A221D-05D6-42CF-8409-3A10CCD34F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1B7210-5D25-437B-A761-4874300262B5}"/>
              </a:ext>
            </a:extLst>
          </p:cNvPr>
          <p:cNvSpPr>
            <a:spLocks noGrp="1"/>
          </p:cNvSpPr>
          <p:nvPr>
            <p:ph type="sldNum" sz="quarter" idx="5"/>
          </p:nvPr>
        </p:nvSpPr>
        <p:spPr/>
        <p:txBody>
          <a:bodyPr/>
          <a:lstStyle/>
          <a:p>
            <a:fld id="{E66AB6FE-002B-4325-B0B9-6D49CE6D0329}" type="slidenum">
              <a:rPr lang="en-US" smtClean="0"/>
              <a:t>54</a:t>
            </a:fld>
            <a:endParaRPr lang="en-US"/>
          </a:p>
        </p:txBody>
      </p:sp>
    </p:spTree>
    <p:extLst>
      <p:ext uri="{BB962C8B-B14F-4D97-AF65-F5344CB8AC3E}">
        <p14:creationId xmlns:p14="http://schemas.microsoft.com/office/powerpoint/2010/main" val="3540813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B63A7-A427-5B3D-017E-33EA67F0B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A5F16-A071-BDA2-9941-E1E9EA34D69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3B77E52-01A1-9140-48EC-78538FFB87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41A5BA-2A72-6360-A056-C164CCC46AAF}"/>
              </a:ext>
            </a:extLst>
          </p:cNvPr>
          <p:cNvSpPr>
            <a:spLocks noGrp="1"/>
          </p:cNvSpPr>
          <p:nvPr>
            <p:ph type="sldNum" sz="quarter" idx="5"/>
          </p:nvPr>
        </p:nvSpPr>
        <p:spPr/>
        <p:txBody>
          <a:bodyPr/>
          <a:lstStyle/>
          <a:p>
            <a:fld id="{E66AB6FE-002B-4325-B0B9-6D49CE6D0329}" type="slidenum">
              <a:rPr lang="en-US" smtClean="0"/>
              <a:t>55</a:t>
            </a:fld>
            <a:endParaRPr lang="en-US"/>
          </a:p>
        </p:txBody>
      </p:sp>
    </p:spTree>
    <p:extLst>
      <p:ext uri="{BB962C8B-B14F-4D97-AF65-F5344CB8AC3E}">
        <p14:creationId xmlns:p14="http://schemas.microsoft.com/office/powerpoint/2010/main" val="1399233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CE62D-A0CC-60C9-9CA1-79B3DF04D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492C4-43EA-0A7D-4BC6-EB3A2697D61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BEA1F08-4727-7CC4-E8CE-489F774BCA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FE3833-52BD-FE52-9CAF-5EB0059AC1AF}"/>
              </a:ext>
            </a:extLst>
          </p:cNvPr>
          <p:cNvSpPr>
            <a:spLocks noGrp="1"/>
          </p:cNvSpPr>
          <p:nvPr>
            <p:ph type="sldNum" sz="quarter" idx="5"/>
          </p:nvPr>
        </p:nvSpPr>
        <p:spPr/>
        <p:txBody>
          <a:bodyPr/>
          <a:lstStyle/>
          <a:p>
            <a:fld id="{E66AB6FE-002B-4325-B0B9-6D49CE6D0329}" type="slidenum">
              <a:rPr lang="en-US" smtClean="0"/>
              <a:t>56</a:t>
            </a:fld>
            <a:endParaRPr lang="en-US"/>
          </a:p>
        </p:txBody>
      </p:sp>
    </p:spTree>
    <p:extLst>
      <p:ext uri="{BB962C8B-B14F-4D97-AF65-F5344CB8AC3E}">
        <p14:creationId xmlns:p14="http://schemas.microsoft.com/office/powerpoint/2010/main" val="3728306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5176D-B3CE-EF18-250D-C924677110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0F1153-CB51-3320-1447-D1E3D024601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6FF5052-397F-F1CA-D753-111DCFC2A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D38DCD-60BD-08D9-C332-A22395FE006F}"/>
              </a:ext>
            </a:extLst>
          </p:cNvPr>
          <p:cNvSpPr>
            <a:spLocks noGrp="1"/>
          </p:cNvSpPr>
          <p:nvPr>
            <p:ph type="sldNum" sz="quarter" idx="5"/>
          </p:nvPr>
        </p:nvSpPr>
        <p:spPr/>
        <p:txBody>
          <a:bodyPr/>
          <a:lstStyle/>
          <a:p>
            <a:fld id="{E66AB6FE-002B-4325-B0B9-6D49CE6D0329}" type="slidenum">
              <a:rPr lang="en-US" smtClean="0"/>
              <a:t>57</a:t>
            </a:fld>
            <a:endParaRPr lang="en-US"/>
          </a:p>
        </p:txBody>
      </p:sp>
    </p:spTree>
    <p:extLst>
      <p:ext uri="{BB962C8B-B14F-4D97-AF65-F5344CB8AC3E}">
        <p14:creationId xmlns:p14="http://schemas.microsoft.com/office/powerpoint/2010/main" val="1646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46315-1918-F99F-AB1D-29981CAE3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7A47F5-FD20-FB02-7BDE-15B6CEFF021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53F7CA-ADDA-EDB2-1FCE-025F398CF9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E95185-7739-12B3-CCD2-A0F2626FA7EB}"/>
              </a:ext>
            </a:extLst>
          </p:cNvPr>
          <p:cNvSpPr>
            <a:spLocks noGrp="1"/>
          </p:cNvSpPr>
          <p:nvPr>
            <p:ph type="sldNum" sz="quarter" idx="5"/>
          </p:nvPr>
        </p:nvSpPr>
        <p:spPr/>
        <p:txBody>
          <a:bodyPr/>
          <a:lstStyle/>
          <a:p>
            <a:fld id="{E66AB6FE-002B-4325-B0B9-6D49CE6D0329}" type="slidenum">
              <a:rPr lang="en-US" smtClean="0"/>
              <a:t>58</a:t>
            </a:fld>
            <a:endParaRPr lang="en-US"/>
          </a:p>
        </p:txBody>
      </p:sp>
    </p:spTree>
    <p:extLst>
      <p:ext uri="{BB962C8B-B14F-4D97-AF65-F5344CB8AC3E}">
        <p14:creationId xmlns:p14="http://schemas.microsoft.com/office/powerpoint/2010/main" val="649569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063C7-1559-EDD5-2578-5913A9FE4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9BE2B-F117-BC1B-011E-A3A74889419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0D4213-C68F-BBA0-2A1B-CB8DB40EDB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4EB021-EC3D-4655-7F4B-FD2DB8409E4C}"/>
              </a:ext>
            </a:extLst>
          </p:cNvPr>
          <p:cNvSpPr>
            <a:spLocks noGrp="1"/>
          </p:cNvSpPr>
          <p:nvPr>
            <p:ph type="sldNum" sz="quarter" idx="5"/>
          </p:nvPr>
        </p:nvSpPr>
        <p:spPr/>
        <p:txBody>
          <a:bodyPr/>
          <a:lstStyle/>
          <a:p>
            <a:fld id="{E66AB6FE-002B-4325-B0B9-6D49CE6D0329}" type="slidenum">
              <a:rPr lang="en-US" smtClean="0"/>
              <a:t>59</a:t>
            </a:fld>
            <a:endParaRPr lang="en-US"/>
          </a:p>
        </p:txBody>
      </p:sp>
    </p:spTree>
    <p:extLst>
      <p:ext uri="{BB962C8B-B14F-4D97-AF65-F5344CB8AC3E}">
        <p14:creationId xmlns:p14="http://schemas.microsoft.com/office/powerpoint/2010/main" val="3756965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FD8BA-FB65-6847-110E-22EDA2B15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09319-CA4B-E3E1-C90F-911A79E57FC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149A4D5-8894-833F-2A16-6D325F9B0B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4BD0D9-4888-B0EF-2F70-874F584B73FE}"/>
              </a:ext>
            </a:extLst>
          </p:cNvPr>
          <p:cNvSpPr>
            <a:spLocks noGrp="1"/>
          </p:cNvSpPr>
          <p:nvPr>
            <p:ph type="sldNum" sz="quarter" idx="5"/>
          </p:nvPr>
        </p:nvSpPr>
        <p:spPr/>
        <p:txBody>
          <a:bodyPr/>
          <a:lstStyle/>
          <a:p>
            <a:fld id="{E66AB6FE-002B-4325-B0B9-6D49CE6D0329}" type="slidenum">
              <a:rPr lang="en-US" smtClean="0"/>
              <a:t>60</a:t>
            </a:fld>
            <a:endParaRPr lang="en-US"/>
          </a:p>
        </p:txBody>
      </p:sp>
    </p:spTree>
    <p:extLst>
      <p:ext uri="{BB962C8B-B14F-4D97-AF65-F5344CB8AC3E}">
        <p14:creationId xmlns:p14="http://schemas.microsoft.com/office/powerpoint/2010/main" val="2818964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9967B-BA8C-B0BD-731E-10D1F1350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09253-9B7D-D2FA-278A-54ADF033AC7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8047848-948F-D44C-42DB-A7584E99B9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C565E2-E992-CF18-57F7-A87C306ECC95}"/>
              </a:ext>
            </a:extLst>
          </p:cNvPr>
          <p:cNvSpPr>
            <a:spLocks noGrp="1"/>
          </p:cNvSpPr>
          <p:nvPr>
            <p:ph type="sldNum" sz="quarter" idx="5"/>
          </p:nvPr>
        </p:nvSpPr>
        <p:spPr/>
        <p:txBody>
          <a:bodyPr/>
          <a:lstStyle/>
          <a:p>
            <a:fld id="{E66AB6FE-002B-4325-B0B9-6D49CE6D0329}" type="slidenum">
              <a:rPr lang="en-US" smtClean="0"/>
              <a:t>61</a:t>
            </a:fld>
            <a:endParaRPr lang="en-US"/>
          </a:p>
        </p:txBody>
      </p:sp>
    </p:spTree>
    <p:extLst>
      <p:ext uri="{BB962C8B-B14F-4D97-AF65-F5344CB8AC3E}">
        <p14:creationId xmlns:p14="http://schemas.microsoft.com/office/powerpoint/2010/main" val="667435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14346-19AB-3CDB-32B2-78890A4CC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71866-7B76-8F4F-1E98-F49A14B6770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D636C41-CD0A-4D1B-DB13-1BC90C7196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0C001E-7E49-833F-C616-06BB98310802}"/>
              </a:ext>
            </a:extLst>
          </p:cNvPr>
          <p:cNvSpPr>
            <a:spLocks noGrp="1"/>
          </p:cNvSpPr>
          <p:nvPr>
            <p:ph type="sldNum" sz="quarter" idx="5"/>
          </p:nvPr>
        </p:nvSpPr>
        <p:spPr/>
        <p:txBody>
          <a:bodyPr/>
          <a:lstStyle/>
          <a:p>
            <a:fld id="{E66AB6FE-002B-4325-B0B9-6D49CE6D0329}" type="slidenum">
              <a:rPr lang="en-US" smtClean="0"/>
              <a:t>35</a:t>
            </a:fld>
            <a:endParaRPr lang="en-US"/>
          </a:p>
        </p:txBody>
      </p:sp>
    </p:spTree>
    <p:extLst>
      <p:ext uri="{BB962C8B-B14F-4D97-AF65-F5344CB8AC3E}">
        <p14:creationId xmlns:p14="http://schemas.microsoft.com/office/powerpoint/2010/main" val="1635257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5DE8D-AEFE-410B-B243-1F9F678D6E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7F0BC-424B-01D2-A102-FA741D07BE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F8B3EE8-395E-36E5-7108-DA58CE6A9F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B3C76F-CEA6-A182-4D36-037D8F437175}"/>
              </a:ext>
            </a:extLst>
          </p:cNvPr>
          <p:cNvSpPr>
            <a:spLocks noGrp="1"/>
          </p:cNvSpPr>
          <p:nvPr>
            <p:ph type="sldNum" sz="quarter" idx="5"/>
          </p:nvPr>
        </p:nvSpPr>
        <p:spPr/>
        <p:txBody>
          <a:bodyPr/>
          <a:lstStyle/>
          <a:p>
            <a:fld id="{E66AB6FE-002B-4325-B0B9-6D49CE6D0329}" type="slidenum">
              <a:rPr lang="en-US" smtClean="0"/>
              <a:t>62</a:t>
            </a:fld>
            <a:endParaRPr lang="en-US"/>
          </a:p>
        </p:txBody>
      </p:sp>
    </p:spTree>
    <p:extLst>
      <p:ext uri="{BB962C8B-B14F-4D97-AF65-F5344CB8AC3E}">
        <p14:creationId xmlns:p14="http://schemas.microsoft.com/office/powerpoint/2010/main" val="3140852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71F9B-3DEA-EE67-920B-741130E107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668AD-DDB8-C777-6ECF-F356FDC2C7B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D6D99BC-58DD-B684-02A8-1FD03F11B2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0A927D-7EAE-4FBA-E426-759FDBFF5BD0}"/>
              </a:ext>
            </a:extLst>
          </p:cNvPr>
          <p:cNvSpPr>
            <a:spLocks noGrp="1"/>
          </p:cNvSpPr>
          <p:nvPr>
            <p:ph type="sldNum" sz="quarter" idx="5"/>
          </p:nvPr>
        </p:nvSpPr>
        <p:spPr/>
        <p:txBody>
          <a:bodyPr/>
          <a:lstStyle/>
          <a:p>
            <a:fld id="{E66AB6FE-002B-4325-B0B9-6D49CE6D0329}" type="slidenum">
              <a:rPr lang="en-US" smtClean="0"/>
              <a:t>63</a:t>
            </a:fld>
            <a:endParaRPr lang="en-US"/>
          </a:p>
        </p:txBody>
      </p:sp>
    </p:spTree>
    <p:extLst>
      <p:ext uri="{BB962C8B-B14F-4D97-AF65-F5344CB8AC3E}">
        <p14:creationId xmlns:p14="http://schemas.microsoft.com/office/powerpoint/2010/main" val="188048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9FB97-ABD4-930E-91E5-FC2FF4A370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84768-8E4D-25CF-7FBC-B6F445A2B52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45FF52A-9FF6-F18A-3D7C-614B5B597B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6CA664-AD1B-AF44-F825-7C360C5974E1}"/>
              </a:ext>
            </a:extLst>
          </p:cNvPr>
          <p:cNvSpPr>
            <a:spLocks noGrp="1"/>
          </p:cNvSpPr>
          <p:nvPr>
            <p:ph type="sldNum" sz="quarter" idx="5"/>
          </p:nvPr>
        </p:nvSpPr>
        <p:spPr/>
        <p:txBody>
          <a:bodyPr/>
          <a:lstStyle/>
          <a:p>
            <a:fld id="{E66AB6FE-002B-4325-B0B9-6D49CE6D0329}" type="slidenum">
              <a:rPr lang="en-US" smtClean="0"/>
              <a:t>64</a:t>
            </a:fld>
            <a:endParaRPr lang="en-US"/>
          </a:p>
        </p:txBody>
      </p:sp>
    </p:spTree>
    <p:extLst>
      <p:ext uri="{BB962C8B-B14F-4D97-AF65-F5344CB8AC3E}">
        <p14:creationId xmlns:p14="http://schemas.microsoft.com/office/powerpoint/2010/main" val="3161404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69F46-983E-88E5-5719-7C563CD47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687BE6-7BEA-9B39-EEF9-949191F29F0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D42B1F5-F422-5D31-5912-BBBBE112EB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DAF8AA-0A50-19B1-9EBA-48E03121C989}"/>
              </a:ext>
            </a:extLst>
          </p:cNvPr>
          <p:cNvSpPr>
            <a:spLocks noGrp="1"/>
          </p:cNvSpPr>
          <p:nvPr>
            <p:ph type="sldNum" sz="quarter" idx="5"/>
          </p:nvPr>
        </p:nvSpPr>
        <p:spPr/>
        <p:txBody>
          <a:bodyPr/>
          <a:lstStyle/>
          <a:p>
            <a:fld id="{E66AB6FE-002B-4325-B0B9-6D49CE6D0329}" type="slidenum">
              <a:rPr lang="en-US" smtClean="0"/>
              <a:t>65</a:t>
            </a:fld>
            <a:endParaRPr lang="en-US"/>
          </a:p>
        </p:txBody>
      </p:sp>
    </p:spTree>
    <p:extLst>
      <p:ext uri="{BB962C8B-B14F-4D97-AF65-F5344CB8AC3E}">
        <p14:creationId xmlns:p14="http://schemas.microsoft.com/office/powerpoint/2010/main" val="1738576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17DD1-D434-7F31-3780-7759AD373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6A6E0-260A-0423-EBD2-5B0D3488780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46D65B5-1BC6-1439-4FFE-B6CE755BE0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CD0F34-66B6-92E4-300E-C314F785EBC8}"/>
              </a:ext>
            </a:extLst>
          </p:cNvPr>
          <p:cNvSpPr>
            <a:spLocks noGrp="1"/>
          </p:cNvSpPr>
          <p:nvPr>
            <p:ph type="sldNum" sz="quarter" idx="5"/>
          </p:nvPr>
        </p:nvSpPr>
        <p:spPr/>
        <p:txBody>
          <a:bodyPr/>
          <a:lstStyle/>
          <a:p>
            <a:fld id="{E66AB6FE-002B-4325-B0B9-6D49CE6D0329}" type="slidenum">
              <a:rPr lang="en-US" smtClean="0"/>
              <a:t>66</a:t>
            </a:fld>
            <a:endParaRPr lang="en-US"/>
          </a:p>
        </p:txBody>
      </p:sp>
    </p:spTree>
    <p:extLst>
      <p:ext uri="{BB962C8B-B14F-4D97-AF65-F5344CB8AC3E}">
        <p14:creationId xmlns:p14="http://schemas.microsoft.com/office/powerpoint/2010/main" val="824190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5A89C-62A0-239E-3054-2921CCED3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67C1D-D4D7-3B5F-C3BE-76948839296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9860297-28BD-D813-F480-32D9460B0B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51C235-6665-0FEE-70CA-B9E8592FBAAB}"/>
              </a:ext>
            </a:extLst>
          </p:cNvPr>
          <p:cNvSpPr>
            <a:spLocks noGrp="1"/>
          </p:cNvSpPr>
          <p:nvPr>
            <p:ph type="sldNum" sz="quarter" idx="5"/>
          </p:nvPr>
        </p:nvSpPr>
        <p:spPr/>
        <p:txBody>
          <a:bodyPr/>
          <a:lstStyle/>
          <a:p>
            <a:fld id="{E66AB6FE-002B-4325-B0B9-6D49CE6D0329}" type="slidenum">
              <a:rPr lang="en-US" smtClean="0"/>
              <a:t>67</a:t>
            </a:fld>
            <a:endParaRPr lang="en-US"/>
          </a:p>
        </p:txBody>
      </p:sp>
    </p:spTree>
    <p:extLst>
      <p:ext uri="{BB962C8B-B14F-4D97-AF65-F5344CB8AC3E}">
        <p14:creationId xmlns:p14="http://schemas.microsoft.com/office/powerpoint/2010/main" val="4294250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2E58-4162-E7BE-C2F2-3FB2C05C8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104E7-9791-9A39-CA72-1E8969280AC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9C23791-A9CC-BF14-6985-C01E387239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6ED4F3-AA76-E51B-CE1A-C6EEBD9FD5A3}"/>
              </a:ext>
            </a:extLst>
          </p:cNvPr>
          <p:cNvSpPr>
            <a:spLocks noGrp="1"/>
          </p:cNvSpPr>
          <p:nvPr>
            <p:ph type="sldNum" sz="quarter" idx="5"/>
          </p:nvPr>
        </p:nvSpPr>
        <p:spPr/>
        <p:txBody>
          <a:bodyPr/>
          <a:lstStyle/>
          <a:p>
            <a:fld id="{E66AB6FE-002B-4325-B0B9-6D49CE6D0329}" type="slidenum">
              <a:rPr lang="en-US" smtClean="0"/>
              <a:t>68</a:t>
            </a:fld>
            <a:endParaRPr lang="en-US"/>
          </a:p>
        </p:txBody>
      </p:sp>
    </p:spTree>
    <p:extLst>
      <p:ext uri="{BB962C8B-B14F-4D97-AF65-F5344CB8AC3E}">
        <p14:creationId xmlns:p14="http://schemas.microsoft.com/office/powerpoint/2010/main" val="1996535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DF46B-E90A-D08D-3FAD-78A0BADE14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688AB0-B4E5-09F5-D739-065D6CF889A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B158156-8324-8309-7066-D58CBDC918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E541E4-DF2F-7186-996D-614B93FEDB1A}"/>
              </a:ext>
            </a:extLst>
          </p:cNvPr>
          <p:cNvSpPr>
            <a:spLocks noGrp="1"/>
          </p:cNvSpPr>
          <p:nvPr>
            <p:ph type="sldNum" sz="quarter" idx="5"/>
          </p:nvPr>
        </p:nvSpPr>
        <p:spPr/>
        <p:txBody>
          <a:bodyPr/>
          <a:lstStyle/>
          <a:p>
            <a:fld id="{E66AB6FE-002B-4325-B0B9-6D49CE6D0329}" type="slidenum">
              <a:rPr lang="en-US" smtClean="0"/>
              <a:t>69</a:t>
            </a:fld>
            <a:endParaRPr lang="en-US"/>
          </a:p>
        </p:txBody>
      </p:sp>
    </p:spTree>
    <p:extLst>
      <p:ext uri="{BB962C8B-B14F-4D97-AF65-F5344CB8AC3E}">
        <p14:creationId xmlns:p14="http://schemas.microsoft.com/office/powerpoint/2010/main" val="2304499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D2C96-C9E0-CF1A-26EE-C47457ED2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414218-5A1B-4204-5A04-580E8795A98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795255F-1EE6-F7C9-DC6D-093E013EFE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E9069D-F93E-CA13-055D-E415B1C91EC4}"/>
              </a:ext>
            </a:extLst>
          </p:cNvPr>
          <p:cNvSpPr>
            <a:spLocks noGrp="1"/>
          </p:cNvSpPr>
          <p:nvPr>
            <p:ph type="sldNum" sz="quarter" idx="5"/>
          </p:nvPr>
        </p:nvSpPr>
        <p:spPr/>
        <p:txBody>
          <a:bodyPr/>
          <a:lstStyle/>
          <a:p>
            <a:fld id="{E66AB6FE-002B-4325-B0B9-6D49CE6D0329}" type="slidenum">
              <a:rPr lang="en-US" smtClean="0"/>
              <a:t>70</a:t>
            </a:fld>
            <a:endParaRPr lang="en-US"/>
          </a:p>
        </p:txBody>
      </p:sp>
    </p:spTree>
    <p:extLst>
      <p:ext uri="{BB962C8B-B14F-4D97-AF65-F5344CB8AC3E}">
        <p14:creationId xmlns:p14="http://schemas.microsoft.com/office/powerpoint/2010/main" val="4287124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432F-C807-926F-6C3A-BEFD270A1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C2B44-1490-61C7-6E3F-E59A6A95AAA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A268E45-8F3D-99AA-C676-753EEAFCE7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E3C1AC-86F9-EE0C-7250-EFEB60F5EA8A}"/>
              </a:ext>
            </a:extLst>
          </p:cNvPr>
          <p:cNvSpPr>
            <a:spLocks noGrp="1"/>
          </p:cNvSpPr>
          <p:nvPr>
            <p:ph type="sldNum" sz="quarter" idx="5"/>
          </p:nvPr>
        </p:nvSpPr>
        <p:spPr/>
        <p:txBody>
          <a:bodyPr/>
          <a:lstStyle/>
          <a:p>
            <a:fld id="{E66AB6FE-002B-4325-B0B9-6D49CE6D0329}" type="slidenum">
              <a:rPr lang="en-US" smtClean="0"/>
              <a:t>71</a:t>
            </a:fld>
            <a:endParaRPr lang="en-US"/>
          </a:p>
        </p:txBody>
      </p:sp>
    </p:spTree>
    <p:extLst>
      <p:ext uri="{BB962C8B-B14F-4D97-AF65-F5344CB8AC3E}">
        <p14:creationId xmlns:p14="http://schemas.microsoft.com/office/powerpoint/2010/main" val="1302510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011FA-34F6-ADCC-DB8B-60F780481B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A6C2F-E912-BF88-A2EB-829AC40902F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CD025F7-5341-E949-61A5-06296AB116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15396A-24FE-4DFC-095A-8522421737AE}"/>
              </a:ext>
            </a:extLst>
          </p:cNvPr>
          <p:cNvSpPr>
            <a:spLocks noGrp="1"/>
          </p:cNvSpPr>
          <p:nvPr>
            <p:ph type="sldNum" sz="quarter" idx="5"/>
          </p:nvPr>
        </p:nvSpPr>
        <p:spPr/>
        <p:txBody>
          <a:bodyPr/>
          <a:lstStyle/>
          <a:p>
            <a:fld id="{E66AB6FE-002B-4325-B0B9-6D49CE6D0329}" type="slidenum">
              <a:rPr lang="en-US" smtClean="0"/>
              <a:t>36</a:t>
            </a:fld>
            <a:endParaRPr lang="en-US"/>
          </a:p>
        </p:txBody>
      </p:sp>
    </p:spTree>
    <p:extLst>
      <p:ext uri="{BB962C8B-B14F-4D97-AF65-F5344CB8AC3E}">
        <p14:creationId xmlns:p14="http://schemas.microsoft.com/office/powerpoint/2010/main" val="3412237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97A7D-9B97-5CB6-C93F-BE4EDAC9DD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05E410-7830-5D7E-95C2-A70D0BB4A5C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8CE736E-6661-FDE8-F5BD-A4AAD1AD62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4CA1BF-A4B4-536C-BDDB-CD9DBBDD3443}"/>
              </a:ext>
            </a:extLst>
          </p:cNvPr>
          <p:cNvSpPr>
            <a:spLocks noGrp="1"/>
          </p:cNvSpPr>
          <p:nvPr>
            <p:ph type="sldNum" sz="quarter" idx="5"/>
          </p:nvPr>
        </p:nvSpPr>
        <p:spPr/>
        <p:txBody>
          <a:bodyPr/>
          <a:lstStyle/>
          <a:p>
            <a:fld id="{E66AB6FE-002B-4325-B0B9-6D49CE6D0329}" type="slidenum">
              <a:rPr lang="en-US" smtClean="0"/>
              <a:t>72</a:t>
            </a:fld>
            <a:endParaRPr lang="en-US"/>
          </a:p>
        </p:txBody>
      </p:sp>
    </p:spTree>
    <p:extLst>
      <p:ext uri="{BB962C8B-B14F-4D97-AF65-F5344CB8AC3E}">
        <p14:creationId xmlns:p14="http://schemas.microsoft.com/office/powerpoint/2010/main" val="1441575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8537-4CE9-4F8C-EFC0-675F3ED94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629AB-4FB7-EA53-CF59-022B44984F5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4F6EE7A-DA83-2A24-4EE7-307F05C34E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1638A1-DDC9-6251-D61F-2B84410521F4}"/>
              </a:ext>
            </a:extLst>
          </p:cNvPr>
          <p:cNvSpPr>
            <a:spLocks noGrp="1"/>
          </p:cNvSpPr>
          <p:nvPr>
            <p:ph type="sldNum" sz="quarter" idx="5"/>
          </p:nvPr>
        </p:nvSpPr>
        <p:spPr/>
        <p:txBody>
          <a:bodyPr/>
          <a:lstStyle/>
          <a:p>
            <a:fld id="{E66AB6FE-002B-4325-B0B9-6D49CE6D0329}" type="slidenum">
              <a:rPr lang="en-US" smtClean="0"/>
              <a:t>73</a:t>
            </a:fld>
            <a:endParaRPr lang="en-US"/>
          </a:p>
        </p:txBody>
      </p:sp>
    </p:spTree>
    <p:extLst>
      <p:ext uri="{BB962C8B-B14F-4D97-AF65-F5344CB8AC3E}">
        <p14:creationId xmlns:p14="http://schemas.microsoft.com/office/powerpoint/2010/main" val="248631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EB989-A5CD-B89A-6692-6992EE60D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9CE516-6D13-A1B4-5C34-A12E0CE4DBB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91A8311-ACE4-1875-B28A-0EA22024A9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DBE74C-5905-CEA7-08CD-B8ADDEF40C21}"/>
              </a:ext>
            </a:extLst>
          </p:cNvPr>
          <p:cNvSpPr>
            <a:spLocks noGrp="1"/>
          </p:cNvSpPr>
          <p:nvPr>
            <p:ph type="sldNum" sz="quarter" idx="5"/>
          </p:nvPr>
        </p:nvSpPr>
        <p:spPr/>
        <p:txBody>
          <a:bodyPr/>
          <a:lstStyle/>
          <a:p>
            <a:fld id="{E66AB6FE-002B-4325-B0B9-6D49CE6D0329}" type="slidenum">
              <a:rPr lang="en-US" smtClean="0"/>
              <a:t>74</a:t>
            </a:fld>
            <a:endParaRPr lang="en-US"/>
          </a:p>
        </p:txBody>
      </p:sp>
    </p:spTree>
    <p:extLst>
      <p:ext uri="{BB962C8B-B14F-4D97-AF65-F5344CB8AC3E}">
        <p14:creationId xmlns:p14="http://schemas.microsoft.com/office/powerpoint/2010/main" val="814479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7147-94E3-11A8-4A79-956DBD3B1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B6A6E-249E-562E-C313-2E1C85B47DF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E2C3B11-3C68-F806-AA86-D7B0965827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A4B493-2AFE-458F-BCAA-F557E1C78A51}"/>
              </a:ext>
            </a:extLst>
          </p:cNvPr>
          <p:cNvSpPr>
            <a:spLocks noGrp="1"/>
          </p:cNvSpPr>
          <p:nvPr>
            <p:ph type="sldNum" sz="quarter" idx="5"/>
          </p:nvPr>
        </p:nvSpPr>
        <p:spPr/>
        <p:txBody>
          <a:bodyPr/>
          <a:lstStyle/>
          <a:p>
            <a:fld id="{E66AB6FE-002B-4325-B0B9-6D49CE6D0329}" type="slidenum">
              <a:rPr lang="en-US" smtClean="0"/>
              <a:t>75</a:t>
            </a:fld>
            <a:endParaRPr lang="en-US"/>
          </a:p>
        </p:txBody>
      </p:sp>
    </p:spTree>
    <p:extLst>
      <p:ext uri="{BB962C8B-B14F-4D97-AF65-F5344CB8AC3E}">
        <p14:creationId xmlns:p14="http://schemas.microsoft.com/office/powerpoint/2010/main" val="2454150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8E561-84E9-B074-E1A8-24AE8A016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852A7-80DA-6469-7D9C-747534C771F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88AFF35-97F5-DC22-7DE0-DDA9F09398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2F2845-B3D3-CAF2-3FC9-6F25704F95E4}"/>
              </a:ext>
            </a:extLst>
          </p:cNvPr>
          <p:cNvSpPr>
            <a:spLocks noGrp="1"/>
          </p:cNvSpPr>
          <p:nvPr>
            <p:ph type="sldNum" sz="quarter" idx="5"/>
          </p:nvPr>
        </p:nvSpPr>
        <p:spPr/>
        <p:txBody>
          <a:bodyPr/>
          <a:lstStyle/>
          <a:p>
            <a:fld id="{E66AB6FE-002B-4325-B0B9-6D49CE6D0329}" type="slidenum">
              <a:rPr lang="en-US" smtClean="0"/>
              <a:t>76</a:t>
            </a:fld>
            <a:endParaRPr lang="en-US"/>
          </a:p>
        </p:txBody>
      </p:sp>
    </p:spTree>
    <p:extLst>
      <p:ext uri="{BB962C8B-B14F-4D97-AF65-F5344CB8AC3E}">
        <p14:creationId xmlns:p14="http://schemas.microsoft.com/office/powerpoint/2010/main" val="213720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026F5-E647-6FF7-AD01-D537E7825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E4324D-3127-73FC-2C55-3DC9F47A1B1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3493C64-CF83-D1BC-C8DD-AF6E357854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536337-0E95-387A-7E03-A295F79A4301}"/>
              </a:ext>
            </a:extLst>
          </p:cNvPr>
          <p:cNvSpPr>
            <a:spLocks noGrp="1"/>
          </p:cNvSpPr>
          <p:nvPr>
            <p:ph type="sldNum" sz="quarter" idx="5"/>
          </p:nvPr>
        </p:nvSpPr>
        <p:spPr/>
        <p:txBody>
          <a:bodyPr/>
          <a:lstStyle/>
          <a:p>
            <a:fld id="{E66AB6FE-002B-4325-B0B9-6D49CE6D0329}" type="slidenum">
              <a:rPr lang="en-US" smtClean="0"/>
              <a:t>77</a:t>
            </a:fld>
            <a:endParaRPr lang="en-US"/>
          </a:p>
        </p:txBody>
      </p:sp>
    </p:spTree>
    <p:extLst>
      <p:ext uri="{BB962C8B-B14F-4D97-AF65-F5344CB8AC3E}">
        <p14:creationId xmlns:p14="http://schemas.microsoft.com/office/powerpoint/2010/main" val="296224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B1C92-A20B-CFC9-D109-6F786C5D2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960D24-64A0-CF77-4503-BDA1DDEE557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1263141-724E-3993-9818-0FDD2DBA43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608BDC-F987-92B2-5FAE-307747B69880}"/>
              </a:ext>
            </a:extLst>
          </p:cNvPr>
          <p:cNvSpPr>
            <a:spLocks noGrp="1"/>
          </p:cNvSpPr>
          <p:nvPr>
            <p:ph type="sldNum" sz="quarter" idx="5"/>
          </p:nvPr>
        </p:nvSpPr>
        <p:spPr/>
        <p:txBody>
          <a:bodyPr/>
          <a:lstStyle/>
          <a:p>
            <a:fld id="{E66AB6FE-002B-4325-B0B9-6D49CE6D0329}" type="slidenum">
              <a:rPr lang="en-US" smtClean="0"/>
              <a:t>78</a:t>
            </a:fld>
            <a:endParaRPr lang="en-US"/>
          </a:p>
        </p:txBody>
      </p:sp>
    </p:spTree>
    <p:extLst>
      <p:ext uri="{BB962C8B-B14F-4D97-AF65-F5344CB8AC3E}">
        <p14:creationId xmlns:p14="http://schemas.microsoft.com/office/powerpoint/2010/main" val="244092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6D14-844B-995D-0B2E-44E00CEBB9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1E1BF-E7A2-36C6-C41F-2F443A94027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87D016C-AA35-1A03-4BFE-0C6CC67A4E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046ED3-FF70-51CE-0960-DCDC467203C2}"/>
              </a:ext>
            </a:extLst>
          </p:cNvPr>
          <p:cNvSpPr>
            <a:spLocks noGrp="1"/>
          </p:cNvSpPr>
          <p:nvPr>
            <p:ph type="sldNum" sz="quarter" idx="5"/>
          </p:nvPr>
        </p:nvSpPr>
        <p:spPr/>
        <p:txBody>
          <a:bodyPr/>
          <a:lstStyle/>
          <a:p>
            <a:fld id="{E66AB6FE-002B-4325-B0B9-6D49CE6D0329}" type="slidenum">
              <a:rPr lang="en-US" smtClean="0"/>
              <a:t>37</a:t>
            </a:fld>
            <a:endParaRPr lang="en-US"/>
          </a:p>
        </p:txBody>
      </p:sp>
    </p:spTree>
    <p:extLst>
      <p:ext uri="{BB962C8B-B14F-4D97-AF65-F5344CB8AC3E}">
        <p14:creationId xmlns:p14="http://schemas.microsoft.com/office/powerpoint/2010/main" val="1779278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6E4A8-F05F-7F0E-56DB-9E9025ACFF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65EFA-3E01-74E4-F76E-43A24D2E185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FFE05A0-007E-519A-3059-528AC7A4F5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CD5793-D2D2-4CC3-95E6-50A8654E3F67}"/>
              </a:ext>
            </a:extLst>
          </p:cNvPr>
          <p:cNvSpPr>
            <a:spLocks noGrp="1"/>
          </p:cNvSpPr>
          <p:nvPr>
            <p:ph type="sldNum" sz="quarter" idx="5"/>
          </p:nvPr>
        </p:nvSpPr>
        <p:spPr/>
        <p:txBody>
          <a:bodyPr/>
          <a:lstStyle/>
          <a:p>
            <a:fld id="{E66AB6FE-002B-4325-B0B9-6D49CE6D0329}" type="slidenum">
              <a:rPr lang="en-US" smtClean="0"/>
              <a:t>38</a:t>
            </a:fld>
            <a:endParaRPr lang="en-US"/>
          </a:p>
        </p:txBody>
      </p:sp>
    </p:spTree>
    <p:extLst>
      <p:ext uri="{BB962C8B-B14F-4D97-AF65-F5344CB8AC3E}">
        <p14:creationId xmlns:p14="http://schemas.microsoft.com/office/powerpoint/2010/main" val="222082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F43A0-EA55-6F2E-463F-8EE8E93678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3D485-BEC6-927A-A571-99A49D31F98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CBA75B4-BA7C-399C-E6AF-4164435355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E15DFC-2A93-0682-9791-36D8FCCF493A}"/>
              </a:ext>
            </a:extLst>
          </p:cNvPr>
          <p:cNvSpPr>
            <a:spLocks noGrp="1"/>
          </p:cNvSpPr>
          <p:nvPr>
            <p:ph type="sldNum" sz="quarter" idx="5"/>
          </p:nvPr>
        </p:nvSpPr>
        <p:spPr/>
        <p:txBody>
          <a:bodyPr/>
          <a:lstStyle/>
          <a:p>
            <a:fld id="{E66AB6FE-002B-4325-B0B9-6D49CE6D0329}" type="slidenum">
              <a:rPr lang="en-US" smtClean="0"/>
              <a:t>39</a:t>
            </a:fld>
            <a:endParaRPr lang="en-US"/>
          </a:p>
        </p:txBody>
      </p:sp>
    </p:spTree>
    <p:extLst>
      <p:ext uri="{BB962C8B-B14F-4D97-AF65-F5344CB8AC3E}">
        <p14:creationId xmlns:p14="http://schemas.microsoft.com/office/powerpoint/2010/main" val="147068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5461D-2D11-E0DE-DEFA-B1E49BC9E3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F3D86-616A-E546-8B40-ECE033BE2D4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7065C2B-2327-CDD3-BDBD-D5D6F1FFA2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88D320-F6F2-7AA5-095E-8861EA2C26C2}"/>
              </a:ext>
            </a:extLst>
          </p:cNvPr>
          <p:cNvSpPr>
            <a:spLocks noGrp="1"/>
          </p:cNvSpPr>
          <p:nvPr>
            <p:ph type="sldNum" sz="quarter" idx="5"/>
          </p:nvPr>
        </p:nvSpPr>
        <p:spPr/>
        <p:txBody>
          <a:bodyPr/>
          <a:lstStyle/>
          <a:p>
            <a:fld id="{E66AB6FE-002B-4325-B0B9-6D49CE6D0329}" type="slidenum">
              <a:rPr lang="en-US" smtClean="0"/>
              <a:t>40</a:t>
            </a:fld>
            <a:endParaRPr lang="en-US"/>
          </a:p>
        </p:txBody>
      </p:sp>
    </p:spTree>
    <p:extLst>
      <p:ext uri="{BB962C8B-B14F-4D97-AF65-F5344CB8AC3E}">
        <p14:creationId xmlns:p14="http://schemas.microsoft.com/office/powerpoint/2010/main" val="390909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787E-96B6-72B1-05EB-E3BEC1143D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2A538-9F14-E54C-EAD3-6BECAA58A05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2564644-B8B4-815E-2304-F5823789C1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DD5E0F-0D50-6A7A-BE45-D246C79DA2AD}"/>
              </a:ext>
            </a:extLst>
          </p:cNvPr>
          <p:cNvSpPr>
            <a:spLocks noGrp="1"/>
          </p:cNvSpPr>
          <p:nvPr>
            <p:ph type="sldNum" sz="quarter" idx="5"/>
          </p:nvPr>
        </p:nvSpPr>
        <p:spPr/>
        <p:txBody>
          <a:bodyPr/>
          <a:lstStyle/>
          <a:p>
            <a:fld id="{E66AB6FE-002B-4325-B0B9-6D49CE6D0329}" type="slidenum">
              <a:rPr lang="en-US" smtClean="0"/>
              <a:t>41</a:t>
            </a:fld>
            <a:endParaRPr lang="en-US"/>
          </a:p>
        </p:txBody>
      </p:sp>
    </p:spTree>
    <p:extLst>
      <p:ext uri="{BB962C8B-B14F-4D97-AF65-F5344CB8AC3E}">
        <p14:creationId xmlns:p14="http://schemas.microsoft.com/office/powerpoint/2010/main" val="157963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7.jp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5.jp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6.jp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7.jp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8.jp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jp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jp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644"/>
        </a:solidFill>
        <a:effectLst/>
      </p:bgPr>
    </p:bg>
    <p:spTree>
      <p:nvGrpSpPr>
        <p:cNvPr id="1" name=""/>
        <p:cNvGrpSpPr/>
        <p:nvPr/>
      </p:nvGrpSpPr>
      <p:grpSpPr>
        <a:xfrm>
          <a:off x="0" y="0"/>
          <a:ext cx="0" cy="0"/>
          <a:chOff x="0" y="0"/>
          <a:chExt cx="0" cy="0"/>
        </a:xfrm>
      </p:grpSpPr>
      <p:grpSp>
        <p:nvGrpSpPr>
          <p:cNvPr id="2" name="Group 2"/>
          <p:cNvGrpSpPr/>
          <p:nvPr/>
        </p:nvGrpSpPr>
        <p:grpSpPr>
          <a:xfrm>
            <a:off x="-6172200" y="-1626004"/>
            <a:ext cx="31901711" cy="13367920"/>
            <a:chOff x="0" y="0"/>
            <a:chExt cx="969848" cy="406400"/>
          </a:xfrm>
        </p:grpSpPr>
        <p:sp>
          <p:nvSpPr>
            <p:cNvPr id="3" name="Freeform 3"/>
            <p:cNvSpPr/>
            <p:nvPr/>
          </p:nvSpPr>
          <p:spPr>
            <a:xfrm>
              <a:off x="0" y="0"/>
              <a:ext cx="969848" cy="406400"/>
            </a:xfrm>
            <a:custGeom>
              <a:avLst/>
              <a:gdLst/>
              <a:ahLst/>
              <a:cxnLst/>
              <a:rect l="l" t="t" r="r" b="b"/>
              <a:pathLst>
                <a:path w="969848" h="406400">
                  <a:moveTo>
                    <a:pt x="766648" y="0"/>
                  </a:moveTo>
                  <a:cubicBezTo>
                    <a:pt x="878873" y="0"/>
                    <a:pt x="969848" y="90976"/>
                    <a:pt x="969848" y="203200"/>
                  </a:cubicBezTo>
                  <a:cubicBezTo>
                    <a:pt x="969848" y="315424"/>
                    <a:pt x="878873" y="406400"/>
                    <a:pt x="766648" y="406400"/>
                  </a:cubicBezTo>
                  <a:lnTo>
                    <a:pt x="203200" y="406400"/>
                  </a:lnTo>
                  <a:cubicBezTo>
                    <a:pt x="90976" y="406400"/>
                    <a:pt x="0" y="315424"/>
                    <a:pt x="0" y="203200"/>
                  </a:cubicBezTo>
                  <a:cubicBezTo>
                    <a:pt x="0" y="90976"/>
                    <a:pt x="90976" y="0"/>
                    <a:pt x="203200" y="0"/>
                  </a:cubicBezTo>
                  <a:close/>
                </a:path>
              </a:pathLst>
            </a:custGeom>
            <a:solidFill>
              <a:srgbClr val="1D6ECE"/>
            </a:solidFill>
          </p:spPr>
          <p:txBody>
            <a:bodyPr/>
            <a:lstStyle/>
            <a:p>
              <a:endParaRPr lang="en-US"/>
            </a:p>
          </p:txBody>
        </p:sp>
        <p:sp>
          <p:nvSpPr>
            <p:cNvPr id="4" name="TextBox 4"/>
            <p:cNvSpPr txBox="1"/>
            <p:nvPr/>
          </p:nvSpPr>
          <p:spPr>
            <a:xfrm>
              <a:off x="0" y="-38100"/>
              <a:ext cx="969848"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21696" y="5207876"/>
            <a:ext cx="7024753" cy="702475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6ECE"/>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153408" y="5159574"/>
            <a:ext cx="3105892" cy="2970009"/>
          </a:xfrm>
          <a:custGeom>
            <a:avLst/>
            <a:gdLst/>
            <a:ahLst/>
            <a:cxnLst/>
            <a:rect l="l" t="t" r="r" b="b"/>
            <a:pathLst>
              <a:path w="3105892" h="2970009">
                <a:moveTo>
                  <a:pt x="0" y="0"/>
                </a:moveTo>
                <a:lnTo>
                  <a:pt x="3105892" y="0"/>
                </a:lnTo>
                <a:lnTo>
                  <a:pt x="3105892" y="2970010"/>
                </a:lnTo>
                <a:lnTo>
                  <a:pt x="0" y="29700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grpSp>
        <p:nvGrpSpPr>
          <p:cNvPr id="9" name="Group 9"/>
          <p:cNvGrpSpPr/>
          <p:nvPr/>
        </p:nvGrpSpPr>
        <p:grpSpPr>
          <a:xfrm>
            <a:off x="1028700" y="5918121"/>
            <a:ext cx="7294440" cy="1214456"/>
            <a:chOff x="0" y="0"/>
            <a:chExt cx="2440978" cy="406400"/>
          </a:xfrm>
        </p:grpSpPr>
        <p:sp>
          <p:nvSpPr>
            <p:cNvPr id="10" name="Freeform 10"/>
            <p:cNvSpPr/>
            <p:nvPr/>
          </p:nvSpPr>
          <p:spPr>
            <a:xfrm>
              <a:off x="0" y="0"/>
              <a:ext cx="2440978" cy="406400"/>
            </a:xfrm>
            <a:custGeom>
              <a:avLst/>
              <a:gdLst/>
              <a:ahLst/>
              <a:cxnLst/>
              <a:rect l="l" t="t" r="r" b="b"/>
              <a:pathLst>
                <a:path w="2440978" h="406400">
                  <a:moveTo>
                    <a:pt x="2237778" y="0"/>
                  </a:moveTo>
                  <a:cubicBezTo>
                    <a:pt x="2350002" y="0"/>
                    <a:pt x="2440978" y="90976"/>
                    <a:pt x="2440978" y="203200"/>
                  </a:cubicBezTo>
                  <a:cubicBezTo>
                    <a:pt x="2440978" y="315424"/>
                    <a:pt x="2350002" y="406400"/>
                    <a:pt x="2237778" y="406400"/>
                  </a:cubicBezTo>
                  <a:lnTo>
                    <a:pt x="203200" y="406400"/>
                  </a:lnTo>
                  <a:cubicBezTo>
                    <a:pt x="90976" y="406400"/>
                    <a:pt x="0" y="315424"/>
                    <a:pt x="0" y="203200"/>
                  </a:cubicBezTo>
                  <a:cubicBezTo>
                    <a:pt x="0" y="90976"/>
                    <a:pt x="90976" y="0"/>
                    <a:pt x="203200" y="0"/>
                  </a:cubicBezTo>
                  <a:close/>
                </a:path>
              </a:pathLst>
            </a:custGeom>
            <a:solidFill>
              <a:srgbClr val="FFE700"/>
            </a:solidFill>
          </p:spPr>
          <p:txBody>
            <a:bodyPr/>
            <a:lstStyle/>
            <a:p>
              <a:endParaRPr lang="en-US"/>
            </a:p>
          </p:txBody>
        </p:sp>
        <p:sp>
          <p:nvSpPr>
            <p:cNvPr id="11" name="TextBox 11"/>
            <p:cNvSpPr txBox="1"/>
            <p:nvPr/>
          </p:nvSpPr>
          <p:spPr>
            <a:xfrm>
              <a:off x="0" y="-38100"/>
              <a:ext cx="2440978" cy="4445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557706" y="1057577"/>
            <a:ext cx="1276367" cy="675411"/>
          </a:xfrm>
          <a:custGeom>
            <a:avLst/>
            <a:gdLst/>
            <a:ahLst/>
            <a:cxnLst/>
            <a:rect l="l" t="t" r="r" b="b"/>
            <a:pathLst>
              <a:path w="1276367" h="675411">
                <a:moveTo>
                  <a:pt x="0" y="0"/>
                </a:moveTo>
                <a:lnTo>
                  <a:pt x="1276367" y="0"/>
                </a:lnTo>
                <a:lnTo>
                  <a:pt x="1276367" y="675411"/>
                </a:lnTo>
                <a:lnTo>
                  <a:pt x="0" y="67541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13" name="Freeform 13"/>
          <p:cNvSpPr/>
          <p:nvPr/>
        </p:nvSpPr>
        <p:spPr>
          <a:xfrm>
            <a:off x="5345726" y="7706322"/>
            <a:ext cx="1367036" cy="1310646"/>
          </a:xfrm>
          <a:custGeom>
            <a:avLst/>
            <a:gdLst/>
            <a:ahLst/>
            <a:cxnLst/>
            <a:rect l="l" t="t" r="r" b="b"/>
            <a:pathLst>
              <a:path w="1367036" h="1310646">
                <a:moveTo>
                  <a:pt x="0" y="0"/>
                </a:moveTo>
                <a:lnTo>
                  <a:pt x="1367037" y="0"/>
                </a:lnTo>
                <a:lnTo>
                  <a:pt x="1367037" y="1310647"/>
                </a:lnTo>
                <a:lnTo>
                  <a:pt x="0" y="131064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txBody>
          <a:bodyPr/>
          <a:lstStyle/>
          <a:p>
            <a:endParaRPr lang="en-US"/>
          </a:p>
        </p:txBody>
      </p:sp>
      <p:sp>
        <p:nvSpPr>
          <p:cNvPr id="14" name="TextBox 14"/>
          <p:cNvSpPr txBox="1"/>
          <p:nvPr/>
        </p:nvSpPr>
        <p:spPr>
          <a:xfrm>
            <a:off x="3144644" y="3622841"/>
            <a:ext cx="12544302" cy="1698625"/>
          </a:xfrm>
          <a:prstGeom prst="rect">
            <a:avLst/>
          </a:prstGeom>
        </p:spPr>
        <p:txBody>
          <a:bodyPr lIns="0" tIns="0" rIns="0" bIns="0" rtlCol="0" anchor="t">
            <a:spAutoFit/>
          </a:bodyPr>
          <a:lstStyle/>
          <a:p>
            <a:pPr algn="ctr">
              <a:lnSpc>
                <a:spcPts val="6500"/>
              </a:lnSpc>
            </a:pPr>
            <a:r>
              <a:rPr lang="en-US" sz="6500" b="1" dirty="0">
                <a:solidFill>
                  <a:srgbClr val="FFE700"/>
                </a:solidFill>
                <a:latin typeface="Roboto Bold"/>
                <a:ea typeface="Roboto Bold"/>
                <a:cs typeface="Roboto Bold"/>
                <a:sym typeface="Roboto Bold"/>
              </a:rPr>
              <a:t>WEBSITE TRUNG TÂM </a:t>
            </a:r>
          </a:p>
          <a:p>
            <a:pPr algn="ctr">
              <a:lnSpc>
                <a:spcPts val="6500"/>
              </a:lnSpc>
            </a:pPr>
            <a:r>
              <a:rPr lang="en-US" sz="6500" b="1" dirty="0">
                <a:solidFill>
                  <a:srgbClr val="FFE700"/>
                </a:solidFill>
                <a:latin typeface="Roboto Bold"/>
                <a:ea typeface="Roboto Bold"/>
                <a:cs typeface="Roboto Bold"/>
                <a:sym typeface="Roboto Bold"/>
              </a:rPr>
              <a:t>THƯƠNG MẠI ĐIỆN TỬ TIN TỨC</a:t>
            </a:r>
          </a:p>
        </p:txBody>
      </p:sp>
      <p:sp>
        <p:nvSpPr>
          <p:cNvPr id="15" name="TextBox 15"/>
          <p:cNvSpPr txBox="1"/>
          <p:nvPr/>
        </p:nvSpPr>
        <p:spPr>
          <a:xfrm>
            <a:off x="1385712" y="6033145"/>
            <a:ext cx="7651717" cy="1171575"/>
          </a:xfrm>
          <a:prstGeom prst="rect">
            <a:avLst/>
          </a:prstGeom>
        </p:spPr>
        <p:txBody>
          <a:bodyPr lIns="0" tIns="0" rIns="0" bIns="0" rtlCol="0" anchor="t">
            <a:spAutoFit/>
          </a:bodyPr>
          <a:lstStyle/>
          <a:p>
            <a:pPr algn="l">
              <a:lnSpc>
                <a:spcPts val="4200"/>
              </a:lnSpc>
            </a:pPr>
            <a:r>
              <a:rPr lang="en-US" sz="3500" dirty="0">
                <a:solidFill>
                  <a:srgbClr val="060644"/>
                </a:solidFill>
                <a:latin typeface="Cooper Hewitt"/>
                <a:ea typeface="Cooper Hewitt"/>
                <a:cs typeface="Cooper Hewitt"/>
                <a:sym typeface="Cooper Hewitt"/>
              </a:rPr>
              <a:t>Môn </a:t>
            </a:r>
            <a:r>
              <a:rPr lang="en-US" sz="3500" dirty="0" err="1">
                <a:solidFill>
                  <a:srgbClr val="060644"/>
                </a:solidFill>
                <a:latin typeface="Cooper Hewitt"/>
                <a:ea typeface="Cooper Hewitt"/>
                <a:cs typeface="Cooper Hewitt"/>
                <a:sym typeface="Cooper Hewitt"/>
              </a:rPr>
              <a:t>học</a:t>
            </a:r>
            <a:r>
              <a:rPr lang="en-US" sz="3500" dirty="0">
                <a:solidFill>
                  <a:srgbClr val="060644"/>
                </a:solidFill>
                <a:latin typeface="Cooper Hewitt"/>
                <a:ea typeface="Cooper Hewitt"/>
                <a:cs typeface="Cooper Hewitt"/>
                <a:sym typeface="Cooper Hewitt"/>
              </a:rPr>
              <a:t>: Quản </a:t>
            </a:r>
            <a:r>
              <a:rPr lang="en-US" sz="3500" dirty="0" err="1">
                <a:solidFill>
                  <a:srgbClr val="060644"/>
                </a:solidFill>
                <a:latin typeface="Cooper Hewitt"/>
                <a:ea typeface="Cooper Hewitt"/>
                <a:cs typeface="Cooper Hewitt"/>
                <a:sym typeface="Cooper Hewitt"/>
              </a:rPr>
              <a:t>lý</a:t>
            </a:r>
            <a:r>
              <a:rPr lang="en-US" sz="3500" dirty="0">
                <a:solidFill>
                  <a:srgbClr val="060644"/>
                </a:solidFill>
                <a:latin typeface="Cooper Hewitt"/>
                <a:ea typeface="Cooper Hewitt"/>
                <a:cs typeface="Cooper Hewitt"/>
                <a:sym typeface="Cooper Hewitt"/>
              </a:rPr>
              <a:t> </a:t>
            </a:r>
            <a:r>
              <a:rPr lang="en-US" sz="3500" dirty="0" err="1">
                <a:solidFill>
                  <a:srgbClr val="060644"/>
                </a:solidFill>
                <a:latin typeface="Cooper Hewitt"/>
                <a:ea typeface="Cooper Hewitt"/>
                <a:cs typeface="Cooper Hewitt"/>
                <a:sym typeface="Cooper Hewitt"/>
              </a:rPr>
              <a:t>dự</a:t>
            </a:r>
            <a:r>
              <a:rPr lang="en-US" sz="3500" dirty="0">
                <a:solidFill>
                  <a:srgbClr val="060644"/>
                </a:solidFill>
                <a:latin typeface="Cooper Hewitt"/>
                <a:ea typeface="Cooper Hewitt"/>
                <a:cs typeface="Cooper Hewitt"/>
                <a:sym typeface="Cooper Hewitt"/>
              </a:rPr>
              <a:t> </a:t>
            </a:r>
            <a:r>
              <a:rPr lang="en-US" sz="3500" dirty="0" err="1">
                <a:solidFill>
                  <a:srgbClr val="060644"/>
                </a:solidFill>
                <a:latin typeface="Cooper Hewitt"/>
                <a:ea typeface="Cooper Hewitt"/>
                <a:cs typeface="Cooper Hewitt"/>
                <a:sym typeface="Cooper Hewitt"/>
              </a:rPr>
              <a:t>án</a:t>
            </a:r>
            <a:r>
              <a:rPr lang="en-US" sz="3500" dirty="0">
                <a:solidFill>
                  <a:srgbClr val="060644"/>
                </a:solidFill>
                <a:latin typeface="Cooper Hewitt"/>
                <a:ea typeface="Cooper Hewitt"/>
                <a:cs typeface="Cooper Hewitt"/>
                <a:sym typeface="Cooper Hewitt"/>
              </a:rPr>
              <a:t> </a:t>
            </a:r>
            <a:r>
              <a:rPr lang="en-US" sz="3500" dirty="0" err="1">
                <a:solidFill>
                  <a:srgbClr val="060644"/>
                </a:solidFill>
                <a:latin typeface="Cooper Hewitt"/>
                <a:ea typeface="Cooper Hewitt"/>
                <a:cs typeface="Cooper Hewitt"/>
                <a:sym typeface="Cooper Hewitt"/>
              </a:rPr>
              <a:t>phần</a:t>
            </a:r>
            <a:r>
              <a:rPr lang="en-US" sz="3500" dirty="0">
                <a:solidFill>
                  <a:srgbClr val="060644"/>
                </a:solidFill>
                <a:latin typeface="Cooper Hewitt"/>
                <a:ea typeface="Cooper Hewitt"/>
                <a:cs typeface="Cooper Hewitt"/>
                <a:sym typeface="Cooper Hewitt"/>
              </a:rPr>
              <a:t> </a:t>
            </a:r>
            <a:r>
              <a:rPr lang="en-US" sz="3500" dirty="0" err="1">
                <a:solidFill>
                  <a:srgbClr val="060644"/>
                </a:solidFill>
                <a:latin typeface="Cooper Hewitt"/>
                <a:ea typeface="Cooper Hewitt"/>
                <a:cs typeface="Cooper Hewitt"/>
                <a:sym typeface="Cooper Hewitt"/>
              </a:rPr>
              <a:t>mềm</a:t>
            </a:r>
            <a:endParaRPr lang="en-US" sz="3500" dirty="0">
              <a:solidFill>
                <a:srgbClr val="060644"/>
              </a:solidFill>
              <a:latin typeface="Cooper Hewitt"/>
              <a:ea typeface="Cooper Hewitt"/>
              <a:cs typeface="Cooper Hewitt"/>
              <a:sym typeface="Cooper Hewitt"/>
            </a:endParaRPr>
          </a:p>
          <a:p>
            <a:pPr algn="l">
              <a:lnSpc>
                <a:spcPts val="4200"/>
              </a:lnSpc>
            </a:pPr>
            <a:r>
              <a:rPr lang="en-US" sz="3500" dirty="0">
                <a:solidFill>
                  <a:srgbClr val="060644"/>
                </a:solidFill>
                <a:latin typeface="Cooper Hewitt"/>
                <a:ea typeface="Cooper Hewitt"/>
                <a:cs typeface="Cooper Hewitt"/>
                <a:sym typeface="Cooper Hewitt"/>
              </a:rPr>
              <a:t>GVHD: Nguyễn Văn </a:t>
            </a:r>
            <a:r>
              <a:rPr lang="en-US" sz="3500" dirty="0" err="1">
                <a:solidFill>
                  <a:srgbClr val="060644"/>
                </a:solidFill>
                <a:latin typeface="Cooper Hewitt"/>
                <a:ea typeface="Cooper Hewitt"/>
                <a:cs typeface="Cooper Hewitt"/>
                <a:sym typeface="Cooper Hewitt"/>
              </a:rPr>
              <a:t>Hòa</a:t>
            </a:r>
            <a:endParaRPr lang="en-US" sz="3500" dirty="0">
              <a:solidFill>
                <a:srgbClr val="060644"/>
              </a:solidFill>
              <a:latin typeface="Cooper Hewitt"/>
              <a:ea typeface="Cooper Hewitt"/>
              <a:cs typeface="Cooper Hewitt"/>
              <a:sym typeface="Cooper Hewitt"/>
            </a:endParaRPr>
          </a:p>
        </p:txBody>
      </p:sp>
      <p:sp>
        <p:nvSpPr>
          <p:cNvPr id="16" name="Freeform 16"/>
          <p:cNvSpPr/>
          <p:nvPr/>
        </p:nvSpPr>
        <p:spPr>
          <a:xfrm>
            <a:off x="1028700" y="1028700"/>
            <a:ext cx="927166" cy="395205"/>
          </a:xfrm>
          <a:custGeom>
            <a:avLst/>
            <a:gdLst/>
            <a:ahLst/>
            <a:cxnLst/>
            <a:rect l="l" t="t" r="r" b="b"/>
            <a:pathLst>
              <a:path w="927166" h="395205">
                <a:moveTo>
                  <a:pt x="0" y="0"/>
                </a:moveTo>
                <a:lnTo>
                  <a:pt x="927166" y="0"/>
                </a:lnTo>
                <a:lnTo>
                  <a:pt x="927166" y="395205"/>
                </a:lnTo>
                <a:lnTo>
                  <a:pt x="0" y="39520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en-US"/>
          </a:p>
        </p:txBody>
      </p:sp>
      <p:sp>
        <p:nvSpPr>
          <p:cNvPr id="17" name="Freeform 17"/>
          <p:cNvSpPr/>
          <p:nvPr/>
        </p:nvSpPr>
        <p:spPr>
          <a:xfrm>
            <a:off x="1955866" y="1028700"/>
            <a:ext cx="927166" cy="395205"/>
          </a:xfrm>
          <a:custGeom>
            <a:avLst/>
            <a:gdLst/>
            <a:ahLst/>
            <a:cxnLst/>
            <a:rect l="l" t="t" r="r" b="b"/>
            <a:pathLst>
              <a:path w="927166" h="395205">
                <a:moveTo>
                  <a:pt x="0" y="0"/>
                </a:moveTo>
                <a:lnTo>
                  <a:pt x="927167" y="0"/>
                </a:lnTo>
                <a:lnTo>
                  <a:pt x="927167" y="395205"/>
                </a:lnTo>
                <a:lnTo>
                  <a:pt x="0" y="39520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en-US"/>
          </a:p>
        </p:txBody>
      </p:sp>
      <p:sp>
        <p:nvSpPr>
          <p:cNvPr id="18" name="TextBox 18"/>
          <p:cNvSpPr txBox="1"/>
          <p:nvPr/>
        </p:nvSpPr>
        <p:spPr>
          <a:xfrm>
            <a:off x="5137969" y="990902"/>
            <a:ext cx="8012061" cy="1238885"/>
          </a:xfrm>
          <a:prstGeom prst="rect">
            <a:avLst/>
          </a:prstGeom>
        </p:spPr>
        <p:txBody>
          <a:bodyPr lIns="0" tIns="0" rIns="0" bIns="0" rtlCol="0" anchor="t">
            <a:spAutoFit/>
          </a:bodyPr>
          <a:lstStyle/>
          <a:p>
            <a:pPr algn="ctr">
              <a:lnSpc>
                <a:spcPts val="4809"/>
              </a:lnSpc>
            </a:pPr>
            <a:r>
              <a:rPr lang="en-US" sz="3699">
                <a:solidFill>
                  <a:srgbClr val="FFFFFF"/>
                </a:solidFill>
                <a:latin typeface="Times New Roman"/>
                <a:ea typeface="Times New Roman"/>
                <a:cs typeface="Times New Roman"/>
                <a:sym typeface="Times New Roman"/>
              </a:rPr>
              <a:t>TRƯỜNG ĐẠI HỌC AN GIANG</a:t>
            </a:r>
          </a:p>
          <a:p>
            <a:pPr algn="ctr">
              <a:lnSpc>
                <a:spcPts val="4809"/>
              </a:lnSpc>
              <a:spcBef>
                <a:spcPct val="0"/>
              </a:spcBef>
            </a:pPr>
            <a:r>
              <a:rPr lang="en-US" sz="3699">
                <a:solidFill>
                  <a:srgbClr val="FFFFFF"/>
                </a:solidFill>
                <a:latin typeface="Times New Roman"/>
                <a:ea typeface="Times New Roman"/>
                <a:cs typeface="Times New Roman"/>
                <a:sym typeface="Times New Roman"/>
              </a:rPr>
              <a:t>KHOA CÔNG NGHỆ THÔNG TIN </a:t>
            </a:r>
          </a:p>
        </p:txBody>
      </p:sp>
      <p:sp>
        <p:nvSpPr>
          <p:cNvPr id="19" name="TextBox 19"/>
          <p:cNvSpPr txBox="1"/>
          <p:nvPr/>
        </p:nvSpPr>
        <p:spPr>
          <a:xfrm>
            <a:off x="8323140" y="2526831"/>
            <a:ext cx="1641720" cy="629285"/>
          </a:xfrm>
          <a:prstGeom prst="rect">
            <a:avLst/>
          </a:prstGeom>
        </p:spPr>
        <p:txBody>
          <a:bodyPr lIns="0" tIns="0" rIns="0" bIns="0" rtlCol="0" anchor="t">
            <a:spAutoFit/>
          </a:bodyPr>
          <a:lstStyle/>
          <a:p>
            <a:pPr algn="ctr">
              <a:lnSpc>
                <a:spcPts val="4809"/>
              </a:lnSpc>
              <a:spcBef>
                <a:spcPct val="0"/>
              </a:spcBef>
            </a:pPr>
            <a:r>
              <a:rPr lang="en-US" sz="3699">
                <a:solidFill>
                  <a:srgbClr val="FFFFFF"/>
                </a:solidFill>
                <a:latin typeface="Times New Roman"/>
                <a:ea typeface="Times New Roman"/>
                <a:cs typeface="Times New Roman"/>
                <a:sym typeface="Times New Roman"/>
              </a:rPr>
              <a:t>ĐỒ ÁN</a:t>
            </a:r>
          </a:p>
        </p:txBody>
      </p:sp>
      <p:grpSp>
        <p:nvGrpSpPr>
          <p:cNvPr id="20" name="Group 20"/>
          <p:cNvGrpSpPr/>
          <p:nvPr/>
        </p:nvGrpSpPr>
        <p:grpSpPr>
          <a:xfrm>
            <a:off x="11276189" y="8361645"/>
            <a:ext cx="5983111" cy="790027"/>
            <a:chOff x="0" y="0"/>
            <a:chExt cx="2440978" cy="322314"/>
          </a:xfrm>
        </p:grpSpPr>
        <p:sp>
          <p:nvSpPr>
            <p:cNvPr id="21" name="Freeform 21"/>
            <p:cNvSpPr/>
            <p:nvPr/>
          </p:nvSpPr>
          <p:spPr>
            <a:xfrm>
              <a:off x="0" y="0"/>
              <a:ext cx="2440978" cy="322314"/>
            </a:xfrm>
            <a:custGeom>
              <a:avLst/>
              <a:gdLst/>
              <a:ahLst/>
              <a:cxnLst/>
              <a:rect l="l" t="t" r="r" b="b"/>
              <a:pathLst>
                <a:path w="2440978" h="322314">
                  <a:moveTo>
                    <a:pt x="2237778" y="0"/>
                  </a:moveTo>
                  <a:cubicBezTo>
                    <a:pt x="2350002" y="0"/>
                    <a:pt x="2440978" y="72152"/>
                    <a:pt x="2440978" y="161157"/>
                  </a:cubicBezTo>
                  <a:cubicBezTo>
                    <a:pt x="2440978" y="250161"/>
                    <a:pt x="2350002" y="322314"/>
                    <a:pt x="2237778" y="322314"/>
                  </a:cubicBezTo>
                  <a:lnTo>
                    <a:pt x="203200" y="322314"/>
                  </a:lnTo>
                  <a:cubicBezTo>
                    <a:pt x="90976" y="322314"/>
                    <a:pt x="0" y="250161"/>
                    <a:pt x="0" y="161157"/>
                  </a:cubicBezTo>
                  <a:cubicBezTo>
                    <a:pt x="0" y="72152"/>
                    <a:pt x="90976" y="0"/>
                    <a:pt x="203200" y="0"/>
                  </a:cubicBezTo>
                  <a:close/>
                </a:path>
              </a:pathLst>
            </a:custGeom>
            <a:solidFill>
              <a:srgbClr val="FFE700"/>
            </a:solidFill>
          </p:spPr>
          <p:txBody>
            <a:bodyPr/>
            <a:lstStyle/>
            <a:p>
              <a:endParaRPr lang="en-US"/>
            </a:p>
          </p:txBody>
        </p:sp>
        <p:sp>
          <p:nvSpPr>
            <p:cNvPr id="22" name="TextBox 22"/>
            <p:cNvSpPr txBox="1"/>
            <p:nvPr/>
          </p:nvSpPr>
          <p:spPr>
            <a:xfrm>
              <a:off x="0" y="-38100"/>
              <a:ext cx="2440978" cy="360414"/>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1745067" y="8546454"/>
            <a:ext cx="5135395" cy="382310"/>
          </a:xfrm>
          <a:prstGeom prst="rect">
            <a:avLst/>
          </a:prstGeom>
        </p:spPr>
        <p:txBody>
          <a:bodyPr lIns="0" tIns="0" rIns="0" bIns="0" rtlCol="0" anchor="t">
            <a:spAutoFit/>
          </a:bodyPr>
          <a:lstStyle/>
          <a:p>
            <a:pPr algn="ctr">
              <a:lnSpc>
                <a:spcPts val="2990"/>
              </a:lnSpc>
              <a:spcBef>
                <a:spcPct val="0"/>
              </a:spcBef>
            </a:pPr>
            <a:r>
              <a:rPr lang="en-US" sz="2300">
                <a:solidFill>
                  <a:srgbClr val="000000"/>
                </a:solidFill>
                <a:latin typeface="Times New Roman"/>
                <a:ea typeface="Times New Roman"/>
                <a:cs typeface="Times New Roman"/>
                <a:sym typeface="Times New Roman"/>
              </a:rPr>
              <a:t>AN GIANG, Ngày 24 Tháng 11 Năm 2025</a:t>
            </a:r>
          </a:p>
        </p:txBody>
      </p:sp>
      <p:sp>
        <p:nvSpPr>
          <p:cNvPr id="24" name="TextBox 24"/>
          <p:cNvSpPr txBox="1"/>
          <p:nvPr/>
        </p:nvSpPr>
        <p:spPr>
          <a:xfrm>
            <a:off x="11564987" y="6004891"/>
            <a:ext cx="2254050" cy="600075"/>
          </a:xfrm>
          <a:prstGeom prst="rect">
            <a:avLst/>
          </a:prstGeom>
        </p:spPr>
        <p:txBody>
          <a:bodyPr lIns="0" tIns="0" rIns="0" bIns="0" rtlCol="0" anchor="t">
            <a:spAutoFit/>
          </a:bodyPr>
          <a:lstStyle/>
          <a:p>
            <a:pPr algn="l">
              <a:lnSpc>
                <a:spcPts val="4799"/>
              </a:lnSpc>
            </a:pPr>
            <a:r>
              <a:rPr lang="en-US" sz="3999" b="1">
                <a:solidFill>
                  <a:srgbClr val="FFE700"/>
                </a:solidFill>
                <a:latin typeface="Roboto Bold"/>
                <a:ea typeface="Roboto Bold"/>
                <a:cs typeface="Roboto Bold"/>
                <a:sym typeface="Roboto Bold"/>
              </a:rPr>
              <a:t>NHÓM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Freeform 3"/>
          <p:cNvSpPr/>
          <p:nvPr/>
        </p:nvSpPr>
        <p:spPr>
          <a:xfrm>
            <a:off x="1028700" y="4755608"/>
            <a:ext cx="3931208" cy="1523343"/>
          </a:xfrm>
          <a:custGeom>
            <a:avLst/>
            <a:gdLst/>
            <a:ahLst/>
            <a:cxnLst/>
            <a:rect l="l" t="t" r="r" b="b"/>
            <a:pathLst>
              <a:path w="3931208" h="1523343">
                <a:moveTo>
                  <a:pt x="0" y="0"/>
                </a:moveTo>
                <a:lnTo>
                  <a:pt x="3931208" y="0"/>
                </a:lnTo>
                <a:lnTo>
                  <a:pt x="3931208" y="1523343"/>
                </a:lnTo>
                <a:lnTo>
                  <a:pt x="0" y="1523343"/>
                </a:lnTo>
                <a:lnTo>
                  <a:pt x="0" y="0"/>
                </a:lnTo>
                <a:close/>
              </a:path>
            </a:pathLst>
          </a:custGeom>
          <a:blipFill>
            <a:blip r:embed="rId3"/>
            <a:stretch>
              <a:fillRect/>
            </a:stretch>
          </a:blipFill>
        </p:spPr>
        <p:txBody>
          <a:bodyPr/>
          <a:lstStyle/>
          <a:p>
            <a:endParaRPr lang="en-US"/>
          </a:p>
        </p:txBody>
      </p:sp>
      <p:sp>
        <p:nvSpPr>
          <p:cNvPr id="4" name="Freeform 4"/>
          <p:cNvSpPr/>
          <p:nvPr/>
        </p:nvSpPr>
        <p:spPr>
          <a:xfrm>
            <a:off x="1028700" y="1978550"/>
            <a:ext cx="3913117" cy="2434158"/>
          </a:xfrm>
          <a:custGeom>
            <a:avLst/>
            <a:gdLst/>
            <a:ahLst/>
            <a:cxnLst/>
            <a:rect l="l" t="t" r="r" b="b"/>
            <a:pathLst>
              <a:path w="3913117" h="2434158">
                <a:moveTo>
                  <a:pt x="0" y="0"/>
                </a:moveTo>
                <a:lnTo>
                  <a:pt x="3913117" y="0"/>
                </a:lnTo>
                <a:lnTo>
                  <a:pt x="3913117" y="2434158"/>
                </a:lnTo>
                <a:lnTo>
                  <a:pt x="0" y="2434158"/>
                </a:lnTo>
                <a:lnTo>
                  <a:pt x="0" y="0"/>
                </a:lnTo>
                <a:close/>
              </a:path>
            </a:pathLst>
          </a:custGeom>
          <a:blipFill>
            <a:blip r:embed="rId4"/>
            <a:stretch>
              <a:fillRect t="-30379" b="-30379"/>
            </a:stretch>
          </a:blipFill>
        </p:spPr>
        <p:txBody>
          <a:bodyPr/>
          <a:lstStyle/>
          <a:p>
            <a:endParaRPr lang="en-US"/>
          </a:p>
        </p:txBody>
      </p:sp>
      <p:sp>
        <p:nvSpPr>
          <p:cNvPr id="5" name="Freeform 5"/>
          <p:cNvSpPr/>
          <p:nvPr/>
        </p:nvSpPr>
        <p:spPr>
          <a:xfrm>
            <a:off x="1035784" y="6621851"/>
            <a:ext cx="4361776" cy="1862781"/>
          </a:xfrm>
          <a:custGeom>
            <a:avLst/>
            <a:gdLst/>
            <a:ahLst/>
            <a:cxnLst/>
            <a:rect l="l" t="t" r="r" b="b"/>
            <a:pathLst>
              <a:path w="4361776" h="1862781">
                <a:moveTo>
                  <a:pt x="0" y="0"/>
                </a:moveTo>
                <a:lnTo>
                  <a:pt x="4361776" y="0"/>
                </a:lnTo>
                <a:lnTo>
                  <a:pt x="4361776" y="1862781"/>
                </a:lnTo>
                <a:lnTo>
                  <a:pt x="0" y="1862781"/>
                </a:lnTo>
                <a:lnTo>
                  <a:pt x="0" y="0"/>
                </a:lnTo>
                <a:close/>
              </a:path>
            </a:pathLst>
          </a:custGeom>
          <a:blipFill>
            <a:blip r:embed="rId5"/>
            <a:stretch>
              <a:fillRect l="-19452" t="-100629" r="-107665" b="-98511"/>
            </a:stretch>
          </a:blipFill>
        </p:spPr>
        <p:txBody>
          <a:bodyPr/>
          <a:lstStyle/>
          <a:p>
            <a:endParaRPr lang="en-US"/>
          </a:p>
        </p:txBody>
      </p:sp>
      <p:sp>
        <p:nvSpPr>
          <p:cNvPr id="6" name="Freeform 6"/>
          <p:cNvSpPr/>
          <p:nvPr/>
        </p:nvSpPr>
        <p:spPr>
          <a:xfrm>
            <a:off x="5600151" y="2098225"/>
            <a:ext cx="2498595" cy="2194808"/>
          </a:xfrm>
          <a:custGeom>
            <a:avLst/>
            <a:gdLst/>
            <a:ahLst/>
            <a:cxnLst/>
            <a:rect l="l" t="t" r="r" b="b"/>
            <a:pathLst>
              <a:path w="2498595" h="2194808">
                <a:moveTo>
                  <a:pt x="0" y="0"/>
                </a:moveTo>
                <a:lnTo>
                  <a:pt x="2498595" y="0"/>
                </a:lnTo>
                <a:lnTo>
                  <a:pt x="2498595" y="2194808"/>
                </a:lnTo>
                <a:lnTo>
                  <a:pt x="0" y="2194808"/>
                </a:lnTo>
                <a:lnTo>
                  <a:pt x="0" y="0"/>
                </a:lnTo>
                <a:close/>
              </a:path>
            </a:pathLst>
          </a:custGeom>
          <a:blipFill>
            <a:blip r:embed="rId6"/>
            <a:stretch>
              <a:fillRect l="-136937" t="-24786" r="-18919" b="-38972"/>
            </a:stretch>
          </a:blipFill>
        </p:spPr>
        <p:txBody>
          <a:bodyPr/>
          <a:lstStyle/>
          <a:p>
            <a:endParaRPr lang="en-US"/>
          </a:p>
        </p:txBody>
      </p:sp>
      <p:sp>
        <p:nvSpPr>
          <p:cNvPr id="7" name="Freeform 7"/>
          <p:cNvSpPr/>
          <p:nvPr/>
        </p:nvSpPr>
        <p:spPr>
          <a:xfrm>
            <a:off x="5179474" y="4420467"/>
            <a:ext cx="4279774" cy="3716968"/>
          </a:xfrm>
          <a:custGeom>
            <a:avLst/>
            <a:gdLst/>
            <a:ahLst/>
            <a:cxnLst/>
            <a:rect l="l" t="t" r="r" b="b"/>
            <a:pathLst>
              <a:path w="4279774" h="3716968">
                <a:moveTo>
                  <a:pt x="0" y="0"/>
                </a:moveTo>
                <a:lnTo>
                  <a:pt x="4279774" y="0"/>
                </a:lnTo>
                <a:lnTo>
                  <a:pt x="4279774" y="3716968"/>
                </a:lnTo>
                <a:lnTo>
                  <a:pt x="0" y="3716968"/>
                </a:lnTo>
                <a:lnTo>
                  <a:pt x="0" y="0"/>
                </a:lnTo>
                <a:close/>
              </a:path>
            </a:pathLst>
          </a:custGeom>
          <a:blipFill>
            <a:blip r:embed="rId7"/>
            <a:stretch>
              <a:fillRect l="-7738" t="-1697" r="-12528" b="-7212"/>
            </a:stretch>
          </a:blipFill>
        </p:spPr>
        <p:txBody>
          <a:bodyPr/>
          <a:lstStyle/>
          <a:p>
            <a:endParaRPr lang="en-US"/>
          </a:p>
        </p:txBody>
      </p:sp>
      <p:sp>
        <p:nvSpPr>
          <p:cNvPr id="8" name="Freeform 8"/>
          <p:cNvSpPr/>
          <p:nvPr/>
        </p:nvSpPr>
        <p:spPr>
          <a:xfrm>
            <a:off x="10246778" y="4455568"/>
            <a:ext cx="3774975" cy="2123424"/>
          </a:xfrm>
          <a:custGeom>
            <a:avLst/>
            <a:gdLst/>
            <a:ahLst/>
            <a:cxnLst/>
            <a:rect l="l" t="t" r="r" b="b"/>
            <a:pathLst>
              <a:path w="3774975" h="2123424">
                <a:moveTo>
                  <a:pt x="0" y="0"/>
                </a:moveTo>
                <a:lnTo>
                  <a:pt x="3774975" y="0"/>
                </a:lnTo>
                <a:lnTo>
                  <a:pt x="3774975" y="2123423"/>
                </a:lnTo>
                <a:lnTo>
                  <a:pt x="0" y="2123423"/>
                </a:lnTo>
                <a:lnTo>
                  <a:pt x="0" y="0"/>
                </a:lnTo>
                <a:close/>
              </a:path>
            </a:pathLst>
          </a:custGeom>
          <a:blipFill>
            <a:blip r:embed="rId8"/>
            <a:stretch>
              <a:fillRect/>
            </a:stretch>
          </a:blipFill>
        </p:spPr>
        <p:txBody>
          <a:bodyPr/>
          <a:lstStyle/>
          <a:p>
            <a:endParaRPr lang="en-US"/>
          </a:p>
        </p:txBody>
      </p:sp>
      <p:sp>
        <p:nvSpPr>
          <p:cNvPr id="9" name="Freeform 9"/>
          <p:cNvSpPr/>
          <p:nvPr/>
        </p:nvSpPr>
        <p:spPr>
          <a:xfrm>
            <a:off x="10246778" y="6578991"/>
            <a:ext cx="3774975" cy="1257244"/>
          </a:xfrm>
          <a:custGeom>
            <a:avLst/>
            <a:gdLst/>
            <a:ahLst/>
            <a:cxnLst/>
            <a:rect l="l" t="t" r="r" b="b"/>
            <a:pathLst>
              <a:path w="3774975" h="1257244">
                <a:moveTo>
                  <a:pt x="0" y="0"/>
                </a:moveTo>
                <a:lnTo>
                  <a:pt x="3774975" y="0"/>
                </a:lnTo>
                <a:lnTo>
                  <a:pt x="3774975" y="1257245"/>
                </a:lnTo>
                <a:lnTo>
                  <a:pt x="0" y="1257245"/>
                </a:lnTo>
                <a:lnTo>
                  <a:pt x="0" y="0"/>
                </a:lnTo>
                <a:close/>
              </a:path>
            </a:pathLst>
          </a:custGeom>
          <a:blipFill>
            <a:blip r:embed="rId9"/>
            <a:stretch>
              <a:fillRect l="-23002" t="-36564" r="-21311" b="-34097"/>
            </a:stretch>
          </a:blipFill>
        </p:spPr>
        <p:txBody>
          <a:bodyPr/>
          <a:lstStyle/>
          <a:p>
            <a:endParaRPr lang="en-US"/>
          </a:p>
        </p:txBody>
      </p:sp>
      <p:sp>
        <p:nvSpPr>
          <p:cNvPr id="10" name="Freeform 10"/>
          <p:cNvSpPr/>
          <p:nvPr/>
        </p:nvSpPr>
        <p:spPr>
          <a:xfrm>
            <a:off x="9576803" y="1635125"/>
            <a:ext cx="4872963" cy="2629715"/>
          </a:xfrm>
          <a:custGeom>
            <a:avLst/>
            <a:gdLst/>
            <a:ahLst/>
            <a:cxnLst/>
            <a:rect l="l" t="t" r="r" b="b"/>
            <a:pathLst>
              <a:path w="4872963" h="2629715">
                <a:moveTo>
                  <a:pt x="0" y="0"/>
                </a:moveTo>
                <a:lnTo>
                  <a:pt x="4872963" y="0"/>
                </a:lnTo>
                <a:lnTo>
                  <a:pt x="4872963" y="2629715"/>
                </a:lnTo>
                <a:lnTo>
                  <a:pt x="0" y="2629715"/>
                </a:lnTo>
                <a:lnTo>
                  <a:pt x="0" y="0"/>
                </a:lnTo>
                <a:close/>
              </a:path>
            </a:pathLst>
          </a:custGeom>
          <a:blipFill>
            <a:blip r:embed="rId10"/>
            <a:stretch>
              <a:fillRect l="-7078" t="-12614" r="-2995" b="-16651"/>
            </a:stretch>
          </a:blipFill>
        </p:spPr>
        <p:txBody>
          <a:bodyPr/>
          <a:lstStyle/>
          <a:p>
            <a:endParaRPr lang="en-US"/>
          </a:p>
        </p:txBody>
      </p:sp>
      <p:sp>
        <p:nvSpPr>
          <p:cNvPr id="11" name="TextBox 11"/>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12" name="TextBox 12"/>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13" name="TextBox 13"/>
          <p:cNvSpPr txBox="1"/>
          <p:nvPr/>
        </p:nvSpPr>
        <p:spPr>
          <a:xfrm>
            <a:off x="17068800" y="9486900"/>
            <a:ext cx="1905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8</a:t>
            </a:r>
          </a:p>
        </p:txBody>
      </p:sp>
      <p:sp>
        <p:nvSpPr>
          <p:cNvPr id="14" name="TextBox 14"/>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5" name="TextBox 15"/>
          <p:cNvSpPr txBox="1"/>
          <p:nvPr/>
        </p:nvSpPr>
        <p:spPr>
          <a:xfrm>
            <a:off x="1616276" y="971550"/>
            <a:ext cx="3343632" cy="66357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Times New Roman"/>
                <a:ea typeface="Times New Roman"/>
                <a:cs typeface="Times New Roman"/>
                <a:sym typeface="Times New Roman"/>
              </a:rPr>
              <a:t>Công cụ quản lý</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71550"/>
            <a:ext cx="9425090" cy="663575"/>
          </a:xfrm>
          <a:prstGeom prst="rect">
            <a:avLst/>
          </a:prstGeom>
        </p:spPr>
        <p:txBody>
          <a:bodyPr lIns="0" tIns="0" rIns="0" bIns="0" rtlCol="0" anchor="t">
            <a:spAutoFit/>
          </a:bodyPr>
          <a:lstStyle/>
          <a:p>
            <a:pPr algn="ctr">
              <a:lnSpc>
                <a:spcPts val="5199"/>
              </a:lnSpc>
            </a:pPr>
            <a:r>
              <a:rPr lang="en-US" sz="3999" dirty="0">
                <a:solidFill>
                  <a:srgbClr val="000000"/>
                </a:solidFill>
                <a:latin typeface="Times New Roman"/>
                <a:ea typeface="Times New Roman"/>
                <a:cs typeface="Times New Roman"/>
                <a:sym typeface="Times New Roman"/>
              </a:rPr>
              <a:t>3. KHỞI TẠO VÀ LẬP KẾ HOẠCH DỰ ÁN</a:t>
            </a:r>
          </a:p>
        </p:txBody>
      </p:sp>
      <p:sp>
        <p:nvSpPr>
          <p:cNvPr id="3" name="TextBox 3"/>
          <p:cNvSpPr txBox="1"/>
          <p:nvPr/>
        </p:nvSpPr>
        <p:spPr>
          <a:xfrm>
            <a:off x="1683806" y="1939925"/>
            <a:ext cx="4984090" cy="663575"/>
          </a:xfrm>
          <a:prstGeom prst="rect">
            <a:avLst/>
          </a:prstGeom>
        </p:spPr>
        <p:txBody>
          <a:bodyPr lIns="0" tIns="0" rIns="0" bIns="0" rtlCol="0" anchor="t">
            <a:spAutoFit/>
          </a:bodyPr>
          <a:lstStyle/>
          <a:p>
            <a:pPr algn="l">
              <a:lnSpc>
                <a:spcPts val="5199"/>
              </a:lnSpc>
              <a:spcBef>
                <a:spcPct val="0"/>
              </a:spcBef>
            </a:pPr>
            <a:r>
              <a:rPr lang="en-US" sz="3999">
                <a:solidFill>
                  <a:srgbClr val="000000"/>
                </a:solidFill>
                <a:latin typeface="Times New Roman"/>
                <a:ea typeface="Times New Roman"/>
                <a:cs typeface="Times New Roman"/>
                <a:sym typeface="Times New Roman"/>
              </a:rPr>
              <a:t>Quản lý tích hợp dự án</a:t>
            </a:r>
          </a:p>
        </p:txBody>
      </p:sp>
      <p:sp>
        <p:nvSpPr>
          <p:cNvPr id="4" name="TextBox 4"/>
          <p:cNvSpPr txBox="1"/>
          <p:nvPr/>
        </p:nvSpPr>
        <p:spPr>
          <a:xfrm>
            <a:off x="1028700" y="1939925"/>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5" name="TextBox 5"/>
          <p:cNvSpPr txBox="1"/>
          <p:nvPr/>
        </p:nvSpPr>
        <p:spPr>
          <a:xfrm>
            <a:off x="1028700" y="2812646"/>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6" name="TextBox 6"/>
          <p:cNvSpPr txBox="1"/>
          <p:nvPr/>
        </p:nvSpPr>
        <p:spPr>
          <a:xfrm>
            <a:off x="1541284" y="2793602"/>
            <a:ext cx="3637858" cy="620363"/>
          </a:xfrm>
          <a:prstGeom prst="rect">
            <a:avLst/>
          </a:prstGeom>
        </p:spPr>
        <p:txBody>
          <a:bodyPr wrap="square" lIns="0" tIns="0" rIns="0" bIns="0" rtlCol="0" anchor="t">
            <a:spAutoFit/>
          </a:bodyPr>
          <a:lstStyle/>
          <a:p>
            <a:pPr algn="ct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phạm</a:t>
            </a:r>
            <a:r>
              <a:rPr lang="en-US" sz="3999" dirty="0">
                <a:solidFill>
                  <a:srgbClr val="000000"/>
                </a:solidFill>
                <a:latin typeface="Times New Roman"/>
                <a:ea typeface="Times New Roman"/>
                <a:cs typeface="Times New Roman"/>
                <a:sym typeface="Times New Roman"/>
              </a:rPr>
              <a:t> vi</a:t>
            </a:r>
          </a:p>
        </p:txBody>
      </p:sp>
      <p:sp>
        <p:nvSpPr>
          <p:cNvPr id="7" name="Freeform 7"/>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8" name="TextBox 8"/>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9" name="TextBox 9"/>
          <p:cNvSpPr txBox="1"/>
          <p:nvPr/>
        </p:nvSpPr>
        <p:spPr>
          <a:xfrm>
            <a:off x="17068800" y="9486900"/>
            <a:ext cx="1905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9</a:t>
            </a:r>
          </a:p>
        </p:txBody>
      </p:sp>
      <p:sp>
        <p:nvSpPr>
          <p:cNvPr id="10" name="TextBox 10"/>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1" name="TextBox 11"/>
          <p:cNvSpPr txBox="1"/>
          <p:nvPr/>
        </p:nvSpPr>
        <p:spPr>
          <a:xfrm>
            <a:off x="1683806" y="3685771"/>
            <a:ext cx="3967043" cy="663575"/>
          </a:xfrm>
          <a:prstGeom prst="rect">
            <a:avLst/>
          </a:prstGeom>
        </p:spPr>
        <p:txBody>
          <a:bodyPr lIns="0" tIns="0" rIns="0" bIns="0" rtlCol="0" anchor="t">
            <a:spAutoFit/>
          </a:bodyPr>
          <a:lstStyle/>
          <a:p>
            <a:pPr algn="l">
              <a:lnSpc>
                <a:spcPts val="5199"/>
              </a:lnSpc>
              <a:spcBef>
                <a:spcPct val="0"/>
              </a:spcBef>
            </a:pPr>
            <a:r>
              <a:rPr lang="en-US" sz="3999">
                <a:solidFill>
                  <a:srgbClr val="000000"/>
                </a:solidFill>
                <a:latin typeface="Times New Roman"/>
                <a:ea typeface="Times New Roman"/>
                <a:cs typeface="Times New Roman"/>
                <a:sym typeface="Times New Roman"/>
              </a:rPr>
              <a:t>Quản lý ước lượng</a:t>
            </a:r>
          </a:p>
        </p:txBody>
      </p:sp>
      <p:sp>
        <p:nvSpPr>
          <p:cNvPr id="12" name="TextBox 12"/>
          <p:cNvSpPr txBox="1"/>
          <p:nvPr/>
        </p:nvSpPr>
        <p:spPr>
          <a:xfrm>
            <a:off x="1035784" y="3685771"/>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13" name="TextBox 13"/>
          <p:cNvSpPr txBox="1"/>
          <p:nvPr/>
        </p:nvSpPr>
        <p:spPr>
          <a:xfrm>
            <a:off x="1035784" y="4558492"/>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14" name="TextBox 14"/>
          <p:cNvSpPr txBox="1"/>
          <p:nvPr/>
        </p:nvSpPr>
        <p:spPr>
          <a:xfrm>
            <a:off x="1683806" y="4479925"/>
            <a:ext cx="2780957" cy="663575"/>
          </a:xfrm>
          <a:prstGeom prst="rect">
            <a:avLst/>
          </a:prstGeom>
        </p:spPr>
        <p:txBody>
          <a:bodyPr lIns="0" tIns="0" rIns="0" bIns="0" rtlCol="0" anchor="t">
            <a:spAutoFit/>
          </a:bodyPr>
          <a:lstStyle/>
          <a:p>
            <a:pPr algn="ctr">
              <a:lnSpc>
                <a:spcPts val="5199"/>
              </a:lnSpc>
              <a:spcBef>
                <a:spcPct val="0"/>
              </a:spcBef>
            </a:pPr>
            <a:r>
              <a:rPr lang="en-US" sz="3999" dirty="0">
                <a:solidFill>
                  <a:srgbClr val="000000"/>
                </a:solidFill>
                <a:latin typeface="Times New Roman"/>
                <a:ea typeface="Times New Roman"/>
                <a:cs typeface="Times New Roman"/>
                <a:sym typeface="Times New Roman"/>
              </a:rPr>
              <a:t>Lập </a:t>
            </a:r>
            <a:r>
              <a:rPr lang="en-US" sz="3999" dirty="0" err="1">
                <a:solidFill>
                  <a:srgbClr val="000000"/>
                </a:solidFill>
                <a:latin typeface="Times New Roman"/>
                <a:ea typeface="Times New Roman"/>
                <a:cs typeface="Times New Roman"/>
                <a:sym typeface="Times New Roman"/>
              </a:rPr>
              <a:t>kế</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hoạch</a:t>
            </a:r>
            <a:endParaRPr lang="en-US" sz="3999"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Freeform 3"/>
          <p:cNvSpPr/>
          <p:nvPr/>
        </p:nvSpPr>
        <p:spPr>
          <a:xfrm>
            <a:off x="1902969" y="4712097"/>
            <a:ext cx="5431281" cy="4546203"/>
          </a:xfrm>
          <a:custGeom>
            <a:avLst/>
            <a:gdLst/>
            <a:ahLst/>
            <a:cxnLst/>
            <a:rect l="l" t="t" r="r" b="b"/>
            <a:pathLst>
              <a:path w="5431281" h="4546203">
                <a:moveTo>
                  <a:pt x="0" y="0"/>
                </a:moveTo>
                <a:lnTo>
                  <a:pt x="5431281" y="0"/>
                </a:lnTo>
                <a:lnTo>
                  <a:pt x="5431281" y="4546203"/>
                </a:lnTo>
                <a:lnTo>
                  <a:pt x="0" y="4546203"/>
                </a:lnTo>
                <a:lnTo>
                  <a:pt x="0" y="0"/>
                </a:lnTo>
                <a:close/>
              </a:path>
            </a:pathLst>
          </a:custGeom>
          <a:blipFill>
            <a:blip r:embed="rId3"/>
            <a:stretch>
              <a:fillRect l="-17256" t="-8110" r="-8910" b="-27371"/>
            </a:stretch>
          </a:blipFill>
        </p:spPr>
        <p:txBody>
          <a:bodyPr/>
          <a:lstStyle/>
          <a:p>
            <a:endParaRPr lang="en-US"/>
          </a:p>
        </p:txBody>
      </p:sp>
      <p:sp>
        <p:nvSpPr>
          <p:cNvPr id="4" name="AutoShape 4"/>
          <p:cNvSpPr/>
          <p:nvPr/>
        </p:nvSpPr>
        <p:spPr>
          <a:xfrm flipH="1">
            <a:off x="9144000" y="1714500"/>
            <a:ext cx="19050" cy="7543800"/>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Freeform 5"/>
          <p:cNvSpPr/>
          <p:nvPr/>
        </p:nvSpPr>
        <p:spPr>
          <a:xfrm>
            <a:off x="10842285" y="4809017"/>
            <a:ext cx="4569710" cy="4449283"/>
          </a:xfrm>
          <a:custGeom>
            <a:avLst/>
            <a:gdLst/>
            <a:ahLst/>
            <a:cxnLst/>
            <a:rect l="l" t="t" r="r" b="b"/>
            <a:pathLst>
              <a:path w="4569710" h="4449283">
                <a:moveTo>
                  <a:pt x="0" y="0"/>
                </a:moveTo>
                <a:lnTo>
                  <a:pt x="4569710" y="0"/>
                </a:lnTo>
                <a:lnTo>
                  <a:pt x="4569710" y="4449283"/>
                </a:lnTo>
                <a:lnTo>
                  <a:pt x="0" y="4449283"/>
                </a:lnTo>
                <a:lnTo>
                  <a:pt x="0" y="0"/>
                </a:lnTo>
                <a:close/>
              </a:path>
            </a:pathLst>
          </a:custGeom>
          <a:blipFill>
            <a:blip r:embed="rId4"/>
            <a:stretch>
              <a:fillRect l="-11329" t="-11636" r="-9359" b="-23449"/>
            </a:stretch>
          </a:blipFill>
        </p:spPr>
        <p:txBody>
          <a:bodyPr/>
          <a:lstStyle/>
          <a:p>
            <a:endParaRPr lang="en-US"/>
          </a:p>
        </p:txBody>
      </p:sp>
      <p:sp>
        <p:nvSpPr>
          <p:cNvPr id="6" name="TextBox 6"/>
          <p:cNvSpPr txBox="1"/>
          <p:nvPr/>
        </p:nvSpPr>
        <p:spPr>
          <a:xfrm>
            <a:off x="1028700" y="1657350"/>
            <a:ext cx="7692819" cy="3486150"/>
          </a:xfrm>
          <a:prstGeom prst="rect">
            <a:avLst/>
          </a:prstGeom>
        </p:spPr>
        <p:txBody>
          <a:bodyPr lIns="0" tIns="0" rIns="0" bIns="0" rtlCol="0" anchor="t">
            <a:spAutoFit/>
          </a:bodyPr>
          <a:lstStyle/>
          <a:p>
            <a:pPr algn="just">
              <a:lnSpc>
                <a:spcPts val="3900"/>
              </a:lnSpc>
            </a:pPr>
            <a:r>
              <a:rPr lang="en-US" sz="3000" dirty="0" err="1">
                <a:solidFill>
                  <a:srgbClr val="000000"/>
                </a:solidFill>
                <a:latin typeface="Times New Roman"/>
                <a:ea typeface="Times New Roman"/>
                <a:cs typeface="Times New Roman"/>
                <a:sym typeface="Times New Roman"/>
              </a:rPr>
              <a:t>Nhóm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chọn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lọc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nội</a:t>
            </a:r>
            <a:r>
              <a:rPr lang="en-US" sz="3000" dirty="0">
                <a:solidFill>
                  <a:srgbClr val="000000"/>
                </a:solidFill>
                <a:latin typeface="Times New Roman"/>
                <a:ea typeface="Times New Roman"/>
                <a:cs typeface="Times New Roman"/>
                <a:sym typeface="Times New Roman"/>
              </a:rPr>
              <a:t> dung </a:t>
            </a:r>
            <a:r>
              <a:rPr lang="en-US" sz="3000" dirty="0" err="1">
                <a:solidFill>
                  <a:srgbClr val="000000"/>
                </a:solidFill>
                <a:latin typeface="Times New Roman"/>
                <a:ea typeface="Times New Roman"/>
                <a:cs typeface="Times New Roman"/>
                <a:sym typeface="Times New Roman"/>
              </a:rPr>
              <a:t>quản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tích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phù</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mô</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một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đồ</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sinh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thay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vì</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toàn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cách</a:t>
            </a:r>
            <a:r>
              <a:rPr lang="en-US" sz="3000" dirty="0">
                <a:solidFill>
                  <a:srgbClr val="000000"/>
                </a:solidFill>
                <a:latin typeface="Times New Roman"/>
                <a:ea typeface="Times New Roman"/>
                <a:cs typeface="Times New Roman"/>
                <a:sym typeface="Times New Roman"/>
              </a:rPr>
              <a:t> </a:t>
            </a:r>
            <a:r>
              <a:rPr lang="en-US" sz="3000" dirty="0" err="1" smtClean="0">
                <a:solidFill>
                  <a:srgbClr val="000000"/>
                </a:solidFill>
                <a:latin typeface="Times New Roman"/>
                <a:ea typeface="Times New Roman"/>
                <a:cs typeface="Times New Roman"/>
                <a:sym typeface="Times New Roman"/>
              </a:rPr>
              <a:t>tập</a:t>
            </a:r>
            <a:r>
              <a:rPr lang="en-US" sz="3000" dirty="0" smtClean="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trung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giai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đoạn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Khởi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cụ</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việc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xây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án</a:t>
            </a:r>
            <a:r>
              <a:rPr lang="en-US" sz="3000" dirty="0">
                <a:solidFill>
                  <a:srgbClr val="000000"/>
                </a:solidFill>
                <a:latin typeface="Times New Roman"/>
                <a:ea typeface="Times New Roman"/>
                <a:cs typeface="Times New Roman"/>
                <a:sym typeface="Times New Roman"/>
              </a:rPr>
              <a:t> (Project Charter).</a:t>
            </a:r>
          </a:p>
          <a:p>
            <a:pPr algn="just">
              <a:lnSpc>
                <a:spcPts val="3900"/>
              </a:lnSpc>
            </a:pPr>
            <a:endParaRPr lang="en-US" sz="3000" dirty="0">
              <a:solidFill>
                <a:srgbClr val="000000"/>
              </a:solidFill>
              <a:latin typeface="Times New Roman"/>
              <a:ea typeface="Times New Roman"/>
              <a:cs typeface="Times New Roman"/>
              <a:sym typeface="Times New Roman"/>
            </a:endParaRPr>
          </a:p>
        </p:txBody>
      </p:sp>
      <p:sp>
        <p:nvSpPr>
          <p:cNvPr id="7" name="TextBox 7"/>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8" name="TextBox 8"/>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9" name="TextBox 9"/>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10</a:t>
            </a:r>
          </a:p>
        </p:txBody>
      </p:sp>
      <p:sp>
        <p:nvSpPr>
          <p:cNvPr id="10" name="TextBox 10"/>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1" name="TextBox 11"/>
          <p:cNvSpPr txBox="1"/>
          <p:nvPr/>
        </p:nvSpPr>
        <p:spPr>
          <a:xfrm>
            <a:off x="1616276" y="971550"/>
            <a:ext cx="4984090" cy="663575"/>
          </a:xfrm>
          <a:prstGeom prst="rect">
            <a:avLst/>
          </a:prstGeom>
        </p:spPr>
        <p:txBody>
          <a:bodyPr lIns="0" tIns="0" rIns="0" bIns="0" rtlCol="0" anchor="t">
            <a:spAutoFit/>
          </a:bodyPr>
          <a:lstStyle/>
          <a:p>
            <a:pPr algn="l">
              <a:lnSpc>
                <a:spcPts val="5199"/>
              </a:lnSpc>
              <a:spcBef>
                <a:spcPct val="0"/>
              </a:spcBef>
            </a:pPr>
            <a:r>
              <a:rPr lang="en-US" sz="3999">
                <a:solidFill>
                  <a:srgbClr val="000000"/>
                </a:solidFill>
                <a:latin typeface="Times New Roman"/>
                <a:ea typeface="Times New Roman"/>
                <a:cs typeface="Times New Roman"/>
                <a:sym typeface="Times New Roman"/>
              </a:rPr>
              <a:t>Quản lý tích hợp dự án</a:t>
            </a:r>
          </a:p>
        </p:txBody>
      </p:sp>
      <p:sp>
        <p:nvSpPr>
          <p:cNvPr id="12" name="TextBox 12"/>
          <p:cNvSpPr txBox="1"/>
          <p:nvPr/>
        </p:nvSpPr>
        <p:spPr>
          <a:xfrm>
            <a:off x="9280731" y="1657350"/>
            <a:ext cx="7692819" cy="3486150"/>
          </a:xfrm>
          <a:prstGeom prst="rect">
            <a:avLst/>
          </a:prstGeom>
        </p:spPr>
        <p:txBody>
          <a:bodyPr lIns="0" tIns="0" rIns="0" bIns="0" rtlCol="0" anchor="t">
            <a:spAutoFit/>
          </a:bodyPr>
          <a:lstStyle/>
          <a:p>
            <a:pPr algn="just">
              <a:lnSpc>
                <a:spcPts val="3900"/>
              </a:lnSpc>
            </a:pPr>
            <a:r>
              <a:rPr lang="en-US" sz="3000">
                <a:solidFill>
                  <a:srgbClr val="000000"/>
                </a:solidFill>
                <a:latin typeface="Times New Roman"/>
                <a:ea typeface="Times New Roman"/>
                <a:cs typeface="Times New Roman"/>
                <a:sym typeface="Times New Roman"/>
              </a:rPr>
              <a:t>Bên cạnh chi tiết hơn là văn bản “Điều lệ dự án” hay quy trình hoạt động nhóm (Project Bylaws). Nhằm mục đích, mô tả khái quát về dự án, những rủi ro chính, các yêu cầu và ràng buộc, tóm tắt các mốc thời gian, ngân sách dự kiến, và bổ nhiệm người quản lý dự án. </a:t>
            </a:r>
          </a:p>
          <a:p>
            <a:pPr algn="just">
              <a:lnSpc>
                <a:spcPts val="3900"/>
              </a:lnSpc>
            </a:pPr>
            <a:endParaRPr lang="en-US" sz="300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TextBox 3"/>
          <p:cNvSpPr txBox="1"/>
          <p:nvPr/>
        </p:nvSpPr>
        <p:spPr>
          <a:xfrm>
            <a:off x="1035784" y="2305050"/>
            <a:ext cx="11608917" cy="6953250"/>
          </a:xfrm>
          <a:prstGeom prst="rect">
            <a:avLst/>
          </a:prstGeom>
        </p:spPr>
        <p:txBody>
          <a:bodyPr lIns="0" tIns="0" rIns="0" bIns="0" rtlCol="0" anchor="t">
            <a:spAutoFit/>
          </a:bodyPr>
          <a:lstStyle/>
          <a:p>
            <a:pPr algn="just">
              <a:lnSpc>
                <a:spcPts val="3900"/>
              </a:lnSpc>
            </a:pPr>
            <a:r>
              <a:rPr lang="en-US" sz="3000" dirty="0">
                <a:solidFill>
                  <a:srgbClr val="000000"/>
                </a:solidFill>
                <a:latin typeface="Times New Roman"/>
                <a:ea typeface="Times New Roman"/>
                <a:cs typeface="Times New Roman"/>
                <a:sym typeface="Times New Roman"/>
              </a:rPr>
              <a:t>1. </a:t>
            </a:r>
            <a:r>
              <a:rPr lang="en-US" sz="3000" dirty="0" err="1">
                <a:solidFill>
                  <a:srgbClr val="000000"/>
                </a:solidFill>
                <a:latin typeface="Times New Roman"/>
                <a:ea typeface="Times New Roman"/>
                <a:cs typeface="Times New Roman"/>
                <a:sym typeface="Times New Roman"/>
              </a:rPr>
              <a:t>Yêu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cầu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phía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Người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dùng</a:t>
            </a:r>
            <a:endParaRPr lang="en-US" sz="3000" dirty="0">
              <a:solidFill>
                <a:srgbClr val="000000"/>
              </a:solidFill>
              <a:latin typeface="Times New Roman"/>
              <a:ea typeface="Times New Roman"/>
              <a:cs typeface="Times New Roman"/>
              <a:sym typeface="Times New Roman"/>
            </a:endParaRPr>
          </a:p>
          <a:p>
            <a:pPr marL="647700" lvl="1" indent="-323850" algn="just">
              <a:lnSpc>
                <a:spcPts val="3900"/>
              </a:lnSpc>
              <a:buFont typeface="Arial"/>
              <a:buChar char="•"/>
            </a:pPr>
            <a:r>
              <a:rPr lang="en-US" sz="3000" dirty="0">
                <a:solidFill>
                  <a:srgbClr val="000000"/>
                </a:solidFill>
                <a:latin typeface="Times New Roman"/>
                <a:ea typeface="Times New Roman"/>
                <a:cs typeface="Times New Roman"/>
                <a:sym typeface="Times New Roman"/>
              </a:rPr>
              <a:t>Giao </a:t>
            </a:r>
            <a:r>
              <a:rPr lang="en-US" sz="3000" dirty="0" err="1">
                <a:solidFill>
                  <a:srgbClr val="000000"/>
                </a:solidFill>
                <a:latin typeface="Times New Roman"/>
                <a:ea typeface="Times New Roman"/>
                <a:cs typeface="Times New Roman"/>
                <a:sym typeface="Times New Roman"/>
              </a:rPr>
              <a:t>diện</a:t>
            </a:r>
            <a:r>
              <a:rPr lang="en-US" sz="3000" dirty="0">
                <a:solidFill>
                  <a:srgbClr val="000000"/>
                </a:solidFill>
                <a:latin typeface="Times New Roman"/>
                <a:ea typeface="Times New Roman"/>
                <a:cs typeface="Times New Roman"/>
                <a:sym typeface="Times New Roman"/>
              </a:rPr>
              <a:t> &amp; </a:t>
            </a:r>
            <a:r>
              <a:rPr lang="en-US" sz="3000" dirty="0" err="1">
                <a:solidFill>
                  <a:srgbClr val="000000"/>
                </a:solidFill>
                <a:latin typeface="Times New Roman"/>
                <a:ea typeface="Times New Roman"/>
                <a:cs typeface="Times New Roman"/>
                <a:sym typeface="Times New Roman"/>
              </a:rPr>
              <a:t>Trải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nghiệm</a:t>
            </a:r>
            <a:r>
              <a:rPr lang="en-US" sz="3000" dirty="0">
                <a:solidFill>
                  <a:srgbClr val="000000"/>
                </a:solidFill>
                <a:latin typeface="Times New Roman"/>
                <a:ea typeface="Times New Roman"/>
                <a:cs typeface="Times New Roman"/>
                <a:sym typeface="Times New Roman"/>
              </a:rPr>
              <a:t> (UI/UX): </a:t>
            </a:r>
            <a:r>
              <a:rPr lang="en-US" sz="3000" dirty="0" err="1">
                <a:solidFill>
                  <a:srgbClr val="000000"/>
                </a:solidFill>
                <a:latin typeface="Times New Roman"/>
                <a:ea typeface="Times New Roman"/>
                <a:cs typeface="Times New Roman"/>
                <a:sym typeface="Times New Roman"/>
              </a:rPr>
              <a:t>Thiết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tối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nhất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thân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thiện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thích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mọi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thiết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bị</a:t>
            </a:r>
            <a:r>
              <a:rPr lang="en-US" sz="3000" dirty="0">
                <a:solidFill>
                  <a:srgbClr val="000000"/>
                </a:solidFill>
                <a:latin typeface="Times New Roman"/>
                <a:ea typeface="Times New Roman"/>
                <a:cs typeface="Times New Roman"/>
                <a:sym typeface="Times New Roman"/>
              </a:rPr>
              <a:t> (Responsive Design).</a:t>
            </a:r>
          </a:p>
          <a:p>
            <a:pPr marL="647700" lvl="1" indent="-323850" algn="just">
              <a:lnSpc>
                <a:spcPts val="3900"/>
              </a:lnSpc>
              <a:buFont typeface="Arial"/>
              <a:buChar char="•"/>
            </a:pPr>
            <a:r>
              <a:rPr lang="en-US" sz="3000" dirty="0">
                <a:solidFill>
                  <a:srgbClr val="000000"/>
                </a:solidFill>
                <a:latin typeface="Times New Roman"/>
                <a:ea typeface="Times New Roman"/>
                <a:cs typeface="Times New Roman"/>
                <a:sym typeface="Times New Roman"/>
              </a:rPr>
              <a:t>Tài </a:t>
            </a:r>
            <a:r>
              <a:rPr lang="en-US" sz="3000" dirty="0" err="1">
                <a:solidFill>
                  <a:srgbClr val="000000"/>
                </a:solidFill>
                <a:latin typeface="Times New Roman"/>
                <a:ea typeface="Times New Roman"/>
                <a:cs typeface="Times New Roman"/>
                <a:sym typeface="Times New Roman"/>
              </a:rPr>
              <a:t>khoản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ký</a:t>
            </a:r>
            <a:r>
              <a:rPr lang="en-US" sz="3000" dirty="0">
                <a:solidFill>
                  <a:srgbClr val="000000"/>
                </a:solidFill>
                <a:latin typeface="Times New Roman"/>
                <a:ea typeface="Times New Roman"/>
                <a:cs typeface="Times New Roman"/>
                <a:sym typeface="Times New Roman"/>
              </a:rPr>
              <a:t>/</a:t>
            </a:r>
            <a:r>
              <a:rPr lang="en-US" sz="3000" dirty="0" err="1">
                <a:solidFill>
                  <a:srgbClr val="000000"/>
                </a:solidFill>
                <a:latin typeface="Times New Roman"/>
                <a:ea typeface="Times New Roman"/>
                <a:cs typeface="Times New Roman"/>
                <a:sym typeface="Times New Roman"/>
              </a:rPr>
              <a:t>đăng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nhập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đổi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khẩu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phân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quyền</a:t>
            </a:r>
            <a:r>
              <a:rPr lang="en-US" sz="3000" dirty="0">
                <a:solidFill>
                  <a:srgbClr val="000000"/>
                </a:solidFill>
                <a:latin typeface="Times New Roman"/>
                <a:ea typeface="Times New Roman"/>
                <a:cs typeface="Times New Roman"/>
                <a:sym typeface="Times New Roman"/>
              </a:rPr>
              <a:t>.</a:t>
            </a:r>
          </a:p>
          <a:p>
            <a:pPr marL="647700" lvl="1" indent="-323850" algn="just">
              <a:lnSpc>
                <a:spcPts val="3900"/>
              </a:lnSpc>
              <a:buFont typeface="Arial"/>
              <a:buChar char="•"/>
            </a:pPr>
            <a:r>
              <a:rPr lang="en-US" sz="3000" dirty="0">
                <a:solidFill>
                  <a:srgbClr val="000000"/>
                </a:solidFill>
                <a:latin typeface="Times New Roman"/>
                <a:ea typeface="Times New Roman"/>
                <a:cs typeface="Times New Roman"/>
                <a:sym typeface="Times New Roman"/>
              </a:rPr>
              <a:t>Mua </a:t>
            </a:r>
            <a:r>
              <a:rPr lang="en-US" sz="3000" dirty="0" err="1">
                <a:solidFill>
                  <a:srgbClr val="000000"/>
                </a:solidFill>
                <a:latin typeface="Times New Roman"/>
                <a:ea typeface="Times New Roman"/>
                <a:cs typeface="Times New Roman"/>
                <a:sym typeface="Times New Roman"/>
              </a:rPr>
              <a:t>sắm</a:t>
            </a:r>
            <a:r>
              <a:rPr lang="en-US" sz="3000" dirty="0">
                <a:solidFill>
                  <a:srgbClr val="000000"/>
                </a:solidFill>
                <a:latin typeface="Times New Roman"/>
                <a:ea typeface="Times New Roman"/>
                <a:cs typeface="Times New Roman"/>
                <a:sym typeface="Times New Roman"/>
              </a:rPr>
              <a:t> &amp; </a:t>
            </a:r>
            <a:r>
              <a:rPr lang="en-US" sz="3000" dirty="0" err="1">
                <a:solidFill>
                  <a:srgbClr val="000000"/>
                </a:solidFill>
                <a:latin typeface="Times New Roman"/>
                <a:ea typeface="Times New Roman"/>
                <a:cs typeface="Times New Roman"/>
                <a:sym typeface="Times New Roman"/>
              </a:rPr>
              <a:t>Tương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a:t>
            </a:r>
            <a:r>
              <a:rPr lang="en-US" sz="3000" dirty="0">
                <a:solidFill>
                  <a:srgbClr val="000000"/>
                </a:solidFill>
                <a:latin typeface="Times New Roman"/>
                <a:ea typeface="Times New Roman"/>
                <a:cs typeface="Times New Roman"/>
                <a:sym typeface="Times New Roman"/>
              </a:rPr>
              <a:t>:</a:t>
            </a:r>
          </a:p>
          <a:p>
            <a:pPr marL="1295400" lvl="2" indent="-431800" algn="just">
              <a:lnSpc>
                <a:spcPts val="3900"/>
              </a:lnSpc>
              <a:buFont typeface="Arial"/>
              <a:buChar char="⚬"/>
            </a:pPr>
            <a:r>
              <a:rPr lang="en-US" sz="3000" dirty="0" err="1">
                <a:solidFill>
                  <a:srgbClr val="000000"/>
                </a:solidFill>
                <a:latin typeface="Times New Roman"/>
                <a:ea typeface="Times New Roman"/>
                <a:cs typeface="Times New Roman"/>
                <a:sym typeface="Times New Roman"/>
              </a:rPr>
              <a:t>Tìm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kiếm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lọc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a:t>
            </a:r>
            <a:r>
              <a:rPr lang="en-US" sz="3000" dirty="0" err="1">
                <a:solidFill>
                  <a:srgbClr val="000000"/>
                </a:solidFill>
                <a:latin typeface="Times New Roman"/>
                <a:ea typeface="Times New Roman"/>
                <a:cs typeface="Times New Roman"/>
                <a:sym typeface="Times New Roman"/>
              </a:rPr>
              <a:t>bài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viết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tiêu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mục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chủ</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đề</a:t>
            </a:r>
            <a:r>
              <a:rPr lang="en-US" sz="3000" dirty="0">
                <a:solidFill>
                  <a:srgbClr val="000000"/>
                </a:solidFill>
                <a:latin typeface="Times New Roman"/>
                <a:ea typeface="Times New Roman"/>
                <a:cs typeface="Times New Roman"/>
                <a:sym typeface="Times New Roman"/>
              </a:rPr>
              <a:t>).</a:t>
            </a:r>
          </a:p>
          <a:p>
            <a:pPr marL="1295400" lvl="2" indent="-431800" algn="just">
              <a:lnSpc>
                <a:spcPts val="3900"/>
              </a:lnSpc>
              <a:buFont typeface="Arial"/>
              <a:buChar char="⚬"/>
            </a:pPr>
            <a:r>
              <a:rPr lang="en-US" sz="3000" dirty="0">
                <a:solidFill>
                  <a:srgbClr val="000000"/>
                </a:solidFill>
                <a:latin typeface="Times New Roman"/>
                <a:ea typeface="Times New Roman"/>
                <a:cs typeface="Times New Roman"/>
                <a:sym typeface="Times New Roman"/>
              </a:rPr>
              <a:t>Quy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mua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Giỏ</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  Thông tin </a:t>
            </a:r>
            <a:r>
              <a:rPr lang="en-US" sz="3000" dirty="0" err="1">
                <a:solidFill>
                  <a:srgbClr val="000000"/>
                </a:solidFill>
                <a:latin typeface="Times New Roman"/>
                <a:ea typeface="Times New Roman"/>
                <a:cs typeface="Times New Roman"/>
                <a:sym typeface="Times New Roman"/>
              </a:rPr>
              <a:t>giao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  Giao </a:t>
            </a:r>
            <a:r>
              <a:rPr lang="en-US" sz="3000" dirty="0" err="1">
                <a:solidFill>
                  <a:srgbClr val="000000"/>
                </a:solidFill>
                <a:latin typeface="Times New Roman"/>
                <a:ea typeface="Times New Roman"/>
                <a:cs typeface="Times New Roman"/>
                <a:sym typeface="Times New Roman"/>
              </a:rPr>
              <a:t>dịch</a:t>
            </a:r>
            <a:r>
              <a:rPr lang="en-US" sz="3000" dirty="0">
                <a:solidFill>
                  <a:srgbClr val="000000"/>
                </a:solidFill>
                <a:latin typeface="Times New Roman"/>
                <a:ea typeface="Times New Roman"/>
                <a:cs typeface="Times New Roman"/>
                <a:sym typeface="Times New Roman"/>
              </a:rPr>
              <a:t>.</a:t>
            </a:r>
          </a:p>
          <a:p>
            <a:pPr marL="1295400" lvl="2" indent="-431800" algn="just">
              <a:lnSpc>
                <a:spcPts val="3900"/>
              </a:lnSpc>
              <a:buFont typeface="Arial"/>
              <a:buChar char="⚬"/>
            </a:pPr>
            <a:r>
              <a:rPr lang="en-US" sz="3000" dirty="0" err="1">
                <a:solidFill>
                  <a:srgbClr val="000000"/>
                </a:solidFill>
                <a:latin typeface="Times New Roman"/>
                <a:ea typeface="Times New Roman"/>
                <a:cs typeface="Times New Roman"/>
                <a:sym typeface="Times New Roman"/>
              </a:rPr>
              <a:t>Tương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hội</a:t>
            </a:r>
            <a:r>
              <a:rPr lang="en-US" sz="3000" dirty="0">
                <a:solidFill>
                  <a:srgbClr val="000000"/>
                </a:solidFill>
                <a:latin typeface="Times New Roman"/>
                <a:ea typeface="Times New Roman"/>
                <a:cs typeface="Times New Roman"/>
                <a:sym typeface="Times New Roman"/>
              </a:rPr>
              <a:t>: Thích, chia </a:t>
            </a:r>
            <a:r>
              <a:rPr lang="en-US" sz="3000" dirty="0" err="1">
                <a:solidFill>
                  <a:srgbClr val="000000"/>
                </a:solidFill>
                <a:latin typeface="Times New Roman"/>
                <a:ea typeface="Times New Roman"/>
                <a:cs typeface="Times New Roman"/>
                <a:sym typeface="Times New Roman"/>
              </a:rPr>
              <a:t>sẻ</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luận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viết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đánh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a:t>
            </a:r>
          </a:p>
          <a:p>
            <a:pPr marL="647700" lvl="1" indent="-323850" algn="just">
              <a:lnSpc>
                <a:spcPts val="3900"/>
              </a:lnSpc>
              <a:buFont typeface="Arial"/>
              <a:buChar char="•"/>
            </a:pPr>
            <a:r>
              <a:rPr lang="en-US" sz="3000" dirty="0">
                <a:solidFill>
                  <a:srgbClr val="000000"/>
                </a:solidFill>
                <a:latin typeface="Times New Roman"/>
                <a:ea typeface="Times New Roman"/>
                <a:cs typeface="Times New Roman"/>
                <a:sym typeface="Times New Roman"/>
              </a:rPr>
              <a:t>Quyền </a:t>
            </a:r>
            <a:r>
              <a:rPr lang="en-US" sz="3000" dirty="0" err="1">
                <a:solidFill>
                  <a:srgbClr val="000000"/>
                </a:solidFill>
                <a:latin typeface="Times New Roman"/>
                <a:ea typeface="Times New Roman"/>
                <a:cs typeface="Times New Roman"/>
                <a:sym typeface="Times New Roman"/>
              </a:rPr>
              <a:t>mở</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rộng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Người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dùng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trở</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thành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Đối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(Seller) </a:t>
            </a:r>
            <a:r>
              <a:rPr lang="en-US" sz="3000" dirty="0" err="1">
                <a:solidFill>
                  <a:srgbClr val="000000"/>
                </a:solidFill>
                <a:latin typeface="Times New Roman"/>
                <a:ea typeface="Times New Roman"/>
                <a:cs typeface="Times New Roman"/>
                <a:sym typeface="Times New Roman"/>
              </a:rPr>
              <a:t>hoặc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Đối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vận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chuyển</a:t>
            </a:r>
            <a:r>
              <a:rPr lang="en-US" sz="3000" dirty="0">
                <a:solidFill>
                  <a:srgbClr val="000000"/>
                </a:solidFill>
                <a:latin typeface="Times New Roman"/>
                <a:ea typeface="Times New Roman"/>
                <a:cs typeface="Times New Roman"/>
                <a:sym typeface="Times New Roman"/>
              </a:rPr>
              <a:t> (Shipper) </a:t>
            </a:r>
            <a:r>
              <a:rPr lang="en-US" sz="3000" dirty="0" err="1">
                <a:solidFill>
                  <a:srgbClr val="000000"/>
                </a:solidFill>
                <a:latin typeface="Times New Roman"/>
                <a:ea typeface="Times New Roman"/>
                <a:cs typeface="Times New Roman"/>
                <a:sym typeface="Times New Roman"/>
              </a:rPr>
              <a:t>để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hoặc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nhận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a:t>
            </a:r>
          </a:p>
        </p:txBody>
      </p:sp>
      <p:sp>
        <p:nvSpPr>
          <p:cNvPr id="4" name="Freeform 4"/>
          <p:cNvSpPr/>
          <p:nvPr/>
        </p:nvSpPr>
        <p:spPr>
          <a:xfrm>
            <a:off x="12823049" y="2550347"/>
            <a:ext cx="4341001" cy="6176748"/>
          </a:xfrm>
          <a:custGeom>
            <a:avLst/>
            <a:gdLst/>
            <a:ahLst/>
            <a:cxnLst/>
            <a:rect l="l" t="t" r="r" b="b"/>
            <a:pathLst>
              <a:path w="4341001" h="6176748">
                <a:moveTo>
                  <a:pt x="0" y="0"/>
                </a:moveTo>
                <a:lnTo>
                  <a:pt x="4341001" y="0"/>
                </a:lnTo>
                <a:lnTo>
                  <a:pt x="4341001" y="6176748"/>
                </a:lnTo>
                <a:lnTo>
                  <a:pt x="0" y="6176748"/>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6" name="TextBox 6"/>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7" name="TextBox 7"/>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11</a:t>
            </a:r>
          </a:p>
        </p:txBody>
      </p:sp>
      <p:sp>
        <p:nvSpPr>
          <p:cNvPr id="8" name="TextBox 8"/>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9" name="TextBox 9"/>
          <p:cNvSpPr txBox="1"/>
          <p:nvPr/>
        </p:nvSpPr>
        <p:spPr>
          <a:xfrm>
            <a:off x="1513834" y="971550"/>
            <a:ext cx="3743966" cy="620363"/>
          </a:xfrm>
          <a:prstGeom prst="rect">
            <a:avLst/>
          </a:prstGeom>
        </p:spPr>
        <p:txBody>
          <a:bodyPr wrap="square" lIns="0" tIns="0" rIns="0" bIns="0" rtlCol="0" anchor="t">
            <a:spAutoFit/>
          </a:bodyPr>
          <a:lstStyle/>
          <a:p>
            <a:pPr algn="ct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phạm</a:t>
            </a:r>
            <a:r>
              <a:rPr lang="en-US" sz="3999" dirty="0">
                <a:solidFill>
                  <a:srgbClr val="000000"/>
                </a:solidFill>
                <a:latin typeface="Times New Roman"/>
                <a:ea typeface="Times New Roman"/>
                <a:cs typeface="Times New Roman"/>
                <a:sym typeface="Times New Roman"/>
              </a:rPr>
              <a:t> vi</a:t>
            </a:r>
          </a:p>
        </p:txBody>
      </p:sp>
      <p:sp>
        <p:nvSpPr>
          <p:cNvPr id="10" name="TextBox 10"/>
          <p:cNvSpPr txBox="1"/>
          <p:nvPr/>
        </p:nvSpPr>
        <p:spPr>
          <a:xfrm>
            <a:off x="1035784" y="1722438"/>
            <a:ext cx="3079016" cy="471283"/>
          </a:xfrm>
          <a:prstGeom prst="rect">
            <a:avLst/>
          </a:prstGeom>
        </p:spPr>
        <p:txBody>
          <a:bodyPr wrap="square" lIns="0" tIns="0" rIns="0" bIns="0" rtlCol="0" anchor="t">
            <a:spAutoFit/>
          </a:bodyPr>
          <a:lstStyle/>
          <a:p>
            <a:pPr algn="ctr">
              <a:lnSpc>
                <a:spcPts val="3900"/>
              </a:lnSpc>
              <a:spcBef>
                <a:spcPct val="0"/>
              </a:spcBef>
            </a:pPr>
            <a:r>
              <a:rPr lang="en-US" sz="3000" u="sng" dirty="0">
                <a:solidFill>
                  <a:srgbClr val="000000"/>
                </a:solidFill>
                <a:latin typeface="Roboto"/>
                <a:ea typeface="Roboto"/>
                <a:cs typeface="Roboto"/>
                <a:sym typeface="Roboto"/>
              </a:rPr>
              <a:t>Thu </a:t>
            </a:r>
            <a:r>
              <a:rPr lang="en-US" sz="3000" u="sng" dirty="0" err="1">
                <a:solidFill>
                  <a:srgbClr val="000000"/>
                </a:solidFill>
                <a:latin typeface="Roboto"/>
                <a:ea typeface="Roboto"/>
                <a:cs typeface="Roboto"/>
                <a:sym typeface="Roboto"/>
              </a:rPr>
              <a:t>thập</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yêu</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cầu</a:t>
            </a:r>
            <a:endParaRPr lang="en-US" sz="3000" u="sng" dirty="0">
              <a:solidFill>
                <a:srgbClr val="00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TextBox 3"/>
          <p:cNvSpPr txBox="1"/>
          <p:nvPr/>
        </p:nvSpPr>
        <p:spPr>
          <a:xfrm>
            <a:off x="1028700" y="2303463"/>
            <a:ext cx="10776045" cy="5467350"/>
          </a:xfrm>
          <a:prstGeom prst="rect">
            <a:avLst/>
          </a:prstGeom>
        </p:spPr>
        <p:txBody>
          <a:bodyPr lIns="0" tIns="0" rIns="0" bIns="0" rtlCol="0" anchor="t">
            <a:spAutoFit/>
          </a:bodyPr>
          <a:lstStyle/>
          <a:p>
            <a:pPr algn="l">
              <a:lnSpc>
                <a:spcPts val="3900"/>
              </a:lnSpc>
            </a:pPr>
            <a:r>
              <a:rPr lang="en-US" sz="3000">
                <a:solidFill>
                  <a:srgbClr val="000000"/>
                </a:solidFill>
                <a:latin typeface="Times New Roman"/>
                <a:ea typeface="Times New Roman"/>
                <a:cs typeface="Times New Roman"/>
                <a:sym typeface="Times New Roman"/>
              </a:rPr>
              <a:t>2. Yêu cầu về phía Khách hàng</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Báo cáo &amp; Thống kê: Cần số liệu chi tiết về Doanh thu, Lượt truy cập, Tồn kho và Hiệu suất bán hàng.</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Quản lý Đối tác: Dễ dàng duyệt hoặc từ chối tài khoản Seller/Shipper.</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Yêu cầu Kỹ thuật: Sử dụng công nghệ Laravel, không dùng dịch vụ trả phí, đảm bảo tối ưu và dễ bảo trì.</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Kiểm soát &amp; Bảo mật:</a:t>
            </a:r>
          </a:p>
          <a:p>
            <a:pPr marL="1295400" lvl="2" indent="-431800" algn="l">
              <a:lnSpc>
                <a:spcPts val="3900"/>
              </a:lnSpc>
              <a:buFont typeface="Arial"/>
              <a:buChar char="⚬"/>
            </a:pPr>
            <a:r>
              <a:rPr lang="en-US" sz="3000">
                <a:solidFill>
                  <a:srgbClr val="000000"/>
                </a:solidFill>
                <a:latin typeface="Times New Roman"/>
                <a:ea typeface="Times New Roman"/>
                <a:cs typeface="Times New Roman"/>
                <a:sym typeface="Times New Roman"/>
              </a:rPr>
              <a:t>Quy trình duyệt bài viết tin tức chặt chẽ.</a:t>
            </a:r>
          </a:p>
          <a:p>
            <a:pPr marL="1295400" lvl="2" indent="-431800" algn="l">
              <a:lnSpc>
                <a:spcPts val="3900"/>
              </a:lnSpc>
              <a:buFont typeface="Arial"/>
              <a:buChar char="⚬"/>
            </a:pPr>
            <a:r>
              <a:rPr lang="en-US" sz="3000">
                <a:solidFill>
                  <a:srgbClr val="000000"/>
                </a:solidFill>
                <a:latin typeface="Times New Roman"/>
                <a:ea typeface="Times New Roman"/>
                <a:cs typeface="Times New Roman"/>
                <a:sym typeface="Times New Roman"/>
              </a:rPr>
              <a:t>Theo dõi lịch sử hoạt động (UserActivities) của Admin/Manager/Seller để đảm bảo an ninh.</a:t>
            </a:r>
          </a:p>
        </p:txBody>
      </p:sp>
      <p:sp>
        <p:nvSpPr>
          <p:cNvPr id="4" name="Freeform 4"/>
          <p:cNvSpPr/>
          <p:nvPr/>
        </p:nvSpPr>
        <p:spPr>
          <a:xfrm>
            <a:off x="11989062" y="2360613"/>
            <a:ext cx="5270238" cy="5893197"/>
          </a:xfrm>
          <a:custGeom>
            <a:avLst/>
            <a:gdLst/>
            <a:ahLst/>
            <a:cxnLst/>
            <a:rect l="l" t="t" r="r" b="b"/>
            <a:pathLst>
              <a:path w="5270238" h="5893197">
                <a:moveTo>
                  <a:pt x="0" y="0"/>
                </a:moveTo>
                <a:lnTo>
                  <a:pt x="5270238" y="0"/>
                </a:lnTo>
                <a:lnTo>
                  <a:pt x="5270238" y="5893197"/>
                </a:lnTo>
                <a:lnTo>
                  <a:pt x="0" y="5893197"/>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6" name="TextBox 6"/>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7" name="TextBox 7"/>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12</a:t>
            </a:r>
          </a:p>
        </p:txBody>
      </p:sp>
      <p:sp>
        <p:nvSpPr>
          <p:cNvPr id="8" name="TextBox 8"/>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9" name="TextBox 9"/>
          <p:cNvSpPr txBox="1"/>
          <p:nvPr/>
        </p:nvSpPr>
        <p:spPr>
          <a:xfrm>
            <a:off x="1513834" y="971550"/>
            <a:ext cx="3439166" cy="620363"/>
          </a:xfrm>
          <a:prstGeom prst="rect">
            <a:avLst/>
          </a:prstGeom>
        </p:spPr>
        <p:txBody>
          <a:bodyPr wrap="square" lIns="0" tIns="0" rIns="0" bIns="0" rtlCol="0" anchor="t">
            <a:spAutoFit/>
          </a:bodyPr>
          <a:lstStyle/>
          <a:p>
            <a:pPr algn="ct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phạm</a:t>
            </a:r>
            <a:r>
              <a:rPr lang="en-US" sz="3999" dirty="0">
                <a:solidFill>
                  <a:srgbClr val="000000"/>
                </a:solidFill>
                <a:latin typeface="Times New Roman"/>
                <a:ea typeface="Times New Roman"/>
                <a:cs typeface="Times New Roman"/>
                <a:sym typeface="Times New Roman"/>
              </a:rPr>
              <a:t> vi</a:t>
            </a:r>
          </a:p>
        </p:txBody>
      </p:sp>
      <p:sp>
        <p:nvSpPr>
          <p:cNvPr id="10" name="TextBox 10"/>
          <p:cNvSpPr txBox="1"/>
          <p:nvPr/>
        </p:nvSpPr>
        <p:spPr>
          <a:xfrm>
            <a:off x="1035784" y="1722438"/>
            <a:ext cx="3002816" cy="471283"/>
          </a:xfrm>
          <a:prstGeom prst="rect">
            <a:avLst/>
          </a:prstGeom>
        </p:spPr>
        <p:txBody>
          <a:bodyPr wrap="square" lIns="0" tIns="0" rIns="0" bIns="0" rtlCol="0" anchor="t">
            <a:spAutoFit/>
          </a:bodyPr>
          <a:lstStyle/>
          <a:p>
            <a:pPr algn="ctr">
              <a:lnSpc>
                <a:spcPts val="3900"/>
              </a:lnSpc>
              <a:spcBef>
                <a:spcPct val="0"/>
              </a:spcBef>
            </a:pPr>
            <a:r>
              <a:rPr lang="en-US" sz="3000" u="sng" dirty="0">
                <a:solidFill>
                  <a:srgbClr val="000000"/>
                </a:solidFill>
                <a:latin typeface="Roboto"/>
                <a:ea typeface="Roboto"/>
                <a:cs typeface="Roboto"/>
                <a:sym typeface="Roboto"/>
              </a:rPr>
              <a:t>Thu </a:t>
            </a:r>
            <a:r>
              <a:rPr lang="en-US" sz="3000" u="sng" dirty="0" err="1">
                <a:solidFill>
                  <a:srgbClr val="000000"/>
                </a:solidFill>
                <a:latin typeface="Roboto"/>
                <a:ea typeface="Roboto"/>
                <a:cs typeface="Roboto"/>
                <a:sym typeface="Roboto"/>
              </a:rPr>
              <a:t>thập</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yêu</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cầu</a:t>
            </a:r>
            <a:endParaRPr lang="en-US" sz="3000" u="sng" dirty="0">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TextBox 3"/>
          <p:cNvSpPr txBox="1"/>
          <p:nvPr/>
        </p:nvSpPr>
        <p:spPr>
          <a:xfrm>
            <a:off x="1028700" y="2303463"/>
            <a:ext cx="13451841" cy="6953250"/>
          </a:xfrm>
          <a:prstGeom prst="rect">
            <a:avLst/>
          </a:prstGeom>
        </p:spPr>
        <p:txBody>
          <a:bodyPr lIns="0" tIns="0" rIns="0" bIns="0" rtlCol="0" anchor="t">
            <a:spAutoFit/>
          </a:bodyPr>
          <a:lstStyle/>
          <a:p>
            <a:pPr algn="l">
              <a:lnSpc>
                <a:spcPts val="3900"/>
              </a:lnSpc>
            </a:pPr>
            <a:r>
              <a:rPr lang="en-US" sz="3000" dirty="0">
                <a:solidFill>
                  <a:srgbClr val="000000"/>
                </a:solidFill>
                <a:latin typeface="Times New Roman"/>
                <a:ea typeface="Times New Roman"/>
                <a:cs typeface="Times New Roman"/>
                <a:sym typeface="Times New Roman"/>
              </a:rPr>
              <a:t>3. </a:t>
            </a:r>
            <a:r>
              <a:rPr lang="en-US" sz="3000" dirty="0" err="1">
                <a:solidFill>
                  <a:srgbClr val="000000"/>
                </a:solidFill>
                <a:latin typeface="Times New Roman"/>
                <a:ea typeface="Times New Roman"/>
                <a:cs typeface="Times New Roman"/>
                <a:sym typeface="Times New Roman"/>
              </a:rPr>
              <a:t>Yêu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cầu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endParaRPr lang="en-US" sz="3000" dirty="0">
              <a:solidFill>
                <a:srgbClr val="000000"/>
              </a:solidFill>
              <a:latin typeface="Times New Roman"/>
              <a:ea typeface="Times New Roman"/>
              <a:cs typeface="Times New Roman"/>
              <a:sym typeface="Times New Roman"/>
            </a:endParaRPr>
          </a:p>
          <a:p>
            <a:pPr marL="647700" lvl="1" indent="-323850" algn="l">
              <a:lnSpc>
                <a:spcPts val="3900"/>
              </a:lnSpc>
              <a:buFont typeface="Arial"/>
              <a:buChar char="•"/>
            </a:pPr>
            <a:r>
              <a:rPr lang="en-US" sz="3000" dirty="0">
                <a:solidFill>
                  <a:srgbClr val="000000"/>
                </a:solidFill>
                <a:latin typeface="Times New Roman"/>
                <a:ea typeface="Times New Roman"/>
                <a:cs typeface="Times New Roman"/>
                <a:sym typeface="Times New Roman"/>
              </a:rPr>
              <a:t>Quản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người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dùng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Phân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quyền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duyệt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đối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theo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dõi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lịch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động</a:t>
            </a:r>
            <a:r>
              <a:rPr lang="en-US" sz="3000" dirty="0">
                <a:solidFill>
                  <a:srgbClr val="000000"/>
                </a:solidFill>
                <a:latin typeface="Times New Roman"/>
                <a:ea typeface="Times New Roman"/>
                <a:cs typeface="Times New Roman"/>
                <a:sym typeface="Times New Roman"/>
              </a:rPr>
              <a:t>.</a:t>
            </a:r>
          </a:p>
          <a:p>
            <a:pPr marL="647700" lvl="1" indent="-323850" algn="l">
              <a:lnSpc>
                <a:spcPts val="3900"/>
              </a:lnSpc>
              <a:buFont typeface="Arial"/>
              <a:buChar char="•"/>
            </a:pPr>
            <a:r>
              <a:rPr lang="en-US" sz="3000" dirty="0">
                <a:solidFill>
                  <a:srgbClr val="000000"/>
                </a:solidFill>
                <a:latin typeface="Times New Roman"/>
                <a:ea typeface="Times New Roman"/>
                <a:cs typeface="Times New Roman"/>
                <a:sym typeface="Times New Roman"/>
              </a:rPr>
              <a:t>Quản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hệ</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thống</a:t>
            </a:r>
            <a:r>
              <a:rPr lang="en-US" sz="3000" dirty="0">
                <a:solidFill>
                  <a:srgbClr val="000000"/>
                </a:solidFill>
                <a:latin typeface="Times New Roman"/>
                <a:ea typeface="Times New Roman"/>
                <a:cs typeface="Times New Roman"/>
                <a:sym typeface="Times New Roman"/>
              </a:rPr>
              <a:t>: CRUD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mục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chủ</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cấu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hệ</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thống</a:t>
            </a:r>
            <a:r>
              <a:rPr lang="en-US" sz="3000" dirty="0">
                <a:solidFill>
                  <a:srgbClr val="000000"/>
                </a:solidFill>
                <a:latin typeface="Times New Roman"/>
                <a:ea typeface="Times New Roman"/>
                <a:cs typeface="Times New Roman"/>
                <a:sym typeface="Times New Roman"/>
              </a:rPr>
              <a:t>.</a:t>
            </a:r>
          </a:p>
          <a:p>
            <a:pPr marL="647700" lvl="1" indent="-323850" algn="l">
              <a:lnSpc>
                <a:spcPts val="3900"/>
              </a:lnSpc>
              <a:buFont typeface="Arial"/>
              <a:buChar char="•"/>
            </a:pPr>
            <a:r>
              <a:rPr lang="en-US" sz="3000" dirty="0" err="1">
                <a:solidFill>
                  <a:srgbClr val="000000"/>
                </a:solidFill>
                <a:latin typeface="Times New Roman"/>
                <a:ea typeface="Times New Roman"/>
                <a:cs typeface="Times New Roman"/>
                <a:sym typeface="Times New Roman"/>
              </a:rPr>
              <a:t>Kiểm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duyệt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nội</a:t>
            </a:r>
            <a:r>
              <a:rPr lang="en-US" sz="3000" dirty="0">
                <a:solidFill>
                  <a:srgbClr val="000000"/>
                </a:solidFill>
                <a:latin typeface="Times New Roman"/>
                <a:ea typeface="Times New Roman"/>
                <a:cs typeface="Times New Roman"/>
                <a:sym typeface="Times New Roman"/>
              </a:rPr>
              <a:t> dung: </a:t>
            </a:r>
            <a:r>
              <a:rPr lang="en-US" sz="3000" dirty="0" err="1">
                <a:solidFill>
                  <a:srgbClr val="000000"/>
                </a:solidFill>
                <a:latin typeface="Times New Roman"/>
                <a:ea typeface="Times New Roman"/>
                <a:cs typeface="Times New Roman"/>
                <a:sym typeface="Times New Roman"/>
              </a:rPr>
              <a:t>Duyệt</a:t>
            </a:r>
            <a:r>
              <a:rPr lang="en-US" sz="3000" dirty="0">
                <a:solidFill>
                  <a:srgbClr val="000000"/>
                </a:solidFill>
                <a:latin typeface="Times New Roman"/>
                <a:ea typeface="Times New Roman"/>
                <a:cs typeface="Times New Roman"/>
                <a:sym typeface="Times New Roman"/>
              </a:rPr>
              <a:t>/</a:t>
            </a:r>
            <a:r>
              <a:rPr lang="en-US" sz="3000" dirty="0" err="1">
                <a:solidFill>
                  <a:srgbClr val="000000"/>
                </a:solidFill>
                <a:latin typeface="Times New Roman"/>
                <a:ea typeface="Times New Roman"/>
                <a:cs typeface="Times New Roman"/>
                <a:sym typeface="Times New Roman"/>
              </a:rPr>
              <a:t>Từ</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chối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viết</a:t>
            </a:r>
            <a:r>
              <a:rPr lang="en-US" sz="3000" dirty="0">
                <a:solidFill>
                  <a:srgbClr val="000000"/>
                </a:solidFill>
                <a:latin typeface="Times New Roman"/>
                <a:ea typeface="Times New Roman"/>
                <a:cs typeface="Times New Roman"/>
                <a:sym typeface="Times New Roman"/>
              </a:rPr>
              <a:t> (News).</a:t>
            </a:r>
          </a:p>
          <a:p>
            <a:pPr marL="647700" lvl="1" indent="-323850" algn="l">
              <a:lnSpc>
                <a:spcPts val="3900"/>
              </a:lnSpc>
              <a:buFont typeface="Arial"/>
              <a:buChar char="•"/>
            </a:pPr>
            <a:r>
              <a:rPr lang="en-US" sz="3000" dirty="0">
                <a:solidFill>
                  <a:srgbClr val="000000"/>
                </a:solidFill>
                <a:latin typeface="Times New Roman"/>
                <a:ea typeface="Times New Roman"/>
                <a:cs typeface="Times New Roman"/>
                <a:sym typeface="Times New Roman"/>
              </a:rPr>
              <a:t>Quản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Cập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thái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xem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dịch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a:t>
            </a:r>
          </a:p>
          <a:p>
            <a:pPr marL="647700" lvl="1" indent="-323850" algn="l">
              <a:lnSpc>
                <a:spcPts val="3900"/>
              </a:lnSpc>
              <a:buFont typeface="Arial"/>
              <a:buChar char="•"/>
            </a:pPr>
            <a:r>
              <a:rPr lang="en-US" sz="3000" dirty="0">
                <a:solidFill>
                  <a:srgbClr val="000000"/>
                </a:solidFill>
                <a:latin typeface="Times New Roman"/>
                <a:ea typeface="Times New Roman"/>
                <a:cs typeface="Times New Roman"/>
                <a:sym typeface="Times New Roman"/>
              </a:rPr>
              <a:t>Quản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 Quản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toàn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diện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a:t>
            </a:r>
          </a:p>
          <a:p>
            <a:pPr marL="647700" lvl="1" indent="-323850" algn="l">
              <a:lnSpc>
                <a:spcPts val="3900"/>
              </a:lnSpc>
              <a:buFont typeface="Arial"/>
              <a:buChar char="•"/>
            </a:pP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riêng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Chỉ</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 do </a:t>
            </a:r>
            <a:r>
              <a:rPr lang="en-US" sz="3000" dirty="0" err="1">
                <a:solidFill>
                  <a:srgbClr val="000000"/>
                </a:solidFill>
                <a:latin typeface="Times New Roman"/>
                <a:ea typeface="Times New Roman"/>
                <a:cs typeface="Times New Roman"/>
                <a:sym typeface="Times New Roman"/>
              </a:rPr>
              <a:t>mình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tạo</a:t>
            </a:r>
            <a:r>
              <a:rPr lang="en-US" sz="3000" dirty="0">
                <a:solidFill>
                  <a:srgbClr val="000000"/>
                </a:solidFill>
                <a:latin typeface="Times New Roman"/>
                <a:ea typeface="Times New Roman"/>
                <a:cs typeface="Times New Roman"/>
                <a:sym typeface="Times New Roman"/>
              </a:rPr>
              <a:t>.</a:t>
            </a:r>
          </a:p>
          <a:p>
            <a:pPr marL="647700" lvl="1" indent="-323850" algn="l">
              <a:lnSpc>
                <a:spcPts val="3900"/>
              </a:lnSpc>
              <a:buFont typeface="Arial"/>
              <a:buChar char="•"/>
            </a:pPr>
            <a:r>
              <a:rPr lang="en-US" sz="3000" dirty="0" err="1">
                <a:solidFill>
                  <a:srgbClr val="000000"/>
                </a:solidFill>
                <a:latin typeface="Times New Roman"/>
                <a:ea typeface="Times New Roman"/>
                <a:cs typeface="Times New Roman"/>
                <a:sym typeface="Times New Roman"/>
              </a:rPr>
              <a:t>Tồn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Hệ</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thống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trừ</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tồn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cảnh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báo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a:t>
            </a:r>
          </a:p>
          <a:p>
            <a:pPr marL="647700" lvl="1" indent="-323850" algn="l">
              <a:lnSpc>
                <a:spcPts val="3900"/>
              </a:lnSpc>
              <a:buFont typeface="Arial"/>
              <a:buChar char="•"/>
            </a:pP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Nhận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cập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thái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chuẩn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bị</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a:t>
            </a:r>
          </a:p>
          <a:p>
            <a:pPr marL="647700" lvl="1" indent="-323850" algn="l">
              <a:lnSpc>
                <a:spcPts val="3900"/>
              </a:lnSpc>
              <a:buFont typeface="Arial"/>
              <a:buChar char="•"/>
            </a:pPr>
            <a:r>
              <a:rPr lang="en-US" sz="3000" dirty="0" err="1">
                <a:solidFill>
                  <a:srgbClr val="000000"/>
                </a:solidFill>
                <a:latin typeface="Times New Roman"/>
                <a:ea typeface="Times New Roman"/>
                <a:cs typeface="Times New Roman"/>
                <a:sym typeface="Times New Roman"/>
              </a:rPr>
              <a:t>Thống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kê</a:t>
            </a:r>
            <a:r>
              <a:rPr lang="en-US" sz="3000" dirty="0">
                <a:solidFill>
                  <a:srgbClr val="000000"/>
                </a:solidFill>
                <a:latin typeface="Times New Roman"/>
                <a:ea typeface="Times New Roman"/>
                <a:cs typeface="Times New Roman"/>
                <a:sym typeface="Times New Roman"/>
              </a:rPr>
              <a:t>: Xem </a:t>
            </a:r>
            <a:r>
              <a:rPr lang="en-US" sz="3000" dirty="0" err="1">
                <a:solidFill>
                  <a:srgbClr val="000000"/>
                </a:solidFill>
                <a:latin typeface="Times New Roman"/>
                <a:ea typeface="Times New Roman"/>
                <a:cs typeface="Times New Roman"/>
                <a:sym typeface="Times New Roman"/>
              </a:rPr>
              <a:t>báo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doanh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nhân</a:t>
            </a:r>
            <a:r>
              <a:rPr lang="en-US" sz="3000" dirty="0">
                <a:solidFill>
                  <a:srgbClr val="000000"/>
                </a:solidFill>
                <a:latin typeface="Times New Roman"/>
                <a:ea typeface="Times New Roman"/>
                <a:cs typeface="Times New Roman"/>
                <a:sym typeface="Times New Roman"/>
              </a:rPr>
              <a:t>.</a:t>
            </a:r>
          </a:p>
          <a:p>
            <a:pPr marL="647700" lvl="1" indent="-323850" algn="l">
              <a:lnSpc>
                <a:spcPts val="3900"/>
              </a:lnSpc>
              <a:buFont typeface="Arial"/>
              <a:buChar char="•"/>
            </a:pPr>
            <a:r>
              <a:rPr lang="en-US" sz="3000" dirty="0" err="1">
                <a:solidFill>
                  <a:srgbClr val="000000"/>
                </a:solidFill>
                <a:latin typeface="Times New Roman"/>
                <a:ea typeface="Times New Roman"/>
                <a:cs typeface="Times New Roman"/>
                <a:sym typeface="Times New Roman"/>
              </a:rPr>
              <a:t>Vận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Nhận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(Pick up) →  </a:t>
            </a:r>
            <a:r>
              <a:rPr lang="en-US" sz="3000" dirty="0" err="1">
                <a:solidFill>
                  <a:srgbClr val="000000"/>
                </a:solidFill>
                <a:latin typeface="Times New Roman"/>
                <a:ea typeface="Times New Roman"/>
                <a:cs typeface="Times New Roman"/>
                <a:sym typeface="Times New Roman"/>
              </a:rPr>
              <a:t>Tạo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ghi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DriverAssignments</a:t>
            </a:r>
            <a:r>
              <a:rPr lang="en-US" sz="3000" dirty="0">
                <a:solidFill>
                  <a:srgbClr val="000000"/>
                </a:solidFill>
                <a:latin typeface="Times New Roman"/>
                <a:ea typeface="Times New Roman"/>
                <a:cs typeface="Times New Roman"/>
                <a:sym typeface="Times New Roman"/>
              </a:rPr>
              <a:t>. </a:t>
            </a:r>
          </a:p>
          <a:p>
            <a:pPr marL="647700" lvl="1" indent="-323850" algn="l">
              <a:lnSpc>
                <a:spcPts val="3900"/>
              </a:lnSpc>
              <a:buFont typeface="Arial"/>
              <a:buChar char="•"/>
            </a:pPr>
            <a:r>
              <a:rPr lang="en-US" sz="3000" dirty="0" err="1">
                <a:solidFill>
                  <a:srgbClr val="000000"/>
                </a:solidFill>
                <a:latin typeface="Times New Roman"/>
                <a:ea typeface="Times New Roman"/>
                <a:cs typeface="Times New Roman"/>
                <a:sym typeface="Times New Roman"/>
              </a:rPr>
              <a:t>Cập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nhật</a:t>
            </a:r>
            <a:r>
              <a:rPr lang="en-US" sz="3000" dirty="0">
                <a:solidFill>
                  <a:srgbClr val="000000"/>
                </a:solidFill>
                <a:latin typeface="Times New Roman"/>
                <a:ea typeface="Times New Roman"/>
                <a:cs typeface="Times New Roman"/>
                <a:sym typeface="Times New Roman"/>
              </a:rPr>
              <a:t>: Thay </a:t>
            </a:r>
            <a:r>
              <a:rPr lang="en-US" sz="3000" dirty="0" err="1">
                <a:solidFill>
                  <a:srgbClr val="000000"/>
                </a:solidFill>
                <a:latin typeface="Times New Roman"/>
                <a:ea typeface="Times New Roman"/>
                <a:cs typeface="Times New Roman"/>
                <a:sym typeface="Times New Roman"/>
              </a:rPr>
              <a:t>đổi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thái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Lấy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Đang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giao</a:t>
            </a:r>
            <a:r>
              <a:rPr lang="en-US" sz="3000" dirty="0">
                <a:solidFill>
                  <a:srgbClr val="000000"/>
                </a:solidFill>
                <a:latin typeface="Times New Roman"/>
                <a:ea typeface="Times New Roman"/>
                <a:cs typeface="Times New Roman"/>
                <a:sym typeface="Times New Roman"/>
              </a:rPr>
              <a:t>...) . </a:t>
            </a:r>
          </a:p>
          <a:p>
            <a:pPr marL="647700" lvl="1" indent="-323850" algn="l">
              <a:lnSpc>
                <a:spcPts val="3900"/>
              </a:lnSpc>
              <a:buFont typeface="Arial"/>
              <a:buChar char="•"/>
            </a:pPr>
            <a:r>
              <a:rPr lang="en-US" sz="3000" dirty="0">
                <a:solidFill>
                  <a:srgbClr val="000000"/>
                </a:solidFill>
                <a:latin typeface="Times New Roman"/>
                <a:ea typeface="Times New Roman"/>
                <a:cs typeface="Times New Roman"/>
                <a:sym typeface="Times New Roman"/>
              </a:rPr>
              <a:t>Mua </a:t>
            </a:r>
            <a:r>
              <a:rPr lang="en-US" sz="3000" dirty="0" err="1">
                <a:solidFill>
                  <a:srgbClr val="000000"/>
                </a:solidFill>
                <a:latin typeface="Times New Roman"/>
                <a:ea typeface="Times New Roman"/>
                <a:cs typeface="Times New Roman"/>
                <a:sym typeface="Times New Roman"/>
              </a:rPr>
              <a:t>sắm</a:t>
            </a:r>
            <a:r>
              <a:rPr lang="en-US" sz="3000" dirty="0">
                <a:solidFill>
                  <a:srgbClr val="000000"/>
                </a:solidFill>
                <a:latin typeface="Times New Roman"/>
                <a:ea typeface="Times New Roman"/>
                <a:cs typeface="Times New Roman"/>
                <a:sym typeface="Times New Roman"/>
              </a:rPr>
              <a:t>: Quản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giỏ</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đặt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a:t>
            </a:r>
          </a:p>
          <a:p>
            <a:pPr marL="647700" lvl="1" indent="-323850" algn="l">
              <a:lnSpc>
                <a:spcPts val="3900"/>
              </a:lnSpc>
              <a:buFont typeface="Arial"/>
              <a:buChar char="•"/>
            </a:pPr>
            <a:r>
              <a:rPr lang="en-US" sz="3000" dirty="0" err="1">
                <a:solidFill>
                  <a:srgbClr val="000000"/>
                </a:solidFill>
                <a:latin typeface="Times New Roman"/>
                <a:ea typeface="Times New Roman"/>
                <a:cs typeface="Times New Roman"/>
                <a:sym typeface="Times New Roman"/>
              </a:rPr>
              <a:t>Nội</a:t>
            </a:r>
            <a:r>
              <a:rPr lang="en-US" sz="3000" dirty="0">
                <a:solidFill>
                  <a:srgbClr val="000000"/>
                </a:solidFill>
                <a:latin typeface="Times New Roman"/>
                <a:ea typeface="Times New Roman"/>
                <a:cs typeface="Times New Roman"/>
                <a:sym typeface="Times New Roman"/>
              </a:rPr>
              <a:t> dung: </a:t>
            </a:r>
            <a:r>
              <a:rPr lang="en-US" sz="3000" dirty="0" err="1">
                <a:solidFill>
                  <a:srgbClr val="000000"/>
                </a:solidFill>
                <a:latin typeface="Times New Roman"/>
                <a:ea typeface="Times New Roman"/>
                <a:cs typeface="Times New Roman"/>
                <a:sym typeface="Times New Roman"/>
              </a:rPr>
              <a:t>Đăng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chờ</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duyệt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đánh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luận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yêu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thích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a:t>
            </a:r>
          </a:p>
        </p:txBody>
      </p:sp>
      <p:sp>
        <p:nvSpPr>
          <p:cNvPr id="4" name="Freeform 4"/>
          <p:cNvSpPr/>
          <p:nvPr/>
        </p:nvSpPr>
        <p:spPr>
          <a:xfrm>
            <a:off x="13514897" y="3300894"/>
            <a:ext cx="4246498" cy="5015538"/>
          </a:xfrm>
          <a:custGeom>
            <a:avLst/>
            <a:gdLst/>
            <a:ahLst/>
            <a:cxnLst/>
            <a:rect l="l" t="t" r="r" b="b"/>
            <a:pathLst>
              <a:path w="4246498" h="5015538">
                <a:moveTo>
                  <a:pt x="0" y="0"/>
                </a:moveTo>
                <a:lnTo>
                  <a:pt x="4246498" y="0"/>
                </a:lnTo>
                <a:lnTo>
                  <a:pt x="4246498" y="5015537"/>
                </a:lnTo>
                <a:lnTo>
                  <a:pt x="0" y="5015537"/>
                </a:lnTo>
                <a:lnTo>
                  <a:pt x="0" y="0"/>
                </a:lnTo>
                <a:close/>
              </a:path>
            </a:pathLst>
          </a:custGeom>
          <a:blipFill>
            <a:blip r:embed="rId3"/>
            <a:stretch>
              <a:fillRect l="-3180" t="-4488" r="-18552" b="-7629"/>
            </a:stretch>
          </a:blipFill>
        </p:spPr>
        <p:txBody>
          <a:bodyPr/>
          <a:lstStyle/>
          <a:p>
            <a:endParaRPr lang="en-US"/>
          </a:p>
        </p:txBody>
      </p:sp>
      <p:sp>
        <p:nvSpPr>
          <p:cNvPr id="5" name="TextBox 5"/>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6" name="TextBox 6"/>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7" name="TextBox 7"/>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13</a:t>
            </a:r>
          </a:p>
        </p:txBody>
      </p:sp>
      <p:sp>
        <p:nvSpPr>
          <p:cNvPr id="8" name="TextBox 8"/>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9" name="TextBox 9"/>
          <p:cNvSpPr txBox="1"/>
          <p:nvPr/>
        </p:nvSpPr>
        <p:spPr>
          <a:xfrm>
            <a:off x="1513834" y="971550"/>
            <a:ext cx="3515366" cy="620363"/>
          </a:xfrm>
          <a:prstGeom prst="rect">
            <a:avLst/>
          </a:prstGeom>
        </p:spPr>
        <p:txBody>
          <a:bodyPr wrap="square" lIns="0" tIns="0" rIns="0" bIns="0" rtlCol="0" anchor="t">
            <a:spAutoFit/>
          </a:bodyPr>
          <a:lstStyle/>
          <a:p>
            <a:pPr algn="ct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phạm</a:t>
            </a:r>
            <a:r>
              <a:rPr lang="en-US" sz="3999" dirty="0">
                <a:solidFill>
                  <a:srgbClr val="000000"/>
                </a:solidFill>
                <a:latin typeface="Times New Roman"/>
                <a:ea typeface="Times New Roman"/>
                <a:cs typeface="Times New Roman"/>
                <a:sym typeface="Times New Roman"/>
              </a:rPr>
              <a:t> vi</a:t>
            </a:r>
          </a:p>
        </p:txBody>
      </p:sp>
      <p:sp>
        <p:nvSpPr>
          <p:cNvPr id="10" name="TextBox 10"/>
          <p:cNvSpPr txBox="1"/>
          <p:nvPr/>
        </p:nvSpPr>
        <p:spPr>
          <a:xfrm>
            <a:off x="1035784" y="1722438"/>
            <a:ext cx="3002816" cy="471283"/>
          </a:xfrm>
          <a:prstGeom prst="rect">
            <a:avLst/>
          </a:prstGeom>
        </p:spPr>
        <p:txBody>
          <a:bodyPr wrap="square" lIns="0" tIns="0" rIns="0" bIns="0" rtlCol="0" anchor="t">
            <a:spAutoFit/>
          </a:bodyPr>
          <a:lstStyle/>
          <a:p>
            <a:pPr algn="ctr">
              <a:lnSpc>
                <a:spcPts val="3900"/>
              </a:lnSpc>
              <a:spcBef>
                <a:spcPct val="0"/>
              </a:spcBef>
            </a:pPr>
            <a:r>
              <a:rPr lang="en-US" sz="3000" u="sng" dirty="0">
                <a:solidFill>
                  <a:srgbClr val="000000"/>
                </a:solidFill>
                <a:latin typeface="Roboto"/>
                <a:ea typeface="Roboto"/>
                <a:cs typeface="Roboto"/>
                <a:sym typeface="Roboto"/>
              </a:rPr>
              <a:t>Thu </a:t>
            </a:r>
            <a:r>
              <a:rPr lang="en-US" sz="3000" u="sng" dirty="0" err="1">
                <a:solidFill>
                  <a:srgbClr val="000000"/>
                </a:solidFill>
                <a:latin typeface="Roboto"/>
                <a:ea typeface="Roboto"/>
                <a:cs typeface="Roboto"/>
                <a:sym typeface="Roboto"/>
              </a:rPr>
              <a:t>thập</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yêu</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cầu</a:t>
            </a:r>
            <a:endParaRPr lang="en-US" sz="3000" u="sng" dirty="0">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Freeform 3"/>
          <p:cNvSpPr/>
          <p:nvPr/>
        </p:nvSpPr>
        <p:spPr>
          <a:xfrm>
            <a:off x="12066156" y="2495673"/>
            <a:ext cx="4557653" cy="6474423"/>
          </a:xfrm>
          <a:custGeom>
            <a:avLst/>
            <a:gdLst/>
            <a:ahLst/>
            <a:cxnLst/>
            <a:rect l="l" t="t" r="r" b="b"/>
            <a:pathLst>
              <a:path w="4557653" h="6474423">
                <a:moveTo>
                  <a:pt x="0" y="0"/>
                </a:moveTo>
                <a:lnTo>
                  <a:pt x="4557653" y="0"/>
                </a:lnTo>
                <a:lnTo>
                  <a:pt x="4557653" y="6474423"/>
                </a:lnTo>
                <a:lnTo>
                  <a:pt x="0" y="647442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2438523"/>
            <a:ext cx="11200837" cy="4476750"/>
          </a:xfrm>
          <a:prstGeom prst="rect">
            <a:avLst/>
          </a:prstGeom>
        </p:spPr>
        <p:txBody>
          <a:bodyPr lIns="0" tIns="0" rIns="0" bIns="0" rtlCol="0" anchor="t">
            <a:spAutoFit/>
          </a:bodyPr>
          <a:lstStyle/>
          <a:p>
            <a:pPr algn="l">
              <a:lnSpc>
                <a:spcPts val="3900"/>
              </a:lnSpc>
            </a:pPr>
            <a:r>
              <a:rPr lang="en-US" sz="3000">
                <a:solidFill>
                  <a:srgbClr val="000000"/>
                </a:solidFill>
                <a:latin typeface="Times New Roman"/>
                <a:ea typeface="Times New Roman"/>
                <a:cs typeface="Times New Roman"/>
                <a:sym typeface="Times New Roman"/>
              </a:rPr>
              <a:t>1. Sản phẩm chuyển giao &amp; Tiêu chí đánh giá</a:t>
            </a:r>
          </a:p>
          <a:p>
            <a:pPr algn="l">
              <a:lnSpc>
                <a:spcPts val="3900"/>
              </a:lnSpc>
            </a:pPr>
            <a:r>
              <a:rPr lang="en-US" sz="3000">
                <a:solidFill>
                  <a:srgbClr val="000000"/>
                </a:solidFill>
                <a:latin typeface="Times New Roman"/>
                <a:ea typeface="Times New Roman"/>
                <a:cs typeface="Times New Roman"/>
                <a:sym typeface="Times New Roman"/>
              </a:rPr>
              <a:t>Sản phẩm chuyển giao:</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Website: Kết hợp tin tức &amp; thương mại điện tử đầy đủ chức năng.</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Database: Hệ thống CSDL lưu trữ cục bộ.</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Mã nguồn: Toàn bộ source code chương trình.</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Tài liệu: Hướng dẫn sử dụng (User Guide) và Tài liệu cơ sở dữ liệu.</a:t>
            </a:r>
          </a:p>
          <a:p>
            <a:pPr algn="l">
              <a:lnSpc>
                <a:spcPts val="3900"/>
              </a:lnSpc>
            </a:pPr>
            <a:r>
              <a:rPr lang="en-US" sz="3000">
                <a:solidFill>
                  <a:srgbClr val="000000"/>
                </a:solidFill>
                <a:latin typeface="Times New Roman"/>
                <a:ea typeface="Times New Roman"/>
                <a:cs typeface="Times New Roman"/>
                <a:sym typeface="Times New Roman"/>
              </a:rPr>
              <a:t>Tiêu chí thành công:</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Đúng tiến độ (hoặc rút ngắn thời gian).</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Đầy đủ chức năng theo yêu cầu đã đặt ra.</a:t>
            </a:r>
          </a:p>
        </p:txBody>
      </p:sp>
      <p:sp>
        <p:nvSpPr>
          <p:cNvPr id="5" name="TextBox 5"/>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6" name="TextBox 6"/>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7" name="TextBox 7"/>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14</a:t>
            </a:r>
          </a:p>
        </p:txBody>
      </p:sp>
      <p:sp>
        <p:nvSpPr>
          <p:cNvPr id="8" name="TextBox 8"/>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9" name="TextBox 9"/>
          <p:cNvSpPr txBox="1"/>
          <p:nvPr/>
        </p:nvSpPr>
        <p:spPr>
          <a:xfrm>
            <a:off x="1513834" y="971550"/>
            <a:ext cx="3439166" cy="620363"/>
          </a:xfrm>
          <a:prstGeom prst="rect">
            <a:avLst/>
          </a:prstGeom>
        </p:spPr>
        <p:txBody>
          <a:bodyPr wrap="square" lIns="0" tIns="0" rIns="0" bIns="0" rtlCol="0" anchor="t">
            <a:spAutoFit/>
          </a:bodyPr>
          <a:lstStyle/>
          <a:p>
            <a:pPr algn="ct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phạm</a:t>
            </a:r>
            <a:r>
              <a:rPr lang="en-US" sz="3999" dirty="0">
                <a:solidFill>
                  <a:srgbClr val="000000"/>
                </a:solidFill>
                <a:latin typeface="Times New Roman"/>
                <a:ea typeface="Times New Roman"/>
                <a:cs typeface="Times New Roman"/>
                <a:sym typeface="Times New Roman"/>
              </a:rPr>
              <a:t> vi</a:t>
            </a:r>
          </a:p>
        </p:txBody>
      </p:sp>
      <p:sp>
        <p:nvSpPr>
          <p:cNvPr id="10" name="TextBox 10"/>
          <p:cNvSpPr txBox="1"/>
          <p:nvPr/>
        </p:nvSpPr>
        <p:spPr>
          <a:xfrm>
            <a:off x="989290" y="1722438"/>
            <a:ext cx="3049310" cy="471283"/>
          </a:xfrm>
          <a:prstGeom prst="rect">
            <a:avLst/>
          </a:prstGeom>
        </p:spPr>
        <p:txBody>
          <a:bodyPr wrap="square" lIns="0" tIns="0" rIns="0" bIns="0" rtlCol="0" anchor="t">
            <a:spAutoFit/>
          </a:bodyPr>
          <a:lstStyle/>
          <a:p>
            <a:pPr algn="ctr">
              <a:lnSpc>
                <a:spcPts val="3900"/>
              </a:lnSpc>
              <a:spcBef>
                <a:spcPct val="0"/>
              </a:spcBef>
            </a:pPr>
            <a:r>
              <a:rPr lang="en-US" sz="3000" u="sng" dirty="0" err="1">
                <a:solidFill>
                  <a:srgbClr val="000000"/>
                </a:solidFill>
                <a:latin typeface="Roboto"/>
                <a:ea typeface="Roboto"/>
                <a:cs typeface="Roboto"/>
                <a:sym typeface="Roboto"/>
              </a:rPr>
              <a:t>Phân</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tích</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yêu</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cầu</a:t>
            </a:r>
            <a:endParaRPr lang="en-US" sz="3000" u="sng" dirty="0">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Freeform 3"/>
          <p:cNvSpPr/>
          <p:nvPr/>
        </p:nvSpPr>
        <p:spPr>
          <a:xfrm>
            <a:off x="7976973" y="2548546"/>
            <a:ext cx="6874991" cy="6121928"/>
          </a:xfrm>
          <a:custGeom>
            <a:avLst/>
            <a:gdLst/>
            <a:ahLst/>
            <a:cxnLst/>
            <a:rect l="l" t="t" r="r" b="b"/>
            <a:pathLst>
              <a:path w="6874991" h="6121928">
                <a:moveTo>
                  <a:pt x="0" y="0"/>
                </a:moveTo>
                <a:lnTo>
                  <a:pt x="6874992" y="0"/>
                </a:lnTo>
                <a:lnTo>
                  <a:pt x="6874992" y="6121928"/>
                </a:lnTo>
                <a:lnTo>
                  <a:pt x="0" y="6121928"/>
                </a:lnTo>
                <a:lnTo>
                  <a:pt x="0" y="0"/>
                </a:lnTo>
                <a:close/>
              </a:path>
            </a:pathLst>
          </a:custGeom>
          <a:blipFill>
            <a:blip r:embed="rId3"/>
            <a:stretch>
              <a:fillRect b="-8932"/>
            </a:stretch>
          </a:blipFill>
        </p:spPr>
        <p:txBody>
          <a:bodyPr/>
          <a:lstStyle/>
          <a:p>
            <a:endParaRPr lang="en-US"/>
          </a:p>
        </p:txBody>
      </p:sp>
      <p:sp>
        <p:nvSpPr>
          <p:cNvPr id="4" name="TextBox 4"/>
          <p:cNvSpPr txBox="1"/>
          <p:nvPr/>
        </p:nvSpPr>
        <p:spPr>
          <a:xfrm>
            <a:off x="989290" y="2491396"/>
            <a:ext cx="5715707" cy="5962650"/>
          </a:xfrm>
          <a:prstGeom prst="rect">
            <a:avLst/>
          </a:prstGeom>
        </p:spPr>
        <p:txBody>
          <a:bodyPr lIns="0" tIns="0" rIns="0" bIns="0" rtlCol="0" anchor="t">
            <a:spAutoFit/>
          </a:bodyPr>
          <a:lstStyle/>
          <a:p>
            <a:pPr algn="l">
              <a:lnSpc>
                <a:spcPts val="3900"/>
              </a:lnSpc>
            </a:pPr>
            <a:r>
              <a:rPr lang="en-US" sz="3000">
                <a:solidFill>
                  <a:srgbClr val="000000"/>
                </a:solidFill>
                <a:latin typeface="Times New Roman"/>
                <a:ea typeface="Times New Roman"/>
                <a:cs typeface="Times New Roman"/>
                <a:sym typeface="Times New Roman"/>
              </a:rPr>
              <a:t>2. Các Module chính</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Người dùng và phân quyền </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Danh mục và thường hiệu</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Chủ đề và loại bài viết </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Sản phẩm</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Bài viết (tin tức)</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Tương tác và đánh giá</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Giỏ hàng và đơn hàng</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Tìm kiếm và hiển thị</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Thống kê và báo cáo </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Saler</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Shipper</a:t>
            </a:r>
          </a:p>
        </p:txBody>
      </p:sp>
      <p:sp>
        <p:nvSpPr>
          <p:cNvPr id="5" name="TextBox 5"/>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6" name="TextBox 6"/>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7" name="TextBox 7"/>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15</a:t>
            </a:r>
          </a:p>
        </p:txBody>
      </p:sp>
      <p:sp>
        <p:nvSpPr>
          <p:cNvPr id="8" name="TextBox 8"/>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9" name="TextBox 9"/>
          <p:cNvSpPr txBox="1"/>
          <p:nvPr/>
        </p:nvSpPr>
        <p:spPr>
          <a:xfrm>
            <a:off x="1513834" y="971550"/>
            <a:ext cx="3515366" cy="620363"/>
          </a:xfrm>
          <a:prstGeom prst="rect">
            <a:avLst/>
          </a:prstGeom>
        </p:spPr>
        <p:txBody>
          <a:bodyPr wrap="square" lIns="0" tIns="0" rIns="0" bIns="0" rtlCol="0" anchor="t">
            <a:spAutoFit/>
          </a:bodyPr>
          <a:lstStyle/>
          <a:p>
            <a:pPr algn="ct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phạm</a:t>
            </a:r>
            <a:r>
              <a:rPr lang="en-US" sz="3999" dirty="0">
                <a:solidFill>
                  <a:srgbClr val="000000"/>
                </a:solidFill>
                <a:latin typeface="Times New Roman"/>
                <a:ea typeface="Times New Roman"/>
                <a:cs typeface="Times New Roman"/>
                <a:sym typeface="Times New Roman"/>
              </a:rPr>
              <a:t> vi</a:t>
            </a:r>
          </a:p>
        </p:txBody>
      </p:sp>
      <p:sp>
        <p:nvSpPr>
          <p:cNvPr id="10" name="TextBox 10"/>
          <p:cNvSpPr txBox="1"/>
          <p:nvPr/>
        </p:nvSpPr>
        <p:spPr>
          <a:xfrm>
            <a:off x="989290" y="1722438"/>
            <a:ext cx="3049310" cy="471283"/>
          </a:xfrm>
          <a:prstGeom prst="rect">
            <a:avLst/>
          </a:prstGeom>
        </p:spPr>
        <p:txBody>
          <a:bodyPr wrap="square" lIns="0" tIns="0" rIns="0" bIns="0" rtlCol="0" anchor="t">
            <a:spAutoFit/>
          </a:bodyPr>
          <a:lstStyle/>
          <a:p>
            <a:pPr algn="ctr">
              <a:lnSpc>
                <a:spcPts val="3900"/>
              </a:lnSpc>
              <a:spcBef>
                <a:spcPct val="0"/>
              </a:spcBef>
            </a:pPr>
            <a:r>
              <a:rPr lang="en-US" sz="3000" u="sng" dirty="0" err="1">
                <a:solidFill>
                  <a:srgbClr val="000000"/>
                </a:solidFill>
                <a:latin typeface="Roboto"/>
                <a:ea typeface="Roboto"/>
                <a:cs typeface="Roboto"/>
                <a:sym typeface="Roboto"/>
              </a:rPr>
              <a:t>Phân</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tích</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yêu</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cầu</a:t>
            </a:r>
            <a:endParaRPr lang="en-US" sz="3000" u="sng" dirty="0">
              <a:solidFill>
                <a:srgbClr val="000000"/>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Freeform 3"/>
          <p:cNvSpPr/>
          <p:nvPr/>
        </p:nvSpPr>
        <p:spPr>
          <a:xfrm>
            <a:off x="2481798" y="5179752"/>
            <a:ext cx="5067438" cy="4042296"/>
          </a:xfrm>
          <a:custGeom>
            <a:avLst/>
            <a:gdLst/>
            <a:ahLst/>
            <a:cxnLst/>
            <a:rect l="l" t="t" r="r" b="b"/>
            <a:pathLst>
              <a:path w="5067438" h="4042296">
                <a:moveTo>
                  <a:pt x="0" y="0"/>
                </a:moveTo>
                <a:lnTo>
                  <a:pt x="5067438" y="0"/>
                </a:lnTo>
                <a:lnTo>
                  <a:pt x="5067438" y="4042296"/>
                </a:lnTo>
                <a:lnTo>
                  <a:pt x="0" y="4042296"/>
                </a:lnTo>
                <a:lnTo>
                  <a:pt x="0" y="0"/>
                </a:lnTo>
                <a:close/>
              </a:path>
            </a:pathLst>
          </a:custGeom>
          <a:blipFill>
            <a:blip r:embed="rId3"/>
            <a:stretch>
              <a:fillRect l="-13823" t="-2536" r="-17532" b="-6762"/>
            </a:stretch>
          </a:blipFill>
        </p:spPr>
        <p:txBody>
          <a:bodyPr/>
          <a:lstStyle/>
          <a:p>
            <a:endParaRPr lang="en-US"/>
          </a:p>
        </p:txBody>
      </p:sp>
      <p:sp>
        <p:nvSpPr>
          <p:cNvPr id="4" name="Freeform 4"/>
          <p:cNvSpPr/>
          <p:nvPr/>
        </p:nvSpPr>
        <p:spPr>
          <a:xfrm>
            <a:off x="8750322" y="5216004"/>
            <a:ext cx="7153166" cy="4042296"/>
          </a:xfrm>
          <a:custGeom>
            <a:avLst/>
            <a:gdLst/>
            <a:ahLst/>
            <a:cxnLst/>
            <a:rect l="l" t="t" r="r" b="b"/>
            <a:pathLst>
              <a:path w="7153166" h="4042296">
                <a:moveTo>
                  <a:pt x="0" y="0"/>
                </a:moveTo>
                <a:lnTo>
                  <a:pt x="7153166" y="0"/>
                </a:lnTo>
                <a:lnTo>
                  <a:pt x="7153166" y="4042296"/>
                </a:lnTo>
                <a:lnTo>
                  <a:pt x="0" y="4042296"/>
                </a:lnTo>
                <a:lnTo>
                  <a:pt x="0" y="0"/>
                </a:lnTo>
                <a:close/>
              </a:path>
            </a:pathLst>
          </a:custGeom>
          <a:blipFill>
            <a:blip r:embed="rId4"/>
            <a:stretch>
              <a:fillRect t="-10774" r="-8206" b="-8900"/>
            </a:stretch>
          </a:blipFill>
        </p:spPr>
        <p:txBody>
          <a:bodyPr/>
          <a:lstStyle/>
          <a:p>
            <a:endParaRPr lang="en-US"/>
          </a:p>
        </p:txBody>
      </p:sp>
      <p:sp>
        <p:nvSpPr>
          <p:cNvPr id="5" name="TextBox 5"/>
          <p:cNvSpPr txBox="1"/>
          <p:nvPr/>
        </p:nvSpPr>
        <p:spPr>
          <a:xfrm>
            <a:off x="989290" y="2303463"/>
            <a:ext cx="15984260" cy="2990850"/>
          </a:xfrm>
          <a:prstGeom prst="rect">
            <a:avLst/>
          </a:prstGeom>
        </p:spPr>
        <p:txBody>
          <a:bodyPr lIns="0" tIns="0" rIns="0" bIns="0" rtlCol="0" anchor="t">
            <a:spAutoFit/>
          </a:bodyPr>
          <a:lstStyle/>
          <a:p>
            <a:pPr algn="l">
              <a:lnSpc>
                <a:spcPts val="3900"/>
              </a:lnSpc>
            </a:pPr>
            <a:r>
              <a:rPr lang="en-US" sz="3000">
                <a:solidFill>
                  <a:srgbClr val="000000"/>
                </a:solidFill>
                <a:latin typeface="Times New Roman"/>
                <a:ea typeface="Times New Roman"/>
                <a:cs typeface="Times New Roman"/>
                <a:sym typeface="Times New Roman"/>
              </a:rPr>
              <a:t>3. Điểm nổi bật về kỹ thuật &amp; Quy trình</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Quy trình tự động hóa cao: Tồn kho tự trừ khi thanh toán, Rating tự tính toán lại khi có review mới, Thông báo tự gửi khi trạng thái đơn hàng đổi.</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Phân quyền chặt chẽ: Dữ liệu của Saler nào thì Saler đó quản lý; Shipper chỉ thao tác trên đơn mình nhận.</a:t>
            </a:r>
          </a:p>
          <a:p>
            <a:pPr marL="647700" lvl="1" indent="-323850" algn="l">
              <a:lnSpc>
                <a:spcPts val="3900"/>
              </a:lnSpc>
              <a:buFont typeface="Arial"/>
              <a:buChar char="•"/>
            </a:pPr>
            <a:r>
              <a:rPr lang="en-US" sz="3000">
                <a:solidFill>
                  <a:srgbClr val="000000"/>
                </a:solidFill>
                <a:latin typeface="Times New Roman"/>
                <a:ea typeface="Times New Roman"/>
                <a:cs typeface="Times New Roman"/>
                <a:sym typeface="Times New Roman"/>
              </a:rPr>
              <a:t>Kiểm soát nội dung: Bài viết tin tức bắt buộc phải qua kiểm duyệt (Approved) mới được hiển thị.</a:t>
            </a:r>
          </a:p>
        </p:txBody>
      </p:sp>
      <p:sp>
        <p:nvSpPr>
          <p:cNvPr id="6" name="TextBox 6"/>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7" name="TextBox 7"/>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8" name="TextBox 8"/>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16</a:t>
            </a:r>
          </a:p>
        </p:txBody>
      </p:sp>
      <p:sp>
        <p:nvSpPr>
          <p:cNvPr id="9" name="TextBox 9"/>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p:cNvSpPr txBox="1"/>
          <p:nvPr/>
        </p:nvSpPr>
        <p:spPr>
          <a:xfrm>
            <a:off x="1513834" y="971550"/>
            <a:ext cx="3591566" cy="620363"/>
          </a:xfrm>
          <a:prstGeom prst="rect">
            <a:avLst/>
          </a:prstGeom>
        </p:spPr>
        <p:txBody>
          <a:bodyPr wrap="square" lIns="0" tIns="0" rIns="0" bIns="0" rtlCol="0" anchor="t">
            <a:spAutoFit/>
          </a:bodyPr>
          <a:lstStyle/>
          <a:p>
            <a:pPr algn="ct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phạm</a:t>
            </a:r>
            <a:r>
              <a:rPr lang="en-US" sz="3999" dirty="0">
                <a:solidFill>
                  <a:srgbClr val="000000"/>
                </a:solidFill>
                <a:latin typeface="Times New Roman"/>
                <a:ea typeface="Times New Roman"/>
                <a:cs typeface="Times New Roman"/>
                <a:sym typeface="Times New Roman"/>
              </a:rPr>
              <a:t> vi</a:t>
            </a:r>
          </a:p>
        </p:txBody>
      </p:sp>
      <p:sp>
        <p:nvSpPr>
          <p:cNvPr id="11" name="TextBox 11"/>
          <p:cNvSpPr txBox="1"/>
          <p:nvPr/>
        </p:nvSpPr>
        <p:spPr>
          <a:xfrm>
            <a:off x="989290" y="1722438"/>
            <a:ext cx="3049310" cy="471283"/>
          </a:xfrm>
          <a:prstGeom prst="rect">
            <a:avLst/>
          </a:prstGeom>
        </p:spPr>
        <p:txBody>
          <a:bodyPr wrap="square" lIns="0" tIns="0" rIns="0" bIns="0" rtlCol="0" anchor="t">
            <a:spAutoFit/>
          </a:bodyPr>
          <a:lstStyle/>
          <a:p>
            <a:pPr algn="ctr">
              <a:lnSpc>
                <a:spcPts val="3900"/>
              </a:lnSpc>
              <a:spcBef>
                <a:spcPct val="0"/>
              </a:spcBef>
            </a:pPr>
            <a:r>
              <a:rPr lang="en-US" sz="3000" u="sng" dirty="0" err="1">
                <a:solidFill>
                  <a:srgbClr val="000000"/>
                </a:solidFill>
                <a:latin typeface="Roboto"/>
                <a:ea typeface="Roboto"/>
                <a:cs typeface="Roboto"/>
                <a:sym typeface="Roboto"/>
              </a:rPr>
              <a:t>Phân</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tích</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yêu</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cầu</a:t>
            </a:r>
            <a:endParaRPr lang="en-US" sz="3000" u="sng" dirty="0">
              <a:solidFill>
                <a:srgbClr val="00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Freeform 3"/>
          <p:cNvSpPr/>
          <p:nvPr/>
        </p:nvSpPr>
        <p:spPr>
          <a:xfrm>
            <a:off x="2481798" y="5179752"/>
            <a:ext cx="5067438" cy="4042296"/>
          </a:xfrm>
          <a:custGeom>
            <a:avLst/>
            <a:gdLst/>
            <a:ahLst/>
            <a:cxnLst/>
            <a:rect l="l" t="t" r="r" b="b"/>
            <a:pathLst>
              <a:path w="5067438" h="4042296">
                <a:moveTo>
                  <a:pt x="0" y="0"/>
                </a:moveTo>
                <a:lnTo>
                  <a:pt x="5067438" y="0"/>
                </a:lnTo>
                <a:lnTo>
                  <a:pt x="5067438" y="4042296"/>
                </a:lnTo>
                <a:lnTo>
                  <a:pt x="0" y="4042296"/>
                </a:lnTo>
                <a:lnTo>
                  <a:pt x="0" y="0"/>
                </a:lnTo>
                <a:close/>
              </a:path>
            </a:pathLst>
          </a:custGeom>
          <a:blipFill>
            <a:blip r:embed="rId3"/>
            <a:stretch>
              <a:fillRect l="-13823" t="-2536" r="-17532" b="-6762"/>
            </a:stretch>
          </a:blipFill>
        </p:spPr>
        <p:txBody>
          <a:bodyPr/>
          <a:lstStyle/>
          <a:p>
            <a:endParaRPr lang="en-US"/>
          </a:p>
        </p:txBody>
      </p:sp>
      <p:sp>
        <p:nvSpPr>
          <p:cNvPr id="4" name="Freeform 4"/>
          <p:cNvSpPr/>
          <p:nvPr/>
        </p:nvSpPr>
        <p:spPr>
          <a:xfrm>
            <a:off x="8750322" y="5216004"/>
            <a:ext cx="7153166" cy="4042296"/>
          </a:xfrm>
          <a:custGeom>
            <a:avLst/>
            <a:gdLst/>
            <a:ahLst/>
            <a:cxnLst/>
            <a:rect l="l" t="t" r="r" b="b"/>
            <a:pathLst>
              <a:path w="7153166" h="4042296">
                <a:moveTo>
                  <a:pt x="0" y="0"/>
                </a:moveTo>
                <a:lnTo>
                  <a:pt x="7153166" y="0"/>
                </a:lnTo>
                <a:lnTo>
                  <a:pt x="7153166" y="4042296"/>
                </a:lnTo>
                <a:lnTo>
                  <a:pt x="0" y="4042296"/>
                </a:lnTo>
                <a:lnTo>
                  <a:pt x="0" y="0"/>
                </a:lnTo>
                <a:close/>
              </a:path>
            </a:pathLst>
          </a:custGeom>
          <a:blipFill>
            <a:blip r:embed="rId4"/>
            <a:stretch>
              <a:fillRect t="-10774" r="-8206" b="-8900"/>
            </a:stretch>
          </a:blipFill>
        </p:spPr>
        <p:txBody>
          <a:bodyPr/>
          <a:lstStyle/>
          <a:p>
            <a:endParaRPr lang="en-US"/>
          </a:p>
        </p:txBody>
      </p:sp>
      <p:sp>
        <p:nvSpPr>
          <p:cNvPr id="5" name="TextBox 5"/>
          <p:cNvSpPr txBox="1"/>
          <p:nvPr/>
        </p:nvSpPr>
        <p:spPr>
          <a:xfrm>
            <a:off x="989290" y="2303463"/>
            <a:ext cx="15984260" cy="2990850"/>
          </a:xfrm>
          <a:prstGeom prst="rect">
            <a:avLst/>
          </a:prstGeom>
        </p:spPr>
        <p:txBody>
          <a:bodyPr lIns="0" tIns="0" rIns="0" bIns="0" rtlCol="0" anchor="t">
            <a:spAutoFit/>
          </a:bodyPr>
          <a:lstStyle/>
          <a:p>
            <a:pPr algn="l">
              <a:lnSpc>
                <a:spcPts val="3900"/>
              </a:lnSpc>
            </a:pPr>
            <a:r>
              <a:rPr lang="en-US" sz="3000" dirty="0">
                <a:solidFill>
                  <a:srgbClr val="000000"/>
                </a:solidFill>
                <a:latin typeface="Times New Roman"/>
                <a:ea typeface="Times New Roman"/>
                <a:cs typeface="Times New Roman"/>
                <a:sym typeface="Times New Roman"/>
              </a:rPr>
              <a:t>3. </a:t>
            </a:r>
            <a:r>
              <a:rPr lang="en-US" sz="3000" dirty="0" err="1">
                <a:solidFill>
                  <a:srgbClr val="000000"/>
                </a:solidFill>
                <a:latin typeface="Times New Roman"/>
                <a:ea typeface="Times New Roman"/>
                <a:cs typeface="Times New Roman"/>
                <a:sym typeface="Times New Roman"/>
              </a:rPr>
              <a:t>Điểm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nổi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kỹ</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&amp; Quy </a:t>
            </a:r>
            <a:r>
              <a:rPr lang="en-US" sz="3000" dirty="0" err="1">
                <a:solidFill>
                  <a:srgbClr val="000000"/>
                </a:solidFill>
                <a:latin typeface="Times New Roman"/>
                <a:ea typeface="Times New Roman"/>
                <a:cs typeface="Times New Roman"/>
                <a:sym typeface="Times New Roman"/>
              </a:rPr>
              <a:t>trình</a:t>
            </a:r>
            <a:endParaRPr lang="en-US" sz="3000" dirty="0">
              <a:solidFill>
                <a:srgbClr val="000000"/>
              </a:solidFill>
              <a:latin typeface="Times New Roman"/>
              <a:ea typeface="Times New Roman"/>
              <a:cs typeface="Times New Roman"/>
              <a:sym typeface="Times New Roman"/>
            </a:endParaRPr>
          </a:p>
          <a:p>
            <a:pPr marL="647700" lvl="1" indent="-323850" algn="l">
              <a:lnSpc>
                <a:spcPts val="3900"/>
              </a:lnSpc>
              <a:buFont typeface="Arial"/>
              <a:buChar char="•"/>
            </a:pPr>
            <a:r>
              <a:rPr lang="en-US" sz="3000" dirty="0">
                <a:solidFill>
                  <a:srgbClr val="000000"/>
                </a:solidFill>
                <a:latin typeface="Times New Roman"/>
                <a:ea typeface="Times New Roman"/>
                <a:cs typeface="Times New Roman"/>
                <a:sym typeface="Times New Roman"/>
              </a:rPr>
              <a:t>Quy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hóa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Tồn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trừ</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Rating </a:t>
            </a:r>
            <a:r>
              <a:rPr lang="en-US" sz="3000" dirty="0" err="1">
                <a:solidFill>
                  <a:srgbClr val="000000"/>
                </a:solidFill>
                <a:latin typeface="Times New Roman"/>
                <a:ea typeface="Times New Roman"/>
                <a:cs typeface="Times New Roman"/>
                <a:sym typeface="Times New Roman"/>
              </a:rPr>
              <a:t>tự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tính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lại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review </a:t>
            </a:r>
            <a:r>
              <a:rPr lang="en-US" sz="3000" dirty="0" err="1">
                <a:solidFill>
                  <a:srgbClr val="000000"/>
                </a:solidFill>
                <a:latin typeface="Times New Roman"/>
                <a:ea typeface="Times New Roman"/>
                <a:cs typeface="Times New Roman"/>
                <a:sym typeface="Times New Roman"/>
              </a:rPr>
              <a:t>mới</a:t>
            </a:r>
            <a:r>
              <a:rPr lang="en-US" sz="3000" dirty="0">
                <a:solidFill>
                  <a:srgbClr val="000000"/>
                </a:solidFill>
                <a:latin typeface="Times New Roman"/>
                <a:ea typeface="Times New Roman"/>
                <a:cs typeface="Times New Roman"/>
                <a:sym typeface="Times New Roman"/>
              </a:rPr>
              <a:t>, Thông </a:t>
            </a:r>
            <a:r>
              <a:rPr lang="en-US" sz="3000" dirty="0" err="1">
                <a:solidFill>
                  <a:srgbClr val="000000"/>
                </a:solidFill>
                <a:latin typeface="Times New Roman"/>
                <a:ea typeface="Times New Roman"/>
                <a:cs typeface="Times New Roman"/>
                <a:sym typeface="Times New Roman"/>
              </a:rPr>
              <a:t>báo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gửi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thái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đổi</a:t>
            </a:r>
            <a:r>
              <a:rPr lang="en-US" sz="3000" dirty="0">
                <a:solidFill>
                  <a:srgbClr val="000000"/>
                </a:solidFill>
                <a:latin typeface="Times New Roman"/>
                <a:ea typeface="Times New Roman"/>
                <a:cs typeface="Times New Roman"/>
                <a:sym typeface="Times New Roman"/>
              </a:rPr>
              <a:t>.</a:t>
            </a:r>
          </a:p>
          <a:p>
            <a:pPr marL="647700" lvl="1" indent="-323850" algn="l">
              <a:lnSpc>
                <a:spcPts val="3900"/>
              </a:lnSpc>
              <a:buFont typeface="Arial"/>
              <a:buChar char="•"/>
            </a:pPr>
            <a:r>
              <a:rPr lang="en-US" sz="3000" dirty="0" err="1">
                <a:solidFill>
                  <a:srgbClr val="000000"/>
                </a:solidFill>
                <a:latin typeface="Times New Roman"/>
                <a:ea typeface="Times New Roman"/>
                <a:cs typeface="Times New Roman"/>
                <a:sym typeface="Times New Roman"/>
              </a:rPr>
              <a:t>Phân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quyền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chặt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Saler </a:t>
            </a:r>
            <a:r>
              <a:rPr lang="en-US" sz="3000" dirty="0" err="1">
                <a:solidFill>
                  <a:srgbClr val="000000"/>
                </a:solidFill>
                <a:latin typeface="Times New Roman"/>
                <a:ea typeface="Times New Roman"/>
                <a:cs typeface="Times New Roman"/>
                <a:sym typeface="Times New Roman"/>
              </a:rPr>
              <a:t>nào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thì</a:t>
            </a:r>
            <a:r>
              <a:rPr lang="en-US" sz="3000" dirty="0">
                <a:solidFill>
                  <a:srgbClr val="000000"/>
                </a:solidFill>
                <a:latin typeface="Times New Roman"/>
                <a:ea typeface="Times New Roman"/>
                <a:cs typeface="Times New Roman"/>
                <a:sym typeface="Times New Roman"/>
              </a:rPr>
              <a:t> Saler </a:t>
            </a:r>
            <a:r>
              <a:rPr lang="en-US" sz="3000" dirty="0" err="1">
                <a:solidFill>
                  <a:srgbClr val="000000"/>
                </a:solidFill>
                <a:latin typeface="Times New Roman"/>
                <a:ea typeface="Times New Roman"/>
                <a:cs typeface="Times New Roman"/>
                <a:sym typeface="Times New Roman"/>
              </a:rPr>
              <a:t>đó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Shipper </a:t>
            </a:r>
            <a:r>
              <a:rPr lang="en-US" sz="3000" dirty="0" err="1">
                <a:solidFill>
                  <a:srgbClr val="000000"/>
                </a:solidFill>
                <a:latin typeface="Times New Roman"/>
                <a:ea typeface="Times New Roman"/>
                <a:cs typeface="Times New Roman"/>
                <a:sym typeface="Times New Roman"/>
              </a:rPr>
              <a:t>chỉ</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nhận</a:t>
            </a:r>
            <a:r>
              <a:rPr lang="en-US" sz="3000" dirty="0">
                <a:solidFill>
                  <a:srgbClr val="000000"/>
                </a:solidFill>
                <a:latin typeface="Times New Roman"/>
                <a:ea typeface="Times New Roman"/>
                <a:cs typeface="Times New Roman"/>
                <a:sym typeface="Times New Roman"/>
              </a:rPr>
              <a:t>.</a:t>
            </a:r>
          </a:p>
          <a:p>
            <a:pPr marL="647700" lvl="1" indent="-323850" algn="l">
              <a:lnSpc>
                <a:spcPts val="3900"/>
              </a:lnSpc>
              <a:buFont typeface="Arial"/>
              <a:buChar char="•"/>
            </a:pPr>
            <a:r>
              <a:rPr lang="en-US" sz="3000" dirty="0" err="1">
                <a:solidFill>
                  <a:srgbClr val="000000"/>
                </a:solidFill>
                <a:latin typeface="Times New Roman"/>
                <a:ea typeface="Times New Roman"/>
                <a:cs typeface="Times New Roman"/>
                <a:sym typeface="Times New Roman"/>
              </a:rPr>
              <a:t>Kiểm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soát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nội</a:t>
            </a:r>
            <a:r>
              <a:rPr lang="en-US" sz="3000" dirty="0">
                <a:solidFill>
                  <a:srgbClr val="000000"/>
                </a:solidFill>
                <a:latin typeface="Times New Roman"/>
                <a:ea typeface="Times New Roman"/>
                <a:cs typeface="Times New Roman"/>
                <a:sym typeface="Times New Roman"/>
              </a:rPr>
              <a:t> dung: </a:t>
            </a:r>
            <a:r>
              <a:rPr lang="en-US" sz="3000" dirty="0" err="1">
                <a:solidFill>
                  <a:srgbClr val="000000"/>
                </a:solidFill>
                <a:latin typeface="Times New Roman"/>
                <a:ea typeface="Times New Roman"/>
                <a:cs typeface="Times New Roman"/>
                <a:sym typeface="Times New Roman"/>
              </a:rPr>
              <a:t>Bài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viết</a:t>
            </a:r>
            <a:r>
              <a:rPr lang="en-US" sz="3000" dirty="0">
                <a:solidFill>
                  <a:srgbClr val="000000"/>
                </a:solidFill>
                <a:latin typeface="Times New Roman"/>
                <a:ea typeface="Times New Roman"/>
                <a:cs typeface="Times New Roman"/>
                <a:sym typeface="Times New Roman"/>
              </a:rPr>
              <a:t> tin </a:t>
            </a:r>
            <a:r>
              <a:rPr lang="en-US" sz="3000" dirty="0" err="1">
                <a:solidFill>
                  <a:srgbClr val="000000"/>
                </a:solidFill>
                <a:latin typeface="Times New Roman"/>
                <a:ea typeface="Times New Roman"/>
                <a:cs typeface="Times New Roman"/>
                <a:sym typeface="Times New Roman"/>
              </a:rPr>
              <a:t>tức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bắt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buộc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phải</a:t>
            </a:r>
            <a:r>
              <a:rPr lang="en-US" sz="3000" dirty="0">
                <a:solidFill>
                  <a:srgbClr val="000000"/>
                </a:solidFill>
                <a:latin typeface="Times New Roman"/>
                <a:ea typeface="Times New Roman"/>
                <a:cs typeface="Times New Roman"/>
                <a:sym typeface="Times New Roman"/>
              </a:rPr>
              <a:t> qua </a:t>
            </a:r>
            <a:r>
              <a:rPr lang="en-US" sz="3000" dirty="0" err="1">
                <a:solidFill>
                  <a:srgbClr val="000000"/>
                </a:solidFill>
                <a:latin typeface="Times New Roman"/>
                <a:ea typeface="Times New Roman"/>
                <a:cs typeface="Times New Roman"/>
                <a:sym typeface="Times New Roman"/>
              </a:rPr>
              <a:t>kiểm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duyệt</a:t>
            </a:r>
            <a:r>
              <a:rPr lang="en-US" sz="3000" dirty="0">
                <a:solidFill>
                  <a:srgbClr val="000000"/>
                </a:solidFill>
                <a:latin typeface="Times New Roman"/>
                <a:ea typeface="Times New Roman"/>
                <a:cs typeface="Times New Roman"/>
                <a:sym typeface="Times New Roman"/>
              </a:rPr>
              <a:t> (Approved) </a:t>
            </a:r>
            <a:r>
              <a:rPr lang="en-US" sz="3000" dirty="0" err="1">
                <a:solidFill>
                  <a:srgbClr val="000000"/>
                </a:solidFill>
                <a:latin typeface="Times New Roman"/>
                <a:ea typeface="Times New Roman"/>
                <a:cs typeface="Times New Roman"/>
                <a:sym typeface="Times New Roman"/>
              </a:rPr>
              <a:t>mới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hiển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thị</a:t>
            </a:r>
            <a:r>
              <a:rPr lang="en-US" sz="3000" dirty="0">
                <a:solidFill>
                  <a:srgbClr val="000000"/>
                </a:solidFill>
                <a:latin typeface="Times New Roman"/>
                <a:ea typeface="Times New Roman"/>
                <a:cs typeface="Times New Roman"/>
                <a:sym typeface="Times New Roman"/>
              </a:rPr>
              <a:t>.</a:t>
            </a:r>
          </a:p>
        </p:txBody>
      </p:sp>
      <p:sp>
        <p:nvSpPr>
          <p:cNvPr id="6" name="TextBox 6"/>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7" name="TextBox 7"/>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8" name="TextBox 8"/>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17</a:t>
            </a:r>
          </a:p>
        </p:txBody>
      </p:sp>
      <p:sp>
        <p:nvSpPr>
          <p:cNvPr id="9" name="TextBox 9"/>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p:cNvSpPr txBox="1"/>
          <p:nvPr/>
        </p:nvSpPr>
        <p:spPr>
          <a:xfrm>
            <a:off x="1513834" y="971550"/>
            <a:ext cx="3439166" cy="620363"/>
          </a:xfrm>
          <a:prstGeom prst="rect">
            <a:avLst/>
          </a:prstGeom>
        </p:spPr>
        <p:txBody>
          <a:bodyPr wrap="square" lIns="0" tIns="0" rIns="0" bIns="0" rtlCol="0" anchor="t">
            <a:spAutoFit/>
          </a:bodyPr>
          <a:lstStyle/>
          <a:p>
            <a:pPr algn="ct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phạm</a:t>
            </a:r>
            <a:r>
              <a:rPr lang="en-US" sz="3999" dirty="0">
                <a:solidFill>
                  <a:srgbClr val="000000"/>
                </a:solidFill>
                <a:latin typeface="Times New Roman"/>
                <a:ea typeface="Times New Roman"/>
                <a:cs typeface="Times New Roman"/>
                <a:sym typeface="Times New Roman"/>
              </a:rPr>
              <a:t> vi</a:t>
            </a:r>
          </a:p>
        </p:txBody>
      </p:sp>
      <p:sp>
        <p:nvSpPr>
          <p:cNvPr id="11" name="TextBox 11"/>
          <p:cNvSpPr txBox="1"/>
          <p:nvPr/>
        </p:nvSpPr>
        <p:spPr>
          <a:xfrm>
            <a:off x="989290" y="1722438"/>
            <a:ext cx="3049310" cy="471283"/>
          </a:xfrm>
          <a:prstGeom prst="rect">
            <a:avLst/>
          </a:prstGeom>
        </p:spPr>
        <p:txBody>
          <a:bodyPr wrap="square" lIns="0" tIns="0" rIns="0" bIns="0" rtlCol="0" anchor="t">
            <a:spAutoFit/>
          </a:bodyPr>
          <a:lstStyle/>
          <a:p>
            <a:pPr algn="ctr">
              <a:lnSpc>
                <a:spcPts val="3900"/>
              </a:lnSpc>
              <a:spcBef>
                <a:spcPct val="0"/>
              </a:spcBef>
            </a:pPr>
            <a:r>
              <a:rPr lang="en-US" sz="3000" u="sng" dirty="0" err="1">
                <a:solidFill>
                  <a:srgbClr val="000000"/>
                </a:solidFill>
                <a:latin typeface="Roboto"/>
                <a:ea typeface="Roboto"/>
                <a:cs typeface="Roboto"/>
                <a:sym typeface="Roboto"/>
              </a:rPr>
              <a:t>Phân</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tích</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yêu</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cầu</a:t>
            </a:r>
            <a:endParaRPr lang="en-US" sz="3000" u="sng" dirty="0">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338851"/>
          <a:ext cx="16230599" cy="5609298"/>
        </p:xfrm>
        <a:graphic>
          <a:graphicData uri="http://schemas.openxmlformats.org/drawingml/2006/table">
            <a:tbl>
              <a:tblPr/>
              <a:tblGrid>
                <a:gridCol w="2438831">
                  <a:extLst>
                    <a:ext uri="{9D8B030D-6E8A-4147-A177-3AD203B41FA5}">
                      <a16:colId xmlns:a16="http://schemas.microsoft.com/office/drawing/2014/main" val="20000"/>
                    </a:ext>
                  </a:extLst>
                </a:gridCol>
                <a:gridCol w="5482672">
                  <a:extLst>
                    <a:ext uri="{9D8B030D-6E8A-4147-A177-3AD203B41FA5}">
                      <a16:colId xmlns:a16="http://schemas.microsoft.com/office/drawing/2014/main" val="20001"/>
                    </a:ext>
                  </a:extLst>
                </a:gridCol>
                <a:gridCol w="8309096">
                  <a:extLst>
                    <a:ext uri="{9D8B030D-6E8A-4147-A177-3AD203B41FA5}">
                      <a16:colId xmlns:a16="http://schemas.microsoft.com/office/drawing/2014/main" val="20002"/>
                    </a:ext>
                  </a:extLst>
                </a:gridCol>
              </a:tblGrid>
              <a:tr h="934883">
                <a:tc>
                  <a:txBody>
                    <a:bodyPr/>
                    <a:lstStyle/>
                    <a:p>
                      <a:pPr algn="ctr">
                        <a:lnSpc>
                          <a:spcPts val="3499"/>
                        </a:lnSpc>
                        <a:defRPr/>
                      </a:pPr>
                      <a:r>
                        <a:rPr lang="en-US" sz="2499" b="1">
                          <a:solidFill>
                            <a:srgbClr val="000000"/>
                          </a:solidFill>
                          <a:latin typeface="Roboto Bold"/>
                          <a:ea typeface="Roboto Bold"/>
                          <a:cs typeface="Roboto Bold"/>
                          <a:sym typeface="Roboto Bold"/>
                        </a:rPr>
                        <a:t>STT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Roboto Bold"/>
                          <a:ea typeface="Roboto Bold"/>
                          <a:cs typeface="Roboto Bold"/>
                          <a:sym typeface="Roboto Bold"/>
                        </a:rPr>
                        <a:t>MSSV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Roboto Bold"/>
                          <a:ea typeface="Roboto Bold"/>
                          <a:cs typeface="Roboto Bold"/>
                          <a:sym typeface="Roboto Bold"/>
                        </a:rPr>
                        <a:t>Họ tên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34883">
                <a:tc>
                  <a:txBody>
                    <a:bodyPr/>
                    <a:lstStyle/>
                    <a:p>
                      <a:pPr algn="ctr">
                        <a:lnSpc>
                          <a:spcPts val="3499"/>
                        </a:lnSpc>
                        <a:defRPr/>
                      </a:pPr>
                      <a:r>
                        <a:rPr lang="en-US" sz="2499">
                          <a:solidFill>
                            <a:srgbClr val="000000"/>
                          </a:solidFill>
                          <a:latin typeface="Roboto"/>
                          <a:ea typeface="Roboto"/>
                          <a:cs typeface="Roboto"/>
                          <a:sym typeface="Roboto"/>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Roboto"/>
                          <a:ea typeface="Roboto"/>
                          <a:cs typeface="Roboto"/>
                          <a:sym typeface="Roboto"/>
                        </a:rPr>
                        <a:t>DTH225650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Roboto"/>
                          <a:ea typeface="Roboto"/>
                          <a:cs typeface="Roboto"/>
                          <a:sym typeface="Roboto"/>
                        </a:rPr>
                        <a:t>Huỳnh Quốc Huy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34883">
                <a:tc>
                  <a:txBody>
                    <a:bodyPr/>
                    <a:lstStyle/>
                    <a:p>
                      <a:pPr algn="ctr">
                        <a:lnSpc>
                          <a:spcPts val="3499"/>
                        </a:lnSpc>
                        <a:defRPr/>
                      </a:pPr>
                      <a:r>
                        <a:rPr lang="en-US" sz="2499">
                          <a:solidFill>
                            <a:srgbClr val="000000"/>
                          </a:solidFill>
                          <a:latin typeface="Roboto"/>
                          <a:ea typeface="Roboto"/>
                          <a:cs typeface="Roboto"/>
                          <a:sym typeface="Roboto"/>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Roboto"/>
                          <a:ea typeface="Roboto"/>
                          <a:cs typeface="Roboto"/>
                          <a:sym typeface="Roboto"/>
                        </a:rPr>
                        <a:t>DTH225647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Roboto"/>
                          <a:ea typeface="Roboto"/>
                          <a:cs typeface="Roboto"/>
                          <a:sym typeface="Roboto"/>
                        </a:rPr>
                        <a:t>Bùi Nguyễn Minh Huy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34883">
                <a:tc>
                  <a:txBody>
                    <a:bodyPr/>
                    <a:lstStyle/>
                    <a:p>
                      <a:pPr algn="ctr">
                        <a:lnSpc>
                          <a:spcPts val="3499"/>
                        </a:lnSpc>
                        <a:defRPr/>
                      </a:pPr>
                      <a:r>
                        <a:rPr lang="en-US" sz="2499">
                          <a:solidFill>
                            <a:srgbClr val="000000"/>
                          </a:solidFill>
                          <a:latin typeface="Roboto"/>
                          <a:ea typeface="Roboto"/>
                          <a:cs typeface="Roboto"/>
                          <a:sym typeface="Roboto"/>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Roboto"/>
                          <a:ea typeface="Roboto"/>
                          <a:cs typeface="Roboto"/>
                          <a:sym typeface="Roboto"/>
                        </a:rPr>
                        <a:t>DTH225654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Roboto"/>
                          <a:ea typeface="Roboto"/>
                          <a:cs typeface="Roboto"/>
                          <a:sym typeface="Roboto"/>
                        </a:rPr>
                        <a:t>Nguyễn Phước Huy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34883">
                <a:tc>
                  <a:txBody>
                    <a:bodyPr/>
                    <a:lstStyle/>
                    <a:p>
                      <a:pPr algn="ctr">
                        <a:lnSpc>
                          <a:spcPts val="3499"/>
                        </a:lnSpc>
                        <a:defRPr/>
                      </a:pPr>
                      <a:r>
                        <a:rPr lang="en-US" sz="2499">
                          <a:solidFill>
                            <a:srgbClr val="000000"/>
                          </a:solidFill>
                          <a:latin typeface="Roboto"/>
                          <a:ea typeface="Roboto"/>
                          <a:cs typeface="Roboto"/>
                          <a:sym typeface="Roboto"/>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Roboto"/>
                          <a:ea typeface="Roboto"/>
                          <a:cs typeface="Roboto"/>
                          <a:sym typeface="Roboto"/>
                        </a:rPr>
                        <a:t>DTH225634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Roboto"/>
                          <a:ea typeface="Roboto"/>
                          <a:cs typeface="Roboto"/>
                          <a:sym typeface="Roboto"/>
                        </a:rPr>
                        <a:t>Phan Chí Hải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34883">
                <a:tc>
                  <a:txBody>
                    <a:bodyPr/>
                    <a:lstStyle/>
                    <a:p>
                      <a:pPr algn="ctr">
                        <a:lnSpc>
                          <a:spcPts val="3499"/>
                        </a:lnSpc>
                        <a:defRPr/>
                      </a:pPr>
                      <a:r>
                        <a:rPr lang="en-US" sz="2499">
                          <a:solidFill>
                            <a:srgbClr val="000000"/>
                          </a:solidFill>
                          <a:latin typeface="Roboto"/>
                          <a:ea typeface="Roboto"/>
                          <a:cs typeface="Roboto"/>
                          <a:sym typeface="Roboto"/>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Roboto"/>
                          <a:ea typeface="Roboto"/>
                          <a:cs typeface="Roboto"/>
                          <a:sym typeface="Roboto"/>
                        </a:rPr>
                        <a:t>DTH225671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Roboto"/>
                          <a:ea typeface="Roboto"/>
                          <a:cs typeface="Roboto"/>
                          <a:sym typeface="Roboto"/>
                        </a:rPr>
                        <a:t>Nguyễn Vũ Kha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3" name="Group 3"/>
          <p:cNvGrpSpPr/>
          <p:nvPr/>
        </p:nvGrpSpPr>
        <p:grpSpPr>
          <a:xfrm>
            <a:off x="5475238" y="1028700"/>
            <a:ext cx="7337523" cy="1159883"/>
            <a:chOff x="0" y="0"/>
            <a:chExt cx="13085029" cy="2068424"/>
          </a:xfrm>
        </p:grpSpPr>
        <p:sp>
          <p:nvSpPr>
            <p:cNvPr id="4" name="Freeform 4"/>
            <p:cNvSpPr/>
            <p:nvPr/>
          </p:nvSpPr>
          <p:spPr>
            <a:xfrm>
              <a:off x="0" y="0"/>
              <a:ext cx="13085029" cy="2068424"/>
            </a:xfrm>
            <a:custGeom>
              <a:avLst/>
              <a:gdLst/>
              <a:ahLst/>
              <a:cxnLst/>
              <a:rect l="l" t="t" r="r" b="b"/>
              <a:pathLst>
                <a:path w="13085029" h="2068424">
                  <a:moveTo>
                    <a:pt x="0" y="0"/>
                  </a:moveTo>
                  <a:lnTo>
                    <a:pt x="13085029" y="0"/>
                  </a:lnTo>
                  <a:lnTo>
                    <a:pt x="13085029" y="2068424"/>
                  </a:lnTo>
                  <a:lnTo>
                    <a:pt x="0" y="2068424"/>
                  </a:lnTo>
                  <a:close/>
                </a:path>
              </a:pathLst>
            </a:custGeom>
            <a:solidFill>
              <a:srgbClr val="000000">
                <a:alpha val="0"/>
              </a:srgbClr>
            </a:solidFill>
          </p:spPr>
          <p:txBody>
            <a:bodyPr/>
            <a:lstStyle/>
            <a:p>
              <a:endParaRPr lang="en-US"/>
            </a:p>
          </p:txBody>
        </p:sp>
        <p:sp>
          <p:nvSpPr>
            <p:cNvPr id="5" name="TextBox 5"/>
            <p:cNvSpPr txBox="1"/>
            <p:nvPr/>
          </p:nvSpPr>
          <p:spPr>
            <a:xfrm>
              <a:off x="0" y="57150"/>
              <a:ext cx="13085029" cy="2011274"/>
            </a:xfrm>
            <a:prstGeom prst="rect">
              <a:avLst/>
            </a:prstGeom>
          </p:spPr>
          <p:txBody>
            <a:bodyPr lIns="0" tIns="0" rIns="0" bIns="0" rtlCol="0" anchor="b"/>
            <a:lstStyle/>
            <a:p>
              <a:pPr algn="ctr">
                <a:lnSpc>
                  <a:spcPts val="6480"/>
                </a:lnSpc>
              </a:pPr>
              <a:r>
                <a:rPr lang="en-US" sz="6000" b="1">
                  <a:solidFill>
                    <a:srgbClr val="000000"/>
                  </a:solidFill>
                  <a:latin typeface="Roboto Bold"/>
                  <a:ea typeface="Roboto Bold"/>
                  <a:cs typeface="Roboto Bold"/>
                  <a:sym typeface="Roboto Bold"/>
                </a:rPr>
                <a:t>Thành viên Nhóm 2</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Freeform 3"/>
          <p:cNvSpPr/>
          <p:nvPr/>
        </p:nvSpPr>
        <p:spPr>
          <a:xfrm>
            <a:off x="4266247" y="1779198"/>
            <a:ext cx="11942677" cy="7479102"/>
          </a:xfrm>
          <a:custGeom>
            <a:avLst/>
            <a:gdLst/>
            <a:ahLst/>
            <a:cxnLst/>
            <a:rect l="l" t="t" r="r" b="b"/>
            <a:pathLst>
              <a:path w="11942677" h="7479102">
                <a:moveTo>
                  <a:pt x="0" y="0"/>
                </a:moveTo>
                <a:lnTo>
                  <a:pt x="11942677" y="0"/>
                </a:lnTo>
                <a:lnTo>
                  <a:pt x="11942677" y="7479102"/>
                </a:lnTo>
                <a:lnTo>
                  <a:pt x="0" y="747910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5" name="TextBox 5"/>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8" name="TextBox 8"/>
          <p:cNvSpPr txBox="1"/>
          <p:nvPr/>
        </p:nvSpPr>
        <p:spPr>
          <a:xfrm>
            <a:off x="1513834" y="971550"/>
            <a:ext cx="3515366" cy="620363"/>
          </a:xfrm>
          <a:prstGeom prst="rect">
            <a:avLst/>
          </a:prstGeom>
        </p:spPr>
        <p:txBody>
          <a:bodyPr wrap="square" lIns="0" tIns="0" rIns="0" bIns="0" rtlCol="0" anchor="t">
            <a:spAutoFit/>
          </a:bodyPr>
          <a:lstStyle/>
          <a:p>
            <a:pPr algn="ct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phạm</a:t>
            </a:r>
            <a:r>
              <a:rPr lang="en-US" sz="3999" dirty="0">
                <a:solidFill>
                  <a:srgbClr val="000000"/>
                </a:solidFill>
                <a:latin typeface="Times New Roman"/>
                <a:ea typeface="Times New Roman"/>
                <a:cs typeface="Times New Roman"/>
                <a:sym typeface="Times New Roman"/>
              </a:rPr>
              <a:t> vi</a:t>
            </a:r>
          </a:p>
        </p:txBody>
      </p:sp>
      <p:sp>
        <p:nvSpPr>
          <p:cNvPr id="9" name="TextBox 9"/>
          <p:cNvSpPr txBox="1"/>
          <p:nvPr/>
        </p:nvSpPr>
        <p:spPr>
          <a:xfrm>
            <a:off x="935414" y="1722438"/>
            <a:ext cx="3092768" cy="504825"/>
          </a:xfrm>
          <a:prstGeom prst="rect">
            <a:avLst/>
          </a:prstGeom>
        </p:spPr>
        <p:txBody>
          <a:bodyPr lIns="0" tIns="0" rIns="0" bIns="0" rtlCol="0" anchor="t">
            <a:spAutoFit/>
          </a:bodyPr>
          <a:lstStyle/>
          <a:p>
            <a:pPr algn="ctr">
              <a:lnSpc>
                <a:spcPts val="3900"/>
              </a:lnSpc>
              <a:spcBef>
                <a:spcPct val="0"/>
              </a:spcBef>
            </a:pPr>
            <a:r>
              <a:rPr lang="en-US" sz="3000" u="sng" dirty="0" err="1">
                <a:solidFill>
                  <a:srgbClr val="000000"/>
                </a:solidFill>
                <a:latin typeface="Roboto"/>
                <a:ea typeface="Roboto"/>
                <a:cs typeface="Roboto"/>
                <a:sym typeface="Roboto"/>
              </a:rPr>
              <a:t>Phân</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rã</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công</a:t>
            </a:r>
            <a:r>
              <a:rPr lang="en-US" sz="3000" u="sng" dirty="0">
                <a:solidFill>
                  <a:srgbClr val="000000"/>
                </a:solidFill>
                <a:latin typeface="Roboto"/>
                <a:ea typeface="Roboto"/>
                <a:cs typeface="Roboto"/>
                <a:sym typeface="Roboto"/>
              </a:rPr>
              <a:t> </a:t>
            </a:r>
            <a:r>
              <a:rPr lang="en-US" sz="3000" u="sng" dirty="0" err="1">
                <a:solidFill>
                  <a:srgbClr val="000000"/>
                </a:solidFill>
                <a:latin typeface="Roboto"/>
                <a:ea typeface="Roboto"/>
                <a:cs typeface="Roboto"/>
                <a:sym typeface="Roboto"/>
              </a:rPr>
              <a:t>việc</a:t>
            </a:r>
            <a:r>
              <a:rPr lang="en-US" sz="3000" u="sng" dirty="0">
                <a:solidFill>
                  <a:srgbClr val="000000"/>
                </a:solidFill>
                <a:latin typeface="Roboto"/>
                <a:ea typeface="Roboto"/>
                <a:cs typeface="Roboto"/>
                <a:sym typeface="Roboto"/>
              </a:rPr>
              <a:t> </a:t>
            </a:r>
          </a:p>
        </p:txBody>
      </p:sp>
      <p:sp>
        <p:nvSpPr>
          <p:cNvPr id="10" name="TextBox 10"/>
          <p:cNvSpPr txBox="1"/>
          <p:nvPr/>
        </p:nvSpPr>
        <p:spPr>
          <a:xfrm>
            <a:off x="935414" y="2455751"/>
            <a:ext cx="3272855" cy="2000250"/>
          </a:xfrm>
          <a:prstGeom prst="rect">
            <a:avLst/>
          </a:prstGeom>
        </p:spPr>
        <p:txBody>
          <a:bodyPr lIns="0" tIns="0" rIns="0" bIns="0" rtlCol="0" anchor="t">
            <a:spAutoFit/>
          </a:bodyPr>
          <a:lstStyle/>
          <a:p>
            <a:pPr algn="l">
              <a:lnSpc>
                <a:spcPts val="3900"/>
              </a:lnSpc>
              <a:spcBef>
                <a:spcPct val="0"/>
              </a:spcBef>
            </a:pPr>
            <a:r>
              <a:rPr lang="en-US" sz="3000">
                <a:solidFill>
                  <a:srgbClr val="000000"/>
                </a:solidFill>
                <a:latin typeface="Times New Roman"/>
                <a:ea typeface="Times New Roman"/>
                <a:cs typeface="Times New Roman"/>
                <a:sym typeface="Times New Roman"/>
              </a:rPr>
              <a:t>WBS quản lý website tin tức và thương mại điện tử NewsMart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8966B-BBA8-BD26-6108-5A049A5EBF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61A806-9886-ADB8-05C6-27BBB51B6B46}"/>
              </a:ext>
            </a:extLst>
          </p:cNvPr>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E0132D52-C724-A666-8CFF-F9EE99E9F2CD}"/>
              </a:ext>
            </a:extLst>
          </p:cNvPr>
          <p:cNvSpPr txBox="1"/>
          <p:nvPr/>
        </p:nvSpPr>
        <p:spPr>
          <a:xfrm>
            <a:off x="810266" y="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5E44BF22-4B65-F930-41A0-C463D5EB2B5D}"/>
              </a:ext>
            </a:extLst>
          </p:cNvPr>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AC683655-91BF-3699-6B23-7D4EC291D18C}"/>
              </a:ext>
            </a:extLst>
          </p:cNvPr>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1A4DEAF0-C9DA-1378-84B2-13D74DDA056F}"/>
              </a:ext>
            </a:extLst>
          </p:cNvPr>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8" name="TextBox 8">
            <a:extLst>
              <a:ext uri="{FF2B5EF4-FFF2-40B4-BE49-F238E27FC236}">
                <a16:creationId xmlns:a16="http://schemas.microsoft.com/office/drawing/2014/main" id="{0F57620D-4659-2C91-0D03-8A42C8186E03}"/>
              </a:ext>
            </a:extLst>
          </p:cNvPr>
          <p:cNvSpPr txBox="1"/>
          <p:nvPr/>
        </p:nvSpPr>
        <p:spPr>
          <a:xfrm>
            <a:off x="1295400" y="0"/>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
        <p:nvSpPr>
          <p:cNvPr id="10" name="TextBox 10">
            <a:extLst>
              <a:ext uri="{FF2B5EF4-FFF2-40B4-BE49-F238E27FC236}">
                <a16:creationId xmlns:a16="http://schemas.microsoft.com/office/drawing/2014/main" id="{D40D0844-45F3-B91B-0F38-A7B868E727E1}"/>
              </a:ext>
            </a:extLst>
          </p:cNvPr>
          <p:cNvSpPr txBox="1"/>
          <p:nvPr/>
        </p:nvSpPr>
        <p:spPr>
          <a:xfrm>
            <a:off x="990601" y="753640"/>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tác nhân tham gia </a:t>
            </a:r>
            <a:endParaRPr lang="en-US" sz="3600" dirty="0">
              <a:solidFill>
                <a:srgbClr val="000000"/>
              </a:solidFill>
              <a:latin typeface="Times New Roman"/>
              <a:ea typeface="Times New Roman"/>
              <a:cs typeface="Times New Roman"/>
              <a:sym typeface="Times New Roman"/>
            </a:endParaRPr>
          </a:p>
        </p:txBody>
      </p:sp>
      <p:graphicFrame>
        <p:nvGraphicFramePr>
          <p:cNvPr id="13" name="Table 12">
            <a:extLst>
              <a:ext uri="{FF2B5EF4-FFF2-40B4-BE49-F238E27FC236}">
                <a16:creationId xmlns:a16="http://schemas.microsoft.com/office/drawing/2014/main" id="{0111C355-E65C-68AF-B8EF-4A3451FC0DC2}"/>
              </a:ext>
            </a:extLst>
          </p:cNvPr>
          <p:cNvGraphicFramePr>
            <a:graphicFrameLocks noGrp="1"/>
          </p:cNvGraphicFramePr>
          <p:nvPr>
            <p:extLst>
              <p:ext uri="{D42A27DB-BD31-4B8C-83A1-F6EECF244321}">
                <p14:modId xmlns:p14="http://schemas.microsoft.com/office/powerpoint/2010/main" val="2449501843"/>
              </p:ext>
            </p:extLst>
          </p:nvPr>
        </p:nvGraphicFramePr>
        <p:xfrm>
          <a:off x="457201" y="1425154"/>
          <a:ext cx="17297399" cy="7547398"/>
        </p:xfrm>
        <a:graphic>
          <a:graphicData uri="http://schemas.openxmlformats.org/drawingml/2006/table">
            <a:tbl>
              <a:tblPr>
                <a:tableStyleId>{5C22544A-7EE6-4342-B048-85BDC9FD1C3A}</a:tableStyleId>
              </a:tblPr>
              <a:tblGrid>
                <a:gridCol w="1138396">
                  <a:extLst>
                    <a:ext uri="{9D8B030D-6E8A-4147-A177-3AD203B41FA5}">
                      <a16:colId xmlns:a16="http://schemas.microsoft.com/office/drawing/2014/main" val="4127699970"/>
                    </a:ext>
                  </a:extLst>
                </a:gridCol>
                <a:gridCol w="3491313">
                  <a:extLst>
                    <a:ext uri="{9D8B030D-6E8A-4147-A177-3AD203B41FA5}">
                      <a16:colId xmlns:a16="http://schemas.microsoft.com/office/drawing/2014/main" val="4139842335"/>
                    </a:ext>
                  </a:extLst>
                </a:gridCol>
                <a:gridCol w="8498182">
                  <a:extLst>
                    <a:ext uri="{9D8B030D-6E8A-4147-A177-3AD203B41FA5}">
                      <a16:colId xmlns:a16="http://schemas.microsoft.com/office/drawing/2014/main" val="3883504613"/>
                    </a:ext>
                  </a:extLst>
                </a:gridCol>
                <a:gridCol w="4169508">
                  <a:extLst>
                    <a:ext uri="{9D8B030D-6E8A-4147-A177-3AD203B41FA5}">
                      <a16:colId xmlns:a16="http://schemas.microsoft.com/office/drawing/2014/main" val="4254515921"/>
                    </a:ext>
                  </a:extLst>
                </a:gridCol>
              </a:tblGrid>
              <a:tr h="1092634">
                <a:tc>
                  <a:txBody>
                    <a:bodyPr/>
                    <a:lstStyle/>
                    <a:p>
                      <a:pPr algn="ctr">
                        <a:lnSpc>
                          <a:spcPts val="1800"/>
                        </a:lnSpc>
                        <a:spcBef>
                          <a:spcPts val="600"/>
                        </a:spcBef>
                        <a:spcAft>
                          <a:spcPts val="600"/>
                        </a:spcAft>
                        <a:buNone/>
                      </a:pPr>
                      <a:r>
                        <a:rPr lang="en-US" sz="2800" b="1" kern="100" dirty="0">
                          <a:effectLst/>
                          <a:latin typeface="Arial" panose="020B0604020202020204" pitchFamily="34" charset="0"/>
                          <a:cs typeface="Arial" panose="020B0604020202020204" pitchFamily="34" charset="0"/>
                        </a:rPr>
                        <a:t>TT</a:t>
                      </a:r>
                      <a:endParaRPr lang="en-US" sz="2800" b="1"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800" b="1" kern="100" dirty="0" err="1">
                          <a:effectLst/>
                          <a:latin typeface="Arial" panose="020B0604020202020204" pitchFamily="34" charset="0"/>
                          <a:cs typeface="Arial" panose="020B0604020202020204" pitchFamily="34" charset="0"/>
                        </a:rPr>
                        <a:t>Tên</a:t>
                      </a:r>
                      <a:r>
                        <a:rPr lang="en-US" sz="2800" b="1" kern="100" dirty="0">
                          <a:effectLst/>
                          <a:latin typeface="Arial" panose="020B0604020202020204" pitchFamily="34" charset="0"/>
                          <a:cs typeface="Arial" panose="020B0604020202020204" pitchFamily="34" charset="0"/>
                        </a:rPr>
                        <a:t> </a:t>
                      </a:r>
                      <a:r>
                        <a:rPr lang="en-US" sz="2800" b="1" kern="100" dirty="0" err="1">
                          <a:effectLst/>
                          <a:latin typeface="Arial" panose="020B0604020202020204" pitchFamily="34" charset="0"/>
                          <a:cs typeface="Arial" panose="020B0604020202020204" pitchFamily="34" charset="0"/>
                        </a:rPr>
                        <a:t>tác</a:t>
                      </a:r>
                      <a:r>
                        <a:rPr lang="en-US" sz="2800" b="1" kern="100" dirty="0">
                          <a:effectLst/>
                          <a:latin typeface="Arial" panose="020B0604020202020204" pitchFamily="34" charset="0"/>
                          <a:cs typeface="Arial" panose="020B0604020202020204" pitchFamily="34" charset="0"/>
                        </a:rPr>
                        <a:t> </a:t>
                      </a:r>
                      <a:r>
                        <a:rPr lang="en-US" sz="2800" b="1" kern="100" dirty="0" err="1">
                          <a:effectLst/>
                          <a:latin typeface="Arial" panose="020B0604020202020204" pitchFamily="34" charset="0"/>
                          <a:cs typeface="Arial" panose="020B0604020202020204" pitchFamily="34" charset="0"/>
                        </a:rPr>
                        <a:t>nhân</a:t>
                      </a:r>
                      <a:endParaRPr lang="en-US" sz="2800" b="1"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800" b="1" kern="100" dirty="0" err="1">
                          <a:effectLst/>
                          <a:latin typeface="Arial" panose="020B0604020202020204" pitchFamily="34" charset="0"/>
                          <a:cs typeface="Arial" panose="020B0604020202020204" pitchFamily="34" charset="0"/>
                        </a:rPr>
                        <a:t>Mô</a:t>
                      </a:r>
                      <a:r>
                        <a:rPr lang="en-US" sz="2800" b="1" kern="100" dirty="0">
                          <a:effectLst/>
                          <a:latin typeface="Arial" panose="020B0604020202020204" pitchFamily="34" charset="0"/>
                          <a:cs typeface="Arial" panose="020B0604020202020204" pitchFamily="34" charset="0"/>
                        </a:rPr>
                        <a:t> </a:t>
                      </a:r>
                      <a:r>
                        <a:rPr lang="en-US" sz="2800" b="1" kern="100" dirty="0" err="1">
                          <a:effectLst/>
                          <a:latin typeface="Arial" panose="020B0604020202020204" pitchFamily="34" charset="0"/>
                          <a:cs typeface="Arial" panose="020B0604020202020204" pitchFamily="34" charset="0"/>
                        </a:rPr>
                        <a:t>tả</a:t>
                      </a:r>
                      <a:r>
                        <a:rPr lang="en-US" sz="2800" b="1" kern="100" dirty="0">
                          <a:effectLst/>
                          <a:latin typeface="Arial" panose="020B0604020202020204" pitchFamily="34" charset="0"/>
                          <a:cs typeface="Arial" panose="020B0604020202020204" pitchFamily="34" charset="0"/>
                        </a:rPr>
                        <a:t> </a:t>
                      </a:r>
                      <a:r>
                        <a:rPr lang="en-US" sz="2800" b="1" kern="100" dirty="0" err="1">
                          <a:effectLst/>
                          <a:latin typeface="Arial" panose="020B0604020202020204" pitchFamily="34" charset="0"/>
                          <a:cs typeface="Arial" panose="020B0604020202020204" pitchFamily="34" charset="0"/>
                        </a:rPr>
                        <a:t>tác</a:t>
                      </a:r>
                      <a:r>
                        <a:rPr lang="en-US" sz="2800" b="1" kern="100" dirty="0">
                          <a:effectLst/>
                          <a:latin typeface="Arial" panose="020B0604020202020204" pitchFamily="34" charset="0"/>
                          <a:cs typeface="Arial" panose="020B0604020202020204" pitchFamily="34" charset="0"/>
                        </a:rPr>
                        <a:t> </a:t>
                      </a:r>
                      <a:r>
                        <a:rPr lang="en-US" sz="2800" b="1" kern="100" dirty="0" err="1">
                          <a:effectLst/>
                          <a:latin typeface="Arial" panose="020B0604020202020204" pitchFamily="34" charset="0"/>
                          <a:cs typeface="Arial" panose="020B0604020202020204" pitchFamily="34" charset="0"/>
                        </a:rPr>
                        <a:t>nhân</a:t>
                      </a:r>
                      <a:endParaRPr lang="en-US" sz="2800" b="1"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800" b="1" kern="100" dirty="0" err="1">
                          <a:effectLst/>
                          <a:latin typeface="Arial" panose="020B0604020202020204" pitchFamily="34" charset="0"/>
                          <a:cs typeface="Arial" panose="020B0604020202020204" pitchFamily="34" charset="0"/>
                        </a:rPr>
                        <a:t>Phân</a:t>
                      </a:r>
                      <a:r>
                        <a:rPr lang="en-US" sz="2800" b="1" kern="100" dirty="0">
                          <a:effectLst/>
                          <a:latin typeface="Arial" panose="020B0604020202020204" pitchFamily="34" charset="0"/>
                          <a:cs typeface="Arial" panose="020B0604020202020204" pitchFamily="34" charset="0"/>
                        </a:rPr>
                        <a:t> </a:t>
                      </a:r>
                      <a:r>
                        <a:rPr lang="en-US" sz="2800" b="1" kern="100" dirty="0" err="1">
                          <a:effectLst/>
                          <a:latin typeface="Arial" panose="020B0604020202020204" pitchFamily="34" charset="0"/>
                          <a:cs typeface="Arial" panose="020B0604020202020204" pitchFamily="34" charset="0"/>
                        </a:rPr>
                        <a:t>loại</a:t>
                      </a:r>
                      <a:r>
                        <a:rPr lang="en-US" sz="2800" b="1" kern="100" dirty="0">
                          <a:effectLst/>
                          <a:latin typeface="Arial" panose="020B0604020202020204" pitchFamily="34" charset="0"/>
                          <a:cs typeface="Arial" panose="020B0604020202020204" pitchFamily="34" charset="0"/>
                        </a:rPr>
                        <a:t> </a:t>
                      </a:r>
                      <a:r>
                        <a:rPr lang="en-US" sz="2800" b="1" kern="100" dirty="0" err="1">
                          <a:effectLst/>
                          <a:latin typeface="Arial" panose="020B0604020202020204" pitchFamily="34" charset="0"/>
                          <a:cs typeface="Arial" panose="020B0604020202020204" pitchFamily="34" charset="0"/>
                        </a:rPr>
                        <a:t>tác</a:t>
                      </a:r>
                      <a:r>
                        <a:rPr lang="en-US" sz="2800" b="1" kern="100" dirty="0">
                          <a:effectLst/>
                          <a:latin typeface="Arial" panose="020B0604020202020204" pitchFamily="34" charset="0"/>
                          <a:cs typeface="Arial" panose="020B0604020202020204" pitchFamily="34" charset="0"/>
                        </a:rPr>
                        <a:t> </a:t>
                      </a:r>
                      <a:r>
                        <a:rPr lang="en-US" sz="2800" b="1" kern="100" dirty="0" err="1">
                          <a:effectLst/>
                          <a:latin typeface="Arial" panose="020B0604020202020204" pitchFamily="34" charset="0"/>
                          <a:cs typeface="Arial" panose="020B0604020202020204" pitchFamily="34" charset="0"/>
                        </a:rPr>
                        <a:t>nhân</a:t>
                      </a:r>
                      <a:endParaRPr lang="en-US" sz="2800" b="1"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1812478458"/>
                  </a:ext>
                </a:extLst>
              </a:tr>
              <a:tr h="1075794">
                <a:tc>
                  <a:txBody>
                    <a:bodyPr/>
                    <a:lstStyle/>
                    <a:p>
                      <a:pPr algn="ctr">
                        <a:lnSpc>
                          <a:spcPts val="1800"/>
                        </a:lnSpc>
                        <a:spcBef>
                          <a:spcPts val="600"/>
                        </a:spcBef>
                        <a:spcAft>
                          <a:spcPts val="600"/>
                        </a:spcAft>
                        <a:buNone/>
                      </a:pPr>
                      <a:r>
                        <a:rPr lang="en-US" sz="2800" kern="100" dirty="0">
                          <a:effectLst/>
                          <a:latin typeface="Arial" panose="020B0604020202020204" pitchFamily="34" charset="0"/>
                          <a:cs typeface="Arial" panose="020B0604020202020204" pitchFamily="34" charset="0"/>
                        </a:rPr>
                        <a:t>1</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dirty="0">
                          <a:effectLst/>
                          <a:latin typeface="Arial" panose="020B0604020202020204" pitchFamily="34" charset="0"/>
                          <a:cs typeface="Arial" panose="020B0604020202020204" pitchFamily="34" charset="0"/>
                        </a:rPr>
                        <a:t>Admin</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dirty="0">
                          <a:effectLst/>
                          <a:latin typeface="Arial" panose="020B0604020202020204" pitchFamily="34" charset="0"/>
                          <a:cs typeface="Arial" panose="020B0604020202020204" pitchFamily="34" charset="0"/>
                        </a:rPr>
                        <a:t>Quản </a:t>
                      </a:r>
                      <a:r>
                        <a:rPr lang="en-US" sz="2800" kern="100" dirty="0" err="1">
                          <a:effectLst/>
                          <a:latin typeface="Arial" panose="020B0604020202020204" pitchFamily="34" charset="0"/>
                          <a:cs typeface="Arial" panose="020B0604020202020204" pitchFamily="34" charset="0"/>
                        </a:rPr>
                        <a:t>trị</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viên</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của</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hệ</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thống</a:t>
                      </a:r>
                      <a:r>
                        <a:rPr lang="en-US" sz="2800" kern="100" dirty="0">
                          <a:effectLst/>
                          <a:latin typeface="Arial" panose="020B0604020202020204" pitchFamily="34" charset="0"/>
                          <a:cs typeface="Arial" panose="020B0604020202020204" pitchFamily="34" charset="0"/>
                        </a:rPr>
                        <a:t>.</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dirty="0" err="1">
                          <a:effectLst/>
                          <a:latin typeface="Arial" panose="020B0604020202020204" pitchFamily="34" charset="0"/>
                          <a:cs typeface="Arial" panose="020B0604020202020204" pitchFamily="34" charset="0"/>
                        </a:rPr>
                        <a:t>Phức</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tạp</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360317721"/>
                  </a:ext>
                </a:extLst>
              </a:tr>
              <a:tr h="1075794">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2</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dirty="0">
                          <a:effectLst/>
                          <a:latin typeface="Arial" panose="020B0604020202020204" pitchFamily="34" charset="0"/>
                          <a:cs typeface="Arial" panose="020B0604020202020204" pitchFamily="34" charset="0"/>
                        </a:rPr>
                        <a:t>Manager</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dirty="0">
                          <a:effectLst/>
                          <a:latin typeface="Arial" panose="020B0604020202020204" pitchFamily="34" charset="0"/>
                          <a:cs typeface="Arial" panose="020B0604020202020204" pitchFamily="34" charset="0"/>
                        </a:rPr>
                        <a:t>Quản </a:t>
                      </a:r>
                      <a:r>
                        <a:rPr lang="en-US" sz="2800" kern="100" dirty="0" err="1">
                          <a:effectLst/>
                          <a:latin typeface="Arial" panose="020B0604020202020204" pitchFamily="34" charset="0"/>
                          <a:cs typeface="Arial" panose="020B0604020202020204" pitchFamily="34" charset="0"/>
                        </a:rPr>
                        <a:t>lý</a:t>
                      </a:r>
                      <a:r>
                        <a:rPr lang="en-US" sz="2800" kern="100" dirty="0">
                          <a:effectLst/>
                          <a:latin typeface="Arial" panose="020B0604020202020204" pitchFamily="34" charset="0"/>
                          <a:cs typeface="Arial" panose="020B0604020202020204" pitchFamily="34" charset="0"/>
                        </a:rPr>
                        <a:t> (Quản </a:t>
                      </a:r>
                      <a:r>
                        <a:rPr lang="en-US" sz="2800" kern="100" dirty="0" err="1">
                          <a:effectLst/>
                          <a:latin typeface="Arial" panose="020B0604020202020204" pitchFamily="34" charset="0"/>
                          <a:cs typeface="Arial" panose="020B0604020202020204" pitchFamily="34" charset="0"/>
                        </a:rPr>
                        <a:t>lý</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Sản</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phẩm</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Biên</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tập</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nội</a:t>
                      </a:r>
                      <a:r>
                        <a:rPr lang="en-US" sz="2800" kern="100" dirty="0">
                          <a:effectLst/>
                          <a:latin typeface="Arial" panose="020B0604020202020204" pitchFamily="34" charset="0"/>
                          <a:cs typeface="Arial" panose="020B0604020202020204" pitchFamily="34" charset="0"/>
                        </a:rPr>
                        <a:t> dung)</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Phức tạp</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564076646"/>
                  </a:ext>
                </a:extLst>
              </a:tr>
              <a:tr h="1075794">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3</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dirty="0">
                          <a:effectLst/>
                          <a:latin typeface="Arial" panose="020B0604020202020204" pitchFamily="34" charset="0"/>
                          <a:cs typeface="Arial" panose="020B0604020202020204" pitchFamily="34" charset="0"/>
                        </a:rPr>
                        <a:t>Saler</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dirty="0" err="1">
                          <a:effectLst/>
                          <a:latin typeface="Arial" panose="020B0604020202020204" pitchFamily="34" charset="0"/>
                          <a:cs typeface="Arial" panose="020B0604020202020204" pitchFamily="34" charset="0"/>
                        </a:rPr>
                        <a:t>Đối</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tác</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bán</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hàng</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của</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trang</a:t>
                      </a:r>
                      <a:r>
                        <a:rPr lang="en-US" sz="2800" kern="100" dirty="0">
                          <a:effectLst/>
                          <a:latin typeface="Arial" panose="020B0604020202020204" pitchFamily="34" charset="0"/>
                          <a:cs typeface="Arial" panose="020B0604020202020204" pitchFamily="34" charset="0"/>
                        </a:rPr>
                        <a:t> web.</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Phức tạp</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787627103"/>
                  </a:ext>
                </a:extLst>
              </a:tr>
              <a:tr h="1075794">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4</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Shipper</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dirty="0" err="1">
                          <a:effectLst/>
                          <a:latin typeface="Arial" panose="020B0604020202020204" pitchFamily="34" charset="0"/>
                          <a:cs typeface="Arial" panose="020B0604020202020204" pitchFamily="34" charset="0"/>
                        </a:rPr>
                        <a:t>Đối</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tác</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vận</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chuyển</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của</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trang</a:t>
                      </a:r>
                      <a:r>
                        <a:rPr lang="en-US" sz="2800" kern="100" dirty="0">
                          <a:effectLst/>
                          <a:latin typeface="Arial" panose="020B0604020202020204" pitchFamily="34" charset="0"/>
                          <a:cs typeface="Arial" panose="020B0604020202020204" pitchFamily="34" charset="0"/>
                        </a:rPr>
                        <a:t> web.</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Phức tạp</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731372300"/>
                  </a:ext>
                </a:extLst>
              </a:tr>
              <a:tr h="1075794">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5</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User</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Người dùng đã đăng ký tài khoản.</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dirty="0" err="1">
                          <a:effectLst/>
                          <a:latin typeface="Arial" panose="020B0604020202020204" pitchFamily="34" charset="0"/>
                          <a:cs typeface="Arial" panose="020B0604020202020204" pitchFamily="34" charset="0"/>
                        </a:rPr>
                        <a:t>Phức</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tạp</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2755103"/>
                  </a:ext>
                </a:extLst>
              </a:tr>
              <a:tr h="1075794">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6</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a:effectLst/>
                          <a:latin typeface="Arial" panose="020B0604020202020204" pitchFamily="34" charset="0"/>
                          <a:cs typeface="Arial" panose="020B0604020202020204" pitchFamily="34" charset="0"/>
                        </a:rPr>
                        <a:t>Guest</a:t>
                      </a:r>
                      <a:endParaRPr lang="en-US" sz="2800" kern="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dirty="0" err="1">
                          <a:effectLst/>
                          <a:latin typeface="Arial" panose="020B0604020202020204" pitchFamily="34" charset="0"/>
                          <a:cs typeface="Arial" panose="020B0604020202020204" pitchFamily="34" charset="0"/>
                        </a:rPr>
                        <a:t>Người</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dùng</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chưa</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đăng</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nhập</a:t>
                      </a:r>
                      <a:r>
                        <a:rPr lang="en-US" sz="2800" kern="100" dirty="0">
                          <a:effectLst/>
                          <a:latin typeface="Arial" panose="020B0604020202020204" pitchFamily="34" charset="0"/>
                          <a:cs typeface="Arial" panose="020B0604020202020204" pitchFamily="34" charset="0"/>
                        </a:rPr>
                        <a:t>.</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tc>
                  <a:txBody>
                    <a:bodyPr/>
                    <a:lstStyle/>
                    <a:p>
                      <a:pPr algn="ctr">
                        <a:lnSpc>
                          <a:spcPts val="1800"/>
                        </a:lnSpc>
                        <a:spcBef>
                          <a:spcPts val="600"/>
                        </a:spcBef>
                        <a:spcAft>
                          <a:spcPts val="600"/>
                        </a:spcAft>
                        <a:buNone/>
                      </a:pPr>
                      <a:r>
                        <a:rPr lang="en-US" sz="2800" kern="100" dirty="0" err="1">
                          <a:effectLst/>
                          <a:latin typeface="Arial" panose="020B0604020202020204" pitchFamily="34" charset="0"/>
                          <a:cs typeface="Arial" panose="020B0604020202020204" pitchFamily="34" charset="0"/>
                        </a:rPr>
                        <a:t>Phức</a:t>
                      </a:r>
                      <a:r>
                        <a:rPr lang="en-US" sz="2800" kern="100" dirty="0">
                          <a:effectLst/>
                          <a:latin typeface="Arial" panose="020B0604020202020204" pitchFamily="34" charset="0"/>
                          <a:cs typeface="Arial" panose="020B0604020202020204" pitchFamily="34" charset="0"/>
                        </a:rPr>
                        <a:t> </a:t>
                      </a:r>
                      <a:r>
                        <a:rPr lang="en-US" sz="2800" kern="100" dirty="0" err="1">
                          <a:effectLst/>
                          <a:latin typeface="Arial" panose="020B0604020202020204" pitchFamily="34" charset="0"/>
                          <a:cs typeface="Arial" panose="020B0604020202020204" pitchFamily="34" charset="0"/>
                        </a:rPr>
                        <a:t>tạp</a:t>
                      </a:r>
                      <a:endParaRPr lang="en-US" sz="2800" kern="100" dirty="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887748345"/>
                  </a:ext>
                </a:extLst>
              </a:tr>
            </a:tbl>
          </a:graphicData>
        </a:graphic>
      </p:graphicFrame>
    </p:spTree>
    <p:extLst>
      <p:ext uri="{BB962C8B-B14F-4D97-AF65-F5344CB8AC3E}">
        <p14:creationId xmlns:p14="http://schemas.microsoft.com/office/powerpoint/2010/main" val="3876354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8673C-A1E1-18EE-EFC6-3A7AAD7711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C5F3AA-DF13-06EE-BA26-32CF38CA2AA2}"/>
              </a:ext>
            </a:extLst>
          </p:cNvPr>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F6E6BF43-AAE8-6E91-35D7-61587420CEF6}"/>
              </a:ext>
            </a:extLst>
          </p:cNvPr>
          <p:cNvSpPr txBox="1"/>
          <p:nvPr/>
        </p:nvSpPr>
        <p:spPr>
          <a:xfrm>
            <a:off x="1035784" y="16329"/>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E6758723-D194-5C8A-C9CF-4DB52A12F2C6}"/>
              </a:ext>
            </a:extLst>
          </p:cNvPr>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FD6B87C6-0FAC-4A68-6A1F-BA225232BC4B}"/>
              </a:ext>
            </a:extLst>
          </p:cNvPr>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D4E40B06-1B87-AB9D-D96B-2BB2CFC6ECA0}"/>
              </a:ext>
            </a:extLst>
          </p:cNvPr>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CE6A2C0D-DBE1-C2D1-BA24-06437C917DE2}"/>
              </a:ext>
            </a:extLst>
          </p:cNvPr>
          <p:cNvSpPr txBox="1"/>
          <p:nvPr/>
        </p:nvSpPr>
        <p:spPr>
          <a:xfrm>
            <a:off x="1531804" y="685347"/>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yêu cầu chức năng của phần mềm</a:t>
            </a:r>
            <a:endParaRPr lang="en-US" sz="3600" dirty="0">
              <a:solidFill>
                <a:srgbClr val="000000"/>
              </a:solidFill>
              <a:latin typeface="Times New Roman"/>
              <a:ea typeface="Times New Roman"/>
              <a:cs typeface="Times New Roman"/>
              <a:sym typeface="Times New Roman"/>
            </a:endParaRPr>
          </a:p>
        </p:txBody>
      </p:sp>
      <p:graphicFrame>
        <p:nvGraphicFramePr>
          <p:cNvPr id="3" name="Table 2">
            <a:extLst>
              <a:ext uri="{FF2B5EF4-FFF2-40B4-BE49-F238E27FC236}">
                <a16:creationId xmlns:a16="http://schemas.microsoft.com/office/drawing/2014/main" id="{7C56FFC0-F712-7C57-75C9-E494346D1156}"/>
              </a:ext>
            </a:extLst>
          </p:cNvPr>
          <p:cNvGraphicFramePr>
            <a:graphicFrameLocks noGrp="1"/>
          </p:cNvGraphicFramePr>
          <p:nvPr>
            <p:extLst>
              <p:ext uri="{D42A27DB-BD31-4B8C-83A1-F6EECF244321}">
                <p14:modId xmlns:p14="http://schemas.microsoft.com/office/powerpoint/2010/main" val="3888484697"/>
              </p:ext>
            </p:extLst>
          </p:nvPr>
        </p:nvGraphicFramePr>
        <p:xfrm>
          <a:off x="457200" y="1430413"/>
          <a:ext cx="17449799" cy="7542137"/>
        </p:xfrm>
        <a:graphic>
          <a:graphicData uri="http://schemas.openxmlformats.org/drawingml/2006/table">
            <a:tbl>
              <a:tblPr>
                <a:tableStyleId>{5C22544A-7EE6-4342-B048-85BDC9FD1C3A}</a:tableStyleId>
              </a:tblPr>
              <a:tblGrid>
                <a:gridCol w="1606907">
                  <a:extLst>
                    <a:ext uri="{9D8B030D-6E8A-4147-A177-3AD203B41FA5}">
                      <a16:colId xmlns:a16="http://schemas.microsoft.com/office/drawing/2014/main" val="3076253821"/>
                    </a:ext>
                  </a:extLst>
                </a:gridCol>
                <a:gridCol w="6085138">
                  <a:extLst>
                    <a:ext uri="{9D8B030D-6E8A-4147-A177-3AD203B41FA5}">
                      <a16:colId xmlns:a16="http://schemas.microsoft.com/office/drawing/2014/main" val="1350898238"/>
                    </a:ext>
                  </a:extLst>
                </a:gridCol>
                <a:gridCol w="4878877">
                  <a:extLst>
                    <a:ext uri="{9D8B030D-6E8A-4147-A177-3AD203B41FA5}">
                      <a16:colId xmlns:a16="http://schemas.microsoft.com/office/drawing/2014/main" val="3298707521"/>
                    </a:ext>
                  </a:extLst>
                </a:gridCol>
                <a:gridCol w="4878877">
                  <a:extLst>
                    <a:ext uri="{9D8B030D-6E8A-4147-A177-3AD203B41FA5}">
                      <a16:colId xmlns:a16="http://schemas.microsoft.com/office/drawing/2014/main" val="338760690"/>
                    </a:ext>
                  </a:extLst>
                </a:gridCol>
              </a:tblGrid>
              <a:tr h="670662">
                <a:tc>
                  <a:txBody>
                    <a:bodyPr/>
                    <a:lstStyle/>
                    <a:p>
                      <a:pPr marR="39370" algn="ctr">
                        <a:lnSpc>
                          <a:spcPct val="120000"/>
                        </a:lnSpc>
                        <a:spcBef>
                          <a:spcPts val="600"/>
                        </a:spcBef>
                        <a:spcAft>
                          <a:spcPts val="600"/>
                        </a:spcAft>
                        <a:buNone/>
                      </a:pPr>
                      <a:r>
                        <a:rPr lang="en-US" sz="2400" b="1" kern="100" spc="5" dirty="0">
                          <a:effectLst/>
                        </a:rPr>
                        <a:t>TT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marR="39370" algn="ctr">
                        <a:lnSpc>
                          <a:spcPct val="120000"/>
                        </a:lnSpc>
                        <a:spcBef>
                          <a:spcPts val="600"/>
                        </a:spcBef>
                        <a:spcAft>
                          <a:spcPts val="600"/>
                        </a:spcAft>
                        <a:buNone/>
                      </a:pPr>
                      <a:r>
                        <a:rPr lang="en-US" sz="2400" b="1" kern="100" spc="5" dirty="0" err="1">
                          <a:effectLst/>
                        </a:rPr>
                        <a:t>M</a:t>
                      </a:r>
                      <a:r>
                        <a:rPr lang="en-US" sz="2400" b="1" kern="100" dirty="0" err="1">
                          <a:effectLst/>
                        </a:rPr>
                        <a:t>ô</a:t>
                      </a:r>
                      <a:r>
                        <a:rPr lang="en-US" sz="2400" b="1" kern="100" spc="15" dirty="0">
                          <a:effectLst/>
                        </a:rPr>
                        <a:t> </a:t>
                      </a:r>
                      <a:r>
                        <a:rPr lang="en-US" sz="2400" b="1" kern="100" spc="-5" dirty="0" err="1">
                          <a:effectLst/>
                        </a:rPr>
                        <a:t>t</a:t>
                      </a:r>
                      <a:r>
                        <a:rPr lang="en-US" sz="2400" b="1" kern="100" dirty="0" err="1">
                          <a:effectLst/>
                        </a:rPr>
                        <a:t>ả</a:t>
                      </a:r>
                      <a:r>
                        <a:rPr lang="en-US" sz="2400" b="1" kern="100" spc="15" dirty="0">
                          <a:effectLst/>
                        </a:rPr>
                        <a:t> </a:t>
                      </a:r>
                      <a:r>
                        <a:rPr lang="en-US" sz="2400" b="1" kern="100" spc="-10" dirty="0" err="1">
                          <a:effectLst/>
                        </a:rPr>
                        <a:t>y</a:t>
                      </a:r>
                      <a:r>
                        <a:rPr lang="en-US" sz="2400" b="1" kern="100" spc="15" dirty="0" err="1">
                          <a:effectLst/>
                        </a:rPr>
                        <a:t>ê</a:t>
                      </a:r>
                      <a:r>
                        <a:rPr lang="en-US" sz="2400" b="1" kern="100" dirty="0" err="1">
                          <a:effectLst/>
                        </a:rPr>
                        <a:t>u</a:t>
                      </a:r>
                      <a:r>
                        <a:rPr lang="en-US" sz="2400" b="1" kern="100" dirty="0">
                          <a:effectLst/>
                        </a:rPr>
                        <a:t> </a:t>
                      </a:r>
                      <a:r>
                        <a:rPr lang="en-US" sz="2400" b="1" kern="100" spc="5" dirty="0" err="1">
                          <a:effectLst/>
                        </a:rPr>
                        <a:t>c</a:t>
                      </a:r>
                      <a:r>
                        <a:rPr lang="en-US" sz="2400" b="1" kern="100" dirty="0" err="1">
                          <a:effectLst/>
                        </a:rPr>
                        <a:t>ầu</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marR="39370" algn="ctr">
                        <a:lnSpc>
                          <a:spcPct val="120000"/>
                        </a:lnSpc>
                        <a:spcBef>
                          <a:spcPts val="600"/>
                        </a:spcBef>
                        <a:spcAft>
                          <a:spcPts val="600"/>
                        </a:spcAft>
                        <a:buNone/>
                      </a:pPr>
                      <a:r>
                        <a:rPr lang="en-US" sz="2400" b="1" kern="100" spc="-5" dirty="0" err="1">
                          <a:effectLst/>
                        </a:rPr>
                        <a:t>P</a:t>
                      </a:r>
                      <a:r>
                        <a:rPr lang="en-US" sz="2400" b="1" kern="100" dirty="0" err="1">
                          <a:effectLst/>
                        </a:rPr>
                        <a:t>hân</a:t>
                      </a:r>
                      <a:r>
                        <a:rPr lang="en-US" sz="2400" b="1" kern="100" spc="10" dirty="0">
                          <a:effectLst/>
                        </a:rPr>
                        <a:t> </a:t>
                      </a:r>
                      <a:r>
                        <a:rPr lang="en-US" sz="2400" b="1" kern="100" dirty="0" err="1">
                          <a:effectLst/>
                        </a:rPr>
                        <a:t>loại</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marR="39370" algn="ctr">
                        <a:lnSpc>
                          <a:spcPct val="120000"/>
                        </a:lnSpc>
                        <a:spcBef>
                          <a:spcPts val="600"/>
                        </a:spcBef>
                        <a:spcAft>
                          <a:spcPts val="600"/>
                        </a:spcAft>
                        <a:buNone/>
                      </a:pPr>
                      <a:r>
                        <a:rPr lang="en-US" sz="2400" b="1" kern="100" dirty="0" err="1">
                          <a:effectLst/>
                        </a:rPr>
                        <a:t>Ghi</a:t>
                      </a:r>
                      <a:r>
                        <a:rPr lang="en-US" sz="2400" b="1" kern="100" spc="10" dirty="0">
                          <a:effectLst/>
                        </a:rPr>
                        <a:t> </a:t>
                      </a:r>
                      <a:r>
                        <a:rPr lang="en-US" sz="2400" b="1" kern="100" spc="15" dirty="0" err="1">
                          <a:effectLst/>
                        </a:rPr>
                        <a:t>c</a:t>
                      </a:r>
                      <a:r>
                        <a:rPr lang="en-US" sz="2400" b="1" kern="100" spc="-15" dirty="0" err="1">
                          <a:effectLst/>
                        </a:rPr>
                        <a:t>h</a:t>
                      </a:r>
                      <a:r>
                        <a:rPr lang="en-US" sz="2400" b="1" kern="100" dirty="0" err="1">
                          <a:effectLst/>
                        </a:rPr>
                        <a:t>ú</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3197097586"/>
                  </a:ext>
                </a:extLst>
              </a:tr>
              <a:tr h="666814">
                <a:tc gridSpan="4">
                  <a:txBody>
                    <a:bodyPr/>
                    <a:lstStyle/>
                    <a:p>
                      <a:pPr marR="39370" algn="ctr">
                        <a:lnSpc>
                          <a:spcPct val="120000"/>
                        </a:lnSpc>
                        <a:spcBef>
                          <a:spcPts val="600"/>
                        </a:spcBef>
                        <a:spcAft>
                          <a:spcPts val="600"/>
                        </a:spcAft>
                        <a:buNone/>
                      </a:pPr>
                      <a:r>
                        <a:rPr lang="en-US" sz="2400" b="1" kern="100" dirty="0">
                          <a:effectLst/>
                        </a:rPr>
                        <a:t>I</a:t>
                      </a:r>
                      <a:r>
                        <a:rPr lang="vi-VN" sz="2400" b="1" kern="100" dirty="0">
                          <a:effectLst/>
                        </a:rPr>
                        <a:t>. </a:t>
                      </a:r>
                      <a:r>
                        <a:rPr lang="en-US" sz="2400" b="1" kern="100" dirty="0">
                          <a:effectLst/>
                        </a:rPr>
                        <a:t>MODULE NGƯỜI DÙNG VÀ PHÂN QUYỀN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44470150"/>
                  </a:ext>
                </a:extLst>
              </a:tr>
              <a:tr h="1203853">
                <a:tc>
                  <a:txBody>
                    <a:bodyPr/>
                    <a:lstStyle/>
                    <a:p>
                      <a:pPr marR="39370" algn="ctr">
                        <a:lnSpc>
                          <a:spcPct val="1200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Đăng</a:t>
                      </a:r>
                      <a:r>
                        <a:rPr lang="en-US" sz="2400" kern="100" dirty="0">
                          <a:effectLst/>
                        </a:rPr>
                        <a:t> </a:t>
                      </a:r>
                      <a:r>
                        <a:rPr lang="en-US" sz="2400" kern="100" dirty="0" err="1">
                          <a:effectLst/>
                        </a:rPr>
                        <a:t>ký</a:t>
                      </a:r>
                      <a:r>
                        <a:rPr lang="en-US" sz="2400" kern="100" dirty="0">
                          <a:effectLst/>
                        </a:rPr>
                        <a:t>/</a:t>
                      </a:r>
                      <a:r>
                        <a:rPr lang="en-US" sz="2400" kern="100" dirty="0" err="1">
                          <a:effectLst/>
                        </a:rPr>
                        <a:t>Đăng</a:t>
                      </a:r>
                      <a:r>
                        <a:rPr lang="en-US" sz="2400" kern="100" dirty="0">
                          <a:effectLst/>
                        </a:rPr>
                        <a:t> </a:t>
                      </a:r>
                      <a:r>
                        <a:rPr lang="en-US" sz="2400" kern="100" dirty="0" err="1">
                          <a:effectLst/>
                        </a:rPr>
                        <a:t>nhập</a:t>
                      </a:r>
                      <a:r>
                        <a:rPr lang="en-US" sz="2400" kern="100" dirty="0">
                          <a:effectLst/>
                        </a:rPr>
                        <a:t>/</a:t>
                      </a:r>
                      <a:r>
                        <a:rPr lang="en-US" sz="2400" kern="100" dirty="0" err="1">
                          <a:effectLst/>
                        </a:rPr>
                        <a:t>Đổi</a:t>
                      </a:r>
                      <a:r>
                        <a:rPr lang="en-US" sz="2400" kern="100" dirty="0">
                          <a:effectLst/>
                        </a:rPr>
                        <a:t> MK</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đầu</a:t>
                      </a:r>
                      <a:r>
                        <a:rPr lang="en-US" sz="2400" kern="100" dirty="0">
                          <a:effectLst/>
                        </a:rPr>
                        <a:t> </a:t>
                      </a:r>
                      <a:r>
                        <a:rPr lang="en-US" sz="2400" kern="100" dirty="0" err="1">
                          <a:effectLst/>
                        </a:rPr>
                        <a:t>vào</a:t>
                      </a:r>
                      <a:r>
                        <a:rPr lang="en-US" sz="2400" kern="100" dirty="0">
                          <a:effectLst/>
                        </a:rPr>
                        <a:t> (EI)</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Xử</a:t>
                      </a:r>
                      <a:r>
                        <a:rPr lang="en-US" sz="2400" kern="100" dirty="0">
                          <a:effectLst/>
                        </a:rPr>
                        <a:t> </a:t>
                      </a:r>
                      <a:r>
                        <a:rPr lang="en-US" sz="2400" kern="100" dirty="0" err="1">
                          <a:effectLst/>
                        </a:rPr>
                        <a:t>lý</a:t>
                      </a:r>
                      <a:r>
                        <a:rPr lang="en-US" sz="2400" kern="100" dirty="0">
                          <a:effectLst/>
                        </a:rPr>
                        <a:t> </a:t>
                      </a:r>
                      <a:r>
                        <a:rPr lang="en-US" sz="2400" kern="100" dirty="0" err="1">
                          <a:effectLst/>
                        </a:rPr>
                        <a:t>giao</a:t>
                      </a:r>
                      <a:r>
                        <a:rPr lang="en-US" sz="2400" kern="100" dirty="0">
                          <a:effectLst/>
                        </a:rPr>
                        <a:t> </a:t>
                      </a:r>
                      <a:r>
                        <a:rPr lang="en-US" sz="2400" kern="100" dirty="0" err="1">
                          <a:effectLst/>
                        </a:rPr>
                        <a:t>tác</a:t>
                      </a:r>
                      <a:r>
                        <a:rPr lang="en-US" sz="2400" kern="100" dirty="0">
                          <a:effectLst/>
                        </a:rPr>
                        <a:t> </a:t>
                      </a:r>
                      <a:r>
                        <a:rPr lang="en-US" sz="2400" kern="100" dirty="0" err="1">
                          <a:effectLst/>
                        </a:rPr>
                        <a:t>người</a:t>
                      </a:r>
                      <a:r>
                        <a:rPr lang="en-US" sz="2400" kern="100" dirty="0">
                          <a:effectLst/>
                        </a:rPr>
                        <a:t> </a:t>
                      </a:r>
                      <a:r>
                        <a:rPr lang="en-US" sz="2400" kern="100" dirty="0" err="1">
                          <a:effectLst/>
                        </a:rPr>
                        <a:t>dùng</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15311108"/>
                  </a:ext>
                </a:extLst>
              </a:tr>
              <a:tr h="1203853">
                <a:tc>
                  <a:txBody>
                    <a:bodyPr/>
                    <a:lstStyle/>
                    <a:p>
                      <a:pPr marR="39370" algn="ctr">
                        <a:lnSpc>
                          <a:spcPct val="120000"/>
                        </a:lnSpc>
                        <a:spcBef>
                          <a:spcPts val="600"/>
                        </a:spcBef>
                        <a:spcAft>
                          <a:spcPts val="600"/>
                        </a:spcAft>
                        <a:buNone/>
                      </a:pPr>
                      <a:r>
                        <a:rPr lang="en-US" sz="2400" kern="100" dirty="0">
                          <a:effectLst/>
                        </a:rPr>
                        <a:t>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Duyệt/Từ chối Đối tác</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đầu</a:t>
                      </a:r>
                      <a:r>
                        <a:rPr lang="en-US" sz="2400" kern="100" dirty="0">
                          <a:effectLst/>
                        </a:rPr>
                        <a:t> </a:t>
                      </a:r>
                      <a:r>
                        <a:rPr lang="en-US" sz="2400" kern="100" dirty="0" err="1">
                          <a:effectLst/>
                        </a:rPr>
                        <a:t>vào</a:t>
                      </a:r>
                      <a:r>
                        <a:rPr lang="en-US" sz="2400" kern="100" dirty="0">
                          <a:effectLst/>
                        </a:rPr>
                        <a:t> (EI)</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Cập nhật RoleID trong Users.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327810"/>
                  </a:ext>
                </a:extLst>
              </a:tr>
              <a:tr h="1389249">
                <a:tc>
                  <a:txBody>
                    <a:bodyPr/>
                    <a:lstStyle/>
                    <a:p>
                      <a:pPr marR="39370" algn="ctr">
                        <a:lnSpc>
                          <a:spcPct val="1200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CRUD Users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người dùng của 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17289803"/>
                  </a:ext>
                </a:extLst>
              </a:tr>
              <a:tr h="1203853">
                <a:tc>
                  <a:txBody>
                    <a:bodyPr/>
                    <a:lstStyle/>
                    <a:p>
                      <a:pPr marR="39370" algn="ctr">
                        <a:lnSpc>
                          <a:spcPct val="120000"/>
                        </a:lnSpc>
                        <a:spcBef>
                          <a:spcPts val="600"/>
                        </a:spcBef>
                        <a:spcAft>
                          <a:spcPts val="600"/>
                        </a:spcAft>
                        <a:buNone/>
                      </a:pPr>
                      <a:r>
                        <a:rPr lang="en-US" sz="2400" kern="100">
                          <a:effectLst/>
                        </a:rPr>
                        <a:t>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CRUD Roles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vai trò (Admin).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2201475"/>
                  </a:ext>
                </a:extLst>
              </a:tr>
              <a:tr h="1203853">
                <a:tc>
                  <a:txBody>
                    <a:bodyPr/>
                    <a:lstStyle/>
                    <a:p>
                      <a:pPr marR="39370" algn="ctr">
                        <a:lnSpc>
                          <a:spcPct val="120000"/>
                        </a:lnSpc>
                        <a:spcBef>
                          <a:spcPts val="600"/>
                        </a:spcBef>
                        <a:spcAft>
                          <a:spcPts val="600"/>
                        </a:spcAft>
                        <a:buNone/>
                      </a:pPr>
                      <a:r>
                        <a:rPr lang="en-US" sz="2400" kern="100">
                          <a:effectLst/>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Xem/Cập nhật thông tin cá nhân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Yêu cầu truy vấn (EQ)</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Xem </a:t>
                      </a:r>
                      <a:r>
                        <a:rPr lang="en-US" sz="2400" kern="100" dirty="0" err="1">
                          <a:effectLst/>
                        </a:rPr>
                        <a:t>và</a:t>
                      </a:r>
                      <a:r>
                        <a:rPr lang="en-US" sz="2400" kern="100" dirty="0">
                          <a:effectLst/>
                        </a:rPr>
                        <a:t> </a:t>
                      </a:r>
                      <a:r>
                        <a:rPr lang="en-US" sz="2400" kern="100" dirty="0" err="1">
                          <a:effectLst/>
                        </a:rPr>
                        <a:t>sửa</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cá</a:t>
                      </a:r>
                      <a:r>
                        <a:rPr lang="en-US" sz="2400" kern="100" dirty="0">
                          <a:effectLst/>
                        </a:rPr>
                        <a:t> </a:t>
                      </a:r>
                      <a:r>
                        <a:rPr lang="en-US" sz="2400" kern="100" dirty="0" err="1">
                          <a:effectLst/>
                        </a:rPr>
                        <a:t>nhân</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0939295"/>
                  </a:ext>
                </a:extLst>
              </a:tr>
            </a:tbl>
          </a:graphicData>
        </a:graphic>
      </p:graphicFrame>
      <p:sp>
        <p:nvSpPr>
          <p:cNvPr id="12" name="TextBox 8">
            <a:extLst>
              <a:ext uri="{FF2B5EF4-FFF2-40B4-BE49-F238E27FC236}">
                <a16:creationId xmlns:a16="http://schemas.microsoft.com/office/drawing/2014/main" id="{0F386C1C-62F4-D207-66FC-10AE67C76801}"/>
              </a:ext>
            </a:extLst>
          </p:cNvPr>
          <p:cNvSpPr txBox="1"/>
          <p:nvPr/>
        </p:nvSpPr>
        <p:spPr>
          <a:xfrm>
            <a:off x="1800144" y="0"/>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10007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EA236-418B-BC6D-4F93-4B3309C14F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F368EA-C4DB-0037-CF41-6C46CF2CE55E}"/>
              </a:ext>
            </a:extLst>
          </p:cNvPr>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48AB58A1-99E6-A8A8-FA23-BF7D671AC376}"/>
              </a:ext>
            </a:extLst>
          </p:cNvPr>
          <p:cNvSpPr txBox="1"/>
          <p:nvPr/>
        </p:nvSpPr>
        <p:spPr>
          <a:xfrm>
            <a:off x="947745" y="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4A493286-A462-6384-ED12-9B69BA9D3B5D}"/>
              </a:ext>
            </a:extLst>
          </p:cNvPr>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1536DB0D-9EE6-10A1-5D58-F4504E4C221D}"/>
              </a:ext>
            </a:extLst>
          </p:cNvPr>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3413BF70-2CD2-CBBE-2A69-9F6BBF27FE74}"/>
              </a:ext>
            </a:extLst>
          </p:cNvPr>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6BF9A8DA-CA06-BF59-3102-5612C8608413}"/>
              </a:ext>
            </a:extLst>
          </p:cNvPr>
          <p:cNvSpPr txBox="1"/>
          <p:nvPr/>
        </p:nvSpPr>
        <p:spPr>
          <a:xfrm>
            <a:off x="1421993" y="675094"/>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yêu cầu chức năg của phần mềm</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80A332E7-DC3B-3DEF-1FC7-ADC5005499EF}"/>
              </a:ext>
            </a:extLst>
          </p:cNvPr>
          <p:cNvGraphicFramePr>
            <a:graphicFrameLocks noGrp="1"/>
          </p:cNvGraphicFramePr>
          <p:nvPr>
            <p:extLst>
              <p:ext uri="{D42A27DB-BD31-4B8C-83A1-F6EECF244321}">
                <p14:modId xmlns:p14="http://schemas.microsoft.com/office/powerpoint/2010/main" val="1500129474"/>
              </p:ext>
            </p:extLst>
          </p:nvPr>
        </p:nvGraphicFramePr>
        <p:xfrm>
          <a:off x="533400" y="1403831"/>
          <a:ext cx="17221199" cy="7568719"/>
        </p:xfrm>
        <a:graphic>
          <a:graphicData uri="http://schemas.openxmlformats.org/drawingml/2006/table">
            <a:tbl>
              <a:tblPr>
                <a:tableStyleId>{5C22544A-7EE6-4342-B048-85BDC9FD1C3A}</a:tableStyleId>
              </a:tblPr>
              <a:tblGrid>
                <a:gridCol w="1585857">
                  <a:extLst>
                    <a:ext uri="{9D8B030D-6E8A-4147-A177-3AD203B41FA5}">
                      <a16:colId xmlns:a16="http://schemas.microsoft.com/office/drawing/2014/main" val="720670098"/>
                    </a:ext>
                  </a:extLst>
                </a:gridCol>
                <a:gridCol w="6005418">
                  <a:extLst>
                    <a:ext uri="{9D8B030D-6E8A-4147-A177-3AD203B41FA5}">
                      <a16:colId xmlns:a16="http://schemas.microsoft.com/office/drawing/2014/main" val="2790478970"/>
                    </a:ext>
                  </a:extLst>
                </a:gridCol>
                <a:gridCol w="4814962">
                  <a:extLst>
                    <a:ext uri="{9D8B030D-6E8A-4147-A177-3AD203B41FA5}">
                      <a16:colId xmlns:a16="http://schemas.microsoft.com/office/drawing/2014/main" val="546967114"/>
                    </a:ext>
                  </a:extLst>
                </a:gridCol>
                <a:gridCol w="4814962">
                  <a:extLst>
                    <a:ext uri="{9D8B030D-6E8A-4147-A177-3AD203B41FA5}">
                      <a16:colId xmlns:a16="http://schemas.microsoft.com/office/drawing/2014/main" val="2845032981"/>
                    </a:ext>
                  </a:extLst>
                </a:gridCol>
              </a:tblGrid>
              <a:tr h="572500">
                <a:tc>
                  <a:txBody>
                    <a:bodyPr/>
                    <a:lstStyle/>
                    <a:p>
                      <a:pPr marR="39370" algn="ctr">
                        <a:lnSpc>
                          <a:spcPct val="120000"/>
                        </a:lnSpc>
                        <a:spcBef>
                          <a:spcPts val="600"/>
                        </a:spcBef>
                        <a:spcAft>
                          <a:spcPts val="600"/>
                        </a:spcAft>
                        <a:buNone/>
                      </a:pPr>
                      <a:r>
                        <a:rPr lang="en-US" sz="2800" b="1" kern="100" spc="5" dirty="0">
                          <a:effectLst/>
                        </a:rPr>
                        <a:t>TT</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marR="39370" algn="ctr">
                        <a:lnSpc>
                          <a:spcPct val="120000"/>
                        </a:lnSpc>
                        <a:spcBef>
                          <a:spcPts val="600"/>
                        </a:spcBef>
                        <a:spcAft>
                          <a:spcPts val="600"/>
                        </a:spcAft>
                        <a:buNone/>
                      </a:pPr>
                      <a:r>
                        <a:rPr lang="en-US" sz="2800" b="1" kern="100" spc="5" dirty="0" err="1">
                          <a:effectLst/>
                        </a:rPr>
                        <a:t>M</a:t>
                      </a:r>
                      <a:r>
                        <a:rPr lang="en-US" sz="2800" b="1" kern="100" dirty="0" err="1">
                          <a:effectLst/>
                        </a:rPr>
                        <a:t>ô</a:t>
                      </a:r>
                      <a:r>
                        <a:rPr lang="en-US" sz="2800" b="1" kern="100" spc="15" dirty="0">
                          <a:effectLst/>
                        </a:rPr>
                        <a:t> </a:t>
                      </a:r>
                      <a:r>
                        <a:rPr lang="en-US" sz="2800" b="1" kern="100" spc="-5" dirty="0" err="1">
                          <a:effectLst/>
                        </a:rPr>
                        <a:t>t</a:t>
                      </a:r>
                      <a:r>
                        <a:rPr lang="en-US" sz="2800" b="1" kern="100" dirty="0" err="1">
                          <a:effectLst/>
                        </a:rPr>
                        <a:t>ả</a:t>
                      </a:r>
                      <a:r>
                        <a:rPr lang="en-US" sz="2800" b="1" kern="100" spc="15" dirty="0">
                          <a:effectLst/>
                        </a:rPr>
                        <a:t> </a:t>
                      </a:r>
                      <a:r>
                        <a:rPr lang="en-US" sz="2800" b="1" kern="100" spc="-10" dirty="0" err="1">
                          <a:effectLst/>
                        </a:rPr>
                        <a:t>y</a:t>
                      </a:r>
                      <a:r>
                        <a:rPr lang="en-US" sz="2800" b="1" kern="100" spc="15" dirty="0" err="1">
                          <a:effectLst/>
                        </a:rPr>
                        <a:t>ê</a:t>
                      </a:r>
                      <a:r>
                        <a:rPr lang="en-US" sz="2800" b="1" kern="100" dirty="0" err="1">
                          <a:effectLst/>
                        </a:rPr>
                        <a:t>u</a:t>
                      </a:r>
                      <a:r>
                        <a:rPr lang="en-US" sz="2800" b="1" kern="100" dirty="0">
                          <a:effectLst/>
                        </a:rPr>
                        <a:t> </a:t>
                      </a:r>
                      <a:r>
                        <a:rPr lang="en-US" sz="2800" b="1" kern="100" spc="5" dirty="0" err="1">
                          <a:effectLst/>
                        </a:rPr>
                        <a:t>c</a:t>
                      </a:r>
                      <a:r>
                        <a:rPr lang="en-US" sz="2800" b="1" kern="100" dirty="0" err="1">
                          <a:effectLst/>
                        </a:rPr>
                        <a:t>ầu</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marR="39370" algn="ctr">
                        <a:lnSpc>
                          <a:spcPct val="120000"/>
                        </a:lnSpc>
                        <a:spcBef>
                          <a:spcPts val="600"/>
                        </a:spcBef>
                        <a:spcAft>
                          <a:spcPts val="600"/>
                        </a:spcAft>
                        <a:buNone/>
                      </a:pPr>
                      <a:r>
                        <a:rPr lang="en-US" sz="2800" b="1" kern="100" spc="-5">
                          <a:effectLst/>
                        </a:rPr>
                        <a:t>P</a:t>
                      </a:r>
                      <a:r>
                        <a:rPr lang="en-US" sz="2800" b="1" kern="100">
                          <a:effectLst/>
                        </a:rPr>
                        <a:t>hân</a:t>
                      </a:r>
                      <a:r>
                        <a:rPr lang="en-US" sz="2800" b="1" kern="100" spc="10">
                          <a:effectLst/>
                        </a:rPr>
                        <a:t> </a:t>
                      </a:r>
                      <a:r>
                        <a:rPr lang="en-US" sz="2800" b="1" kern="100">
                          <a:effectLst/>
                        </a:rPr>
                        <a:t>loại</a:t>
                      </a:r>
                      <a:endParaRPr lang="en-US" sz="2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marR="39370" algn="ctr">
                        <a:lnSpc>
                          <a:spcPct val="120000"/>
                        </a:lnSpc>
                        <a:spcBef>
                          <a:spcPts val="600"/>
                        </a:spcBef>
                        <a:spcAft>
                          <a:spcPts val="600"/>
                        </a:spcAft>
                        <a:buNone/>
                      </a:pPr>
                      <a:r>
                        <a:rPr lang="en-US" sz="2800" b="1" kern="100" dirty="0" err="1">
                          <a:effectLst/>
                        </a:rPr>
                        <a:t>Ghi</a:t>
                      </a:r>
                      <a:r>
                        <a:rPr lang="en-US" sz="2800" b="1" kern="100" spc="10" dirty="0">
                          <a:effectLst/>
                        </a:rPr>
                        <a:t> </a:t>
                      </a:r>
                      <a:r>
                        <a:rPr lang="en-US" sz="2800" b="1" kern="100" spc="15" dirty="0" err="1">
                          <a:effectLst/>
                        </a:rPr>
                        <a:t>c</a:t>
                      </a:r>
                      <a:r>
                        <a:rPr lang="en-US" sz="2800" b="1" kern="100" spc="-15" dirty="0" err="1">
                          <a:effectLst/>
                        </a:rPr>
                        <a:t>h</a:t>
                      </a:r>
                      <a:r>
                        <a:rPr lang="en-US" sz="2800" b="1" kern="100" dirty="0" err="1">
                          <a:effectLst/>
                        </a:rPr>
                        <a:t>ú</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411396238"/>
                  </a:ext>
                </a:extLst>
              </a:tr>
              <a:tr h="631537">
                <a:tc gridSpan="4">
                  <a:txBody>
                    <a:bodyPr/>
                    <a:lstStyle/>
                    <a:p>
                      <a:pPr marR="39370" algn="ctr">
                        <a:lnSpc>
                          <a:spcPct val="120000"/>
                        </a:lnSpc>
                        <a:spcBef>
                          <a:spcPts val="600"/>
                        </a:spcBef>
                        <a:spcAft>
                          <a:spcPts val="600"/>
                        </a:spcAft>
                        <a:buNone/>
                      </a:pPr>
                      <a:r>
                        <a:rPr lang="en-US" sz="2800" b="1" kern="100" dirty="0">
                          <a:effectLst/>
                        </a:rPr>
                        <a:t>I</a:t>
                      </a:r>
                      <a:r>
                        <a:rPr lang="vi-VN" sz="2800" b="1" kern="100" dirty="0">
                          <a:effectLst/>
                        </a:rPr>
                        <a:t>. </a:t>
                      </a:r>
                      <a:r>
                        <a:rPr lang="en-US" sz="2800" b="1" kern="100" dirty="0">
                          <a:effectLst/>
                        </a:rPr>
                        <a:t>MODULE NGƯỜI DÙNG VÀ PHÂN QUYỀN</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6629212"/>
                  </a:ext>
                </a:extLst>
              </a:tr>
              <a:tr h="1918109">
                <a:tc>
                  <a:txBody>
                    <a:bodyPr/>
                    <a:lstStyle/>
                    <a:p>
                      <a:pPr marR="39370" algn="ctr">
                        <a:lnSpc>
                          <a:spcPct val="120000"/>
                        </a:lnSpc>
                        <a:spcBef>
                          <a:spcPts val="600"/>
                        </a:spcBef>
                        <a:spcAft>
                          <a:spcPts val="600"/>
                        </a:spcAft>
                        <a:buNone/>
                      </a:pPr>
                      <a:r>
                        <a:rPr lang="en-US" sz="2800" kern="100" dirty="0">
                          <a:effectLst/>
                        </a:rPr>
                        <a:t>6</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a:effectLst/>
                        </a:rPr>
                        <a:t>Theo </a:t>
                      </a:r>
                      <a:r>
                        <a:rPr lang="en-US" sz="2800" kern="100" dirty="0" err="1">
                          <a:effectLst/>
                        </a:rPr>
                        <a:t>dõi</a:t>
                      </a:r>
                      <a:r>
                        <a:rPr lang="en-US" sz="2800" kern="100" dirty="0">
                          <a:effectLst/>
                        </a:rPr>
                        <a:t> </a:t>
                      </a:r>
                      <a:r>
                        <a:rPr lang="en-US" sz="2800" kern="100" dirty="0" err="1">
                          <a:effectLst/>
                        </a:rPr>
                        <a:t>Lịch</a:t>
                      </a:r>
                      <a:r>
                        <a:rPr lang="en-US" sz="2800" kern="100" dirty="0">
                          <a:effectLst/>
                        </a:rPr>
                        <a:t> </a:t>
                      </a:r>
                      <a:r>
                        <a:rPr lang="en-US" sz="2800" kern="100" dirty="0" err="1">
                          <a:effectLst/>
                        </a:rPr>
                        <a:t>sử</a:t>
                      </a:r>
                      <a:r>
                        <a:rPr lang="en-US" sz="2800" kern="100" dirty="0">
                          <a:effectLst/>
                        </a:rPr>
                        <a:t> </a:t>
                      </a:r>
                      <a:r>
                        <a:rPr lang="en-US" sz="2800" kern="100" dirty="0" err="1">
                          <a:effectLst/>
                        </a:rPr>
                        <a:t>Hoạt</a:t>
                      </a:r>
                      <a:r>
                        <a:rPr lang="en-US" sz="2800" kern="100" dirty="0">
                          <a:effectLst/>
                        </a:rPr>
                        <a:t> </a:t>
                      </a:r>
                      <a:r>
                        <a:rPr lang="en-US" sz="2800" kern="100" dirty="0" err="1">
                          <a:effectLst/>
                        </a:rPr>
                        <a:t>động</a:t>
                      </a:r>
                      <a:r>
                        <a:rPr lang="en-US" sz="2800" kern="100" dirty="0">
                          <a:effectLst/>
                        </a:rPr>
                        <a:t>: </a:t>
                      </a:r>
                    </a:p>
                    <a:p>
                      <a:pPr marR="39370" algn="l">
                        <a:lnSpc>
                          <a:spcPct val="120000"/>
                        </a:lnSpc>
                        <a:spcBef>
                          <a:spcPts val="600"/>
                        </a:spcBef>
                        <a:spcAft>
                          <a:spcPts val="600"/>
                        </a:spcAft>
                        <a:buNone/>
                      </a:pPr>
                      <a:r>
                        <a:rPr lang="en-US" sz="2800" kern="100" dirty="0">
                          <a:effectLst/>
                        </a:rPr>
                        <a:t>Hiển </a:t>
                      </a:r>
                      <a:r>
                        <a:rPr lang="en-US" sz="2800" kern="100" dirty="0" err="1">
                          <a:effectLst/>
                        </a:rPr>
                        <a:t>thị</a:t>
                      </a:r>
                      <a:r>
                        <a:rPr lang="en-US" sz="2800" kern="100" dirty="0">
                          <a:effectLst/>
                        </a:rPr>
                        <a:t> </a:t>
                      </a:r>
                      <a:r>
                        <a:rPr lang="en-US" sz="2800" kern="100" dirty="0" err="1">
                          <a:effectLst/>
                        </a:rPr>
                        <a:t>nhật</a:t>
                      </a:r>
                      <a:r>
                        <a:rPr lang="en-US" sz="2800" kern="100" dirty="0">
                          <a:effectLst/>
                        </a:rPr>
                        <a:t> </a:t>
                      </a:r>
                      <a:r>
                        <a:rPr lang="en-US" sz="2800" kern="100" dirty="0" err="1">
                          <a:effectLst/>
                        </a:rPr>
                        <a:t>ký</a:t>
                      </a:r>
                      <a:r>
                        <a:rPr lang="en-US" sz="2800" kern="100" dirty="0">
                          <a:effectLst/>
                        </a:rPr>
                        <a:t> </a:t>
                      </a:r>
                      <a:r>
                        <a:rPr lang="en-US" sz="2800" kern="100" dirty="0" err="1">
                          <a:effectLst/>
                        </a:rPr>
                        <a:t>từ</a:t>
                      </a:r>
                      <a:r>
                        <a:rPr lang="en-US" sz="2800" kern="100" dirty="0">
                          <a:effectLst/>
                        </a:rPr>
                        <a:t> </a:t>
                      </a:r>
                      <a:r>
                        <a:rPr lang="en-US" sz="2800" kern="100" dirty="0" err="1">
                          <a:effectLst/>
                        </a:rPr>
                        <a:t>UserActivities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ra</a:t>
                      </a:r>
                      <a:r>
                        <a:rPr lang="en-US" sz="2800" kern="100" dirty="0">
                          <a:effectLst/>
                        </a:rPr>
                        <a:t> (EO)</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a:effectLst/>
                        </a:rPr>
                        <a:t>Báo </a:t>
                      </a:r>
                      <a:r>
                        <a:rPr lang="en-US" sz="2800" kern="100" dirty="0" err="1">
                          <a:effectLst/>
                        </a:rPr>
                        <a:t>cáo</a:t>
                      </a:r>
                      <a:r>
                        <a:rPr lang="en-US" sz="2800" kern="100" dirty="0">
                          <a:effectLst/>
                        </a:rPr>
                        <a:t>/Hiển </a:t>
                      </a:r>
                      <a:r>
                        <a:rPr lang="en-US" sz="2800" kern="100" dirty="0" err="1">
                          <a:effectLst/>
                        </a:rPr>
                        <a:t>thị</a:t>
                      </a:r>
                      <a:r>
                        <a:rPr lang="en-US" sz="2800" kern="100" dirty="0">
                          <a:effectLst/>
                        </a:rPr>
                        <a:t> </a:t>
                      </a:r>
                      <a:r>
                        <a:rPr lang="en-US" sz="2800" kern="100" dirty="0" err="1">
                          <a:effectLst/>
                        </a:rPr>
                        <a:t>nhật</a:t>
                      </a:r>
                      <a:r>
                        <a:rPr lang="en-US" sz="2800" kern="100" dirty="0">
                          <a:effectLst/>
                        </a:rPr>
                        <a:t> </a:t>
                      </a:r>
                      <a:r>
                        <a:rPr lang="en-US" sz="2800" kern="100" dirty="0" err="1">
                          <a:effectLst/>
                        </a:rPr>
                        <a:t>ký</a:t>
                      </a:r>
                      <a:r>
                        <a:rPr lang="en-US" sz="2800" kern="100" dirty="0">
                          <a:effectLst/>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938203894"/>
                  </a:ext>
                </a:extLst>
              </a:tr>
              <a:tr h="1264232">
                <a:tc>
                  <a:txBody>
                    <a:bodyPr/>
                    <a:lstStyle/>
                    <a:p>
                      <a:pPr marR="39370" algn="ctr">
                        <a:lnSpc>
                          <a:spcPct val="120000"/>
                        </a:lnSpc>
                        <a:spcBef>
                          <a:spcPts val="600"/>
                        </a:spcBef>
                        <a:spcAft>
                          <a:spcPts val="600"/>
                        </a:spcAft>
                        <a:buNone/>
                      </a:pPr>
                      <a:r>
                        <a:rPr lang="en-US" sz="2800" kern="100" dirty="0">
                          <a:effectLst/>
                        </a:rPr>
                        <a:t>7</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Nhóm</a:t>
                      </a:r>
                      <a:r>
                        <a:rPr lang="en-US" sz="2800" kern="100" dirty="0">
                          <a:effectLst/>
                        </a:rPr>
                        <a:t> </a:t>
                      </a: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Người</a:t>
                      </a:r>
                      <a:r>
                        <a:rPr lang="en-US" sz="2800" kern="100" dirty="0">
                          <a:effectLst/>
                        </a:rPr>
                        <a:t> </a:t>
                      </a:r>
                      <a:r>
                        <a:rPr lang="en-US" sz="2800" kern="100" dirty="0" err="1">
                          <a:effectLst/>
                        </a:rPr>
                        <a:t>dùng</a:t>
                      </a:r>
                      <a:r>
                        <a:rPr lang="en-US" sz="2800" kern="100" dirty="0">
                          <a:effectLst/>
                        </a:rPr>
                        <a:t> (Users)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Cơ</a:t>
                      </a:r>
                      <a:r>
                        <a:rPr lang="en-US" sz="2800" kern="100" dirty="0">
                          <a:effectLst/>
                        </a:rPr>
                        <a:t> </a:t>
                      </a:r>
                      <a:r>
                        <a:rPr lang="en-US" sz="2800" kern="100" dirty="0" err="1">
                          <a:effectLst/>
                        </a:rPr>
                        <a:t>sở</a:t>
                      </a:r>
                      <a:r>
                        <a:rPr lang="en-US" sz="2800" kern="100" dirty="0">
                          <a:effectLst/>
                        </a:rPr>
                        <a:t> </a:t>
                      </a:r>
                      <a:r>
                        <a:rPr lang="en-US" sz="2800" kern="100" dirty="0" err="1">
                          <a:effectLst/>
                        </a:rPr>
                        <a:t>dữ</a:t>
                      </a:r>
                      <a:r>
                        <a:rPr lang="en-US" sz="2800" kern="100" dirty="0">
                          <a:effectLst/>
                        </a:rPr>
                        <a:t> </a:t>
                      </a:r>
                      <a:r>
                        <a:rPr lang="en-US" sz="2800" kern="100" dirty="0" err="1">
                          <a:effectLst/>
                        </a:rPr>
                        <a:t>liệu</a:t>
                      </a:r>
                      <a:r>
                        <a:rPr lang="en-US" sz="2800" kern="100" dirty="0">
                          <a:effectLst/>
                        </a:rPr>
                        <a:t> (ILF)</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Users).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40253591"/>
                  </a:ext>
                </a:extLst>
              </a:tr>
              <a:tr h="1264232">
                <a:tc>
                  <a:txBody>
                    <a:bodyPr/>
                    <a:lstStyle/>
                    <a:p>
                      <a:pPr marR="39370" algn="ctr">
                        <a:lnSpc>
                          <a:spcPct val="120000"/>
                        </a:lnSpc>
                        <a:spcBef>
                          <a:spcPts val="600"/>
                        </a:spcBef>
                        <a:spcAft>
                          <a:spcPts val="600"/>
                        </a:spcAft>
                        <a:buNone/>
                      </a:pPr>
                      <a:r>
                        <a:rPr lang="en-US" sz="2800" kern="100">
                          <a:effectLst/>
                        </a:rPr>
                        <a:t>8</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a:effectLst/>
                        </a:rPr>
                        <a:t>Nhóm dữ liệu Vai trò (Roles)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Cơ</a:t>
                      </a:r>
                      <a:r>
                        <a:rPr lang="en-US" sz="2800" kern="100" dirty="0">
                          <a:effectLst/>
                        </a:rPr>
                        <a:t> </a:t>
                      </a:r>
                      <a:r>
                        <a:rPr lang="en-US" sz="2800" kern="100" dirty="0" err="1">
                          <a:effectLst/>
                        </a:rPr>
                        <a:t>sở</a:t>
                      </a:r>
                      <a:r>
                        <a:rPr lang="en-US" sz="2800" kern="100" dirty="0">
                          <a:effectLst/>
                        </a:rPr>
                        <a:t> </a:t>
                      </a:r>
                      <a:r>
                        <a:rPr lang="en-US" sz="2800" kern="100" dirty="0" err="1">
                          <a:effectLst/>
                        </a:rPr>
                        <a:t>dữ</a:t>
                      </a:r>
                      <a:r>
                        <a:rPr lang="en-US" sz="2800" kern="100" dirty="0">
                          <a:effectLst/>
                        </a:rPr>
                        <a:t> </a:t>
                      </a:r>
                      <a:r>
                        <a:rPr lang="en-US" sz="2800" kern="100" dirty="0" err="1">
                          <a:effectLst/>
                        </a:rPr>
                        <a:t>liệu</a:t>
                      </a:r>
                      <a:r>
                        <a:rPr lang="en-US" sz="2800" kern="100" dirty="0">
                          <a:effectLst/>
                        </a:rPr>
                        <a:t> (ILF)</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Roles).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478549671"/>
                  </a:ext>
                </a:extLst>
              </a:tr>
              <a:tr h="1918109">
                <a:tc>
                  <a:txBody>
                    <a:bodyPr/>
                    <a:lstStyle/>
                    <a:p>
                      <a:pPr marR="39370" algn="ctr">
                        <a:lnSpc>
                          <a:spcPct val="120000"/>
                        </a:lnSpc>
                        <a:spcBef>
                          <a:spcPts val="600"/>
                        </a:spcBef>
                        <a:spcAft>
                          <a:spcPts val="600"/>
                        </a:spcAft>
                        <a:buNone/>
                      </a:pPr>
                      <a:r>
                        <a:rPr lang="en-US" sz="2800" kern="100" dirty="0">
                          <a:effectLst/>
                        </a:rPr>
                        <a:t>9</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a:effectLst/>
                        </a:rPr>
                        <a:t>Nhóm dữ liệu Nhật ký Hoạt động (UserActivities)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Cơ</a:t>
                      </a:r>
                      <a:r>
                        <a:rPr lang="en-US" sz="2800" kern="100" dirty="0">
                          <a:effectLst/>
                        </a:rPr>
                        <a:t> </a:t>
                      </a:r>
                      <a:r>
                        <a:rPr lang="en-US" sz="2800" kern="100" dirty="0" err="1">
                          <a:effectLst/>
                        </a:rPr>
                        <a:t>sở</a:t>
                      </a:r>
                      <a:r>
                        <a:rPr lang="en-US" sz="2800" kern="100" dirty="0">
                          <a:effectLst/>
                        </a:rPr>
                        <a:t> </a:t>
                      </a:r>
                      <a:r>
                        <a:rPr lang="en-US" sz="2800" kern="100" dirty="0" err="1">
                          <a:effectLst/>
                        </a:rPr>
                        <a:t>dữ</a:t>
                      </a:r>
                      <a:r>
                        <a:rPr lang="en-US" sz="2800" kern="100" dirty="0">
                          <a:effectLst/>
                        </a:rPr>
                        <a:t> </a:t>
                      </a:r>
                      <a:r>
                        <a:rPr lang="en-US" sz="2800" kern="100" dirty="0" err="1">
                          <a:effectLst/>
                        </a:rPr>
                        <a:t>liệu</a:t>
                      </a:r>
                      <a:r>
                        <a:rPr lang="en-US" sz="2800" kern="100" dirty="0">
                          <a:effectLst/>
                        </a:rPr>
                        <a:t> (ILF)</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a:t>
                      </a:r>
                      <a:r>
                        <a:rPr lang="en-US" sz="2800" kern="100" dirty="0" err="1">
                          <a:effectLst/>
                        </a:rPr>
                        <a:t>UserActivities</a:t>
                      </a:r>
                      <a:r>
                        <a:rPr lang="en-US" sz="2800" kern="100" dirty="0">
                          <a:effectLst/>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672937053"/>
                  </a:ext>
                </a:extLst>
              </a:tr>
            </a:tbl>
          </a:graphicData>
        </a:graphic>
      </p:graphicFrame>
      <p:sp>
        <p:nvSpPr>
          <p:cNvPr id="13" name="TextBox 8">
            <a:extLst>
              <a:ext uri="{FF2B5EF4-FFF2-40B4-BE49-F238E27FC236}">
                <a16:creationId xmlns:a16="http://schemas.microsoft.com/office/drawing/2014/main" id="{10EF1527-5F9C-C707-169D-0A658DF48348}"/>
              </a:ext>
            </a:extLst>
          </p:cNvPr>
          <p:cNvSpPr txBox="1"/>
          <p:nvPr/>
        </p:nvSpPr>
        <p:spPr>
          <a:xfrm>
            <a:off x="1599247" y="0"/>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04550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6C140-EAAA-92D3-1FF0-B6A6C29C44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C37F0F-74DA-D508-3236-1DEE9AB03C36}"/>
              </a:ext>
            </a:extLst>
          </p:cNvPr>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5A55D976-FB93-84F6-5B71-654525674C9E}"/>
              </a:ext>
            </a:extLst>
          </p:cNvPr>
          <p:cNvSpPr txBox="1"/>
          <p:nvPr/>
        </p:nvSpPr>
        <p:spPr>
          <a:xfrm>
            <a:off x="1024898" y="280307"/>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B389ACF5-143B-4F4F-696B-337497D78A2E}"/>
              </a:ext>
            </a:extLst>
          </p:cNvPr>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A9A308EA-C376-07C7-9D41-300A59FC3357}"/>
              </a:ext>
            </a:extLst>
          </p:cNvPr>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CA1C39C7-9B34-56A0-6E4A-07EC7B9150BE}"/>
              </a:ext>
            </a:extLst>
          </p:cNvPr>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191CD19C-E4F4-A62C-25A4-109DBD3BC712}"/>
              </a:ext>
            </a:extLst>
          </p:cNvPr>
          <p:cNvSpPr txBox="1"/>
          <p:nvPr/>
        </p:nvSpPr>
        <p:spPr>
          <a:xfrm>
            <a:off x="1510032" y="943882"/>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yêu cầu chức năng của phần mềm</a:t>
            </a:r>
            <a:endParaRPr lang="en-US" sz="3600" dirty="0">
              <a:solidFill>
                <a:srgbClr val="000000"/>
              </a:solidFill>
              <a:latin typeface="Times New Roman"/>
              <a:ea typeface="Times New Roman"/>
              <a:cs typeface="Times New Roman"/>
              <a:sym typeface="Times New Roman"/>
            </a:endParaRPr>
          </a:p>
        </p:txBody>
      </p:sp>
      <p:graphicFrame>
        <p:nvGraphicFramePr>
          <p:cNvPr id="9" name="Table 8">
            <a:extLst>
              <a:ext uri="{FF2B5EF4-FFF2-40B4-BE49-F238E27FC236}">
                <a16:creationId xmlns:a16="http://schemas.microsoft.com/office/drawing/2014/main" id="{6927E2F6-91CD-12C1-A135-4D6DA7CFFCB7}"/>
              </a:ext>
            </a:extLst>
          </p:cNvPr>
          <p:cNvGraphicFramePr>
            <a:graphicFrameLocks noGrp="1"/>
          </p:cNvGraphicFramePr>
          <p:nvPr>
            <p:extLst>
              <p:ext uri="{D42A27DB-BD31-4B8C-83A1-F6EECF244321}">
                <p14:modId xmlns:p14="http://schemas.microsoft.com/office/powerpoint/2010/main" val="3768763492"/>
              </p:ext>
            </p:extLst>
          </p:nvPr>
        </p:nvGraphicFramePr>
        <p:xfrm>
          <a:off x="533400" y="1487231"/>
          <a:ext cx="17221200" cy="7485320"/>
        </p:xfrm>
        <a:graphic>
          <a:graphicData uri="http://schemas.openxmlformats.org/drawingml/2006/table">
            <a:tbl>
              <a:tblPr>
                <a:tableStyleId>{5C22544A-7EE6-4342-B048-85BDC9FD1C3A}</a:tableStyleId>
              </a:tblPr>
              <a:tblGrid>
                <a:gridCol w="1585857">
                  <a:extLst>
                    <a:ext uri="{9D8B030D-6E8A-4147-A177-3AD203B41FA5}">
                      <a16:colId xmlns:a16="http://schemas.microsoft.com/office/drawing/2014/main" val="987050437"/>
                    </a:ext>
                  </a:extLst>
                </a:gridCol>
                <a:gridCol w="6005419">
                  <a:extLst>
                    <a:ext uri="{9D8B030D-6E8A-4147-A177-3AD203B41FA5}">
                      <a16:colId xmlns:a16="http://schemas.microsoft.com/office/drawing/2014/main" val="4234966788"/>
                    </a:ext>
                  </a:extLst>
                </a:gridCol>
                <a:gridCol w="4814962">
                  <a:extLst>
                    <a:ext uri="{9D8B030D-6E8A-4147-A177-3AD203B41FA5}">
                      <a16:colId xmlns:a16="http://schemas.microsoft.com/office/drawing/2014/main" val="3825771155"/>
                    </a:ext>
                  </a:extLst>
                </a:gridCol>
                <a:gridCol w="4814962">
                  <a:extLst>
                    <a:ext uri="{9D8B030D-6E8A-4147-A177-3AD203B41FA5}">
                      <a16:colId xmlns:a16="http://schemas.microsoft.com/office/drawing/2014/main" val="3456996529"/>
                    </a:ext>
                  </a:extLst>
                </a:gridCol>
              </a:tblGrid>
              <a:tr h="1100084">
                <a:tc gridSpan="4">
                  <a:txBody>
                    <a:bodyPr/>
                    <a:lstStyle/>
                    <a:p>
                      <a:pPr marR="39370" algn="ctr">
                        <a:lnSpc>
                          <a:spcPct val="120000"/>
                        </a:lnSpc>
                        <a:spcBef>
                          <a:spcPts val="600"/>
                        </a:spcBef>
                        <a:spcAft>
                          <a:spcPts val="600"/>
                        </a:spcAft>
                        <a:buNone/>
                      </a:pPr>
                      <a:r>
                        <a:rPr lang="en-US" sz="2800" b="1" kern="100" dirty="0">
                          <a:effectLst/>
                        </a:rPr>
                        <a:t>II</a:t>
                      </a:r>
                      <a:r>
                        <a:rPr lang="vi-VN" sz="2800" b="1" kern="100" dirty="0">
                          <a:effectLst/>
                        </a:rPr>
                        <a:t>. </a:t>
                      </a:r>
                      <a:r>
                        <a:rPr lang="en-US" sz="2800" b="1" kern="100" dirty="0">
                          <a:effectLst/>
                        </a:rPr>
                        <a:t>MODULE DANH MỤC VÀ THƯƠNG HIỆU</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69107928"/>
                  </a:ext>
                </a:extLst>
              </a:tr>
              <a:tr h="2128412">
                <a:tc>
                  <a:txBody>
                    <a:bodyPr/>
                    <a:lstStyle/>
                    <a:p>
                      <a:pPr marR="39370" algn="ctr">
                        <a:lnSpc>
                          <a:spcPct val="120000"/>
                        </a:lnSpc>
                        <a:spcBef>
                          <a:spcPts val="600"/>
                        </a:spcBef>
                        <a:spcAft>
                          <a:spcPts val="600"/>
                        </a:spcAft>
                        <a:buNone/>
                      </a:pPr>
                      <a:r>
                        <a:rPr lang="en-US" sz="2800" kern="100">
                          <a:effectLst/>
                        </a:rPr>
                        <a:t>10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rPr>
                        <a:t>Quản </a:t>
                      </a:r>
                      <a:r>
                        <a:rPr lang="en-US" sz="2800" kern="100" dirty="0" err="1">
                          <a:effectLst/>
                        </a:rPr>
                        <a:t>lý</a:t>
                      </a:r>
                      <a:r>
                        <a:rPr lang="en-US" sz="2800" kern="100" dirty="0">
                          <a:effectLst/>
                        </a:rPr>
                        <a:t> CRUD Categories &amp; Brands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rPr>
                        <a:t>Quản lý danh mục/thương hiệu.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21416509"/>
                  </a:ext>
                </a:extLst>
              </a:tr>
              <a:tr h="2128412">
                <a:tc>
                  <a:txBody>
                    <a:bodyPr/>
                    <a:lstStyle/>
                    <a:p>
                      <a:pPr marR="39370" algn="ctr">
                        <a:lnSpc>
                          <a:spcPct val="120000"/>
                        </a:lnSpc>
                        <a:spcBef>
                          <a:spcPts val="600"/>
                        </a:spcBef>
                        <a:spcAft>
                          <a:spcPts val="600"/>
                        </a:spcAft>
                        <a:buNone/>
                      </a:pPr>
                      <a:r>
                        <a:rPr lang="en-US" sz="2800" kern="100">
                          <a:effectLst/>
                        </a:rPr>
                        <a:t>11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rPr>
                        <a:t>Nhóm</a:t>
                      </a:r>
                      <a:r>
                        <a:rPr lang="en-US" sz="2800" kern="100" dirty="0">
                          <a:effectLst/>
                        </a:rPr>
                        <a:t> </a:t>
                      </a:r>
                      <a:r>
                        <a:rPr lang="en-US" sz="2800" kern="100" dirty="0" err="1">
                          <a:effectLst/>
                        </a:rPr>
                        <a:t>dữ</a:t>
                      </a:r>
                      <a:r>
                        <a:rPr lang="en-US" sz="2800" kern="100" dirty="0">
                          <a:effectLst/>
                        </a:rPr>
                        <a:t> </a:t>
                      </a:r>
                      <a:r>
                        <a:rPr lang="en-US" sz="2800" kern="100" dirty="0" err="1">
                          <a:effectLst/>
                        </a:rPr>
                        <a:t>liệu</a:t>
                      </a:r>
                      <a:r>
                        <a:rPr lang="en-US" sz="2800" kern="100" dirty="0">
                          <a:effectLst/>
                        </a:rPr>
                        <a:t> Danh </a:t>
                      </a:r>
                      <a:r>
                        <a:rPr lang="en-US" sz="2800" kern="100" dirty="0" err="1">
                          <a:effectLst/>
                        </a:rPr>
                        <a:t>mục</a:t>
                      </a:r>
                      <a:r>
                        <a:rPr lang="en-US" sz="2800" kern="100" dirty="0">
                          <a:effectLst/>
                        </a:rPr>
                        <a:t> (Categories)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rPr>
                        <a:t>Cơ</a:t>
                      </a:r>
                      <a:r>
                        <a:rPr lang="en-US" sz="2800" kern="100" dirty="0">
                          <a:effectLst/>
                        </a:rPr>
                        <a:t> </a:t>
                      </a:r>
                      <a:r>
                        <a:rPr lang="en-US" sz="2800" kern="100" dirty="0" err="1">
                          <a:effectLst/>
                        </a:rPr>
                        <a:t>sở</a:t>
                      </a:r>
                      <a:r>
                        <a:rPr lang="en-US" sz="2800" kern="100" dirty="0">
                          <a:effectLst/>
                        </a:rPr>
                        <a:t> </a:t>
                      </a:r>
                      <a:r>
                        <a:rPr lang="en-US" sz="2800" kern="100" dirty="0" err="1">
                          <a:effectLst/>
                        </a:rPr>
                        <a:t>dữ</a:t>
                      </a:r>
                      <a:r>
                        <a:rPr lang="en-US" sz="2800" kern="100" dirty="0">
                          <a:effectLst/>
                        </a:rPr>
                        <a:t> </a:t>
                      </a:r>
                      <a:r>
                        <a:rPr lang="en-US" sz="2800" kern="100" dirty="0" err="1">
                          <a:effectLst/>
                        </a:rPr>
                        <a:t>liệu</a:t>
                      </a:r>
                      <a:r>
                        <a:rPr lang="en-US" sz="2800" kern="100" dirty="0">
                          <a:effectLst/>
                        </a:rPr>
                        <a:t> (ILF)</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rPr>
                        <a:t>Dữ liệu cốt lõi (Bảng Categories).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6112961"/>
                  </a:ext>
                </a:extLst>
              </a:tr>
              <a:tr h="2128412">
                <a:tc>
                  <a:txBody>
                    <a:bodyPr/>
                    <a:lstStyle/>
                    <a:p>
                      <a:pPr marR="39370" algn="ctr">
                        <a:lnSpc>
                          <a:spcPct val="120000"/>
                        </a:lnSpc>
                        <a:spcBef>
                          <a:spcPts val="600"/>
                        </a:spcBef>
                        <a:spcAft>
                          <a:spcPts val="600"/>
                        </a:spcAft>
                        <a:buNone/>
                      </a:pPr>
                      <a:r>
                        <a:rPr lang="en-US" sz="2800" kern="100">
                          <a:effectLst/>
                        </a:rPr>
                        <a:t>12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rPr>
                        <a:t>Nhóm dữ liệu Thương hiệu (Brands)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rPr>
                        <a:t>Cơ</a:t>
                      </a:r>
                      <a:r>
                        <a:rPr lang="en-US" sz="2800" kern="100" dirty="0">
                          <a:effectLst/>
                        </a:rPr>
                        <a:t> </a:t>
                      </a:r>
                      <a:r>
                        <a:rPr lang="en-US" sz="2800" kern="100" dirty="0" err="1">
                          <a:effectLst/>
                        </a:rPr>
                        <a:t>sở</a:t>
                      </a:r>
                      <a:r>
                        <a:rPr lang="en-US" sz="2800" kern="100" dirty="0">
                          <a:effectLst/>
                        </a:rPr>
                        <a:t> </a:t>
                      </a:r>
                      <a:r>
                        <a:rPr lang="en-US" sz="2800" kern="100" dirty="0" err="1">
                          <a:effectLst/>
                        </a:rPr>
                        <a:t>dữ</a:t>
                      </a:r>
                      <a:r>
                        <a:rPr lang="en-US" sz="2800" kern="100" dirty="0">
                          <a:effectLst/>
                        </a:rPr>
                        <a:t> </a:t>
                      </a:r>
                      <a:r>
                        <a:rPr lang="en-US" sz="2800" kern="100" dirty="0" err="1">
                          <a:effectLst/>
                        </a:rPr>
                        <a:t>liệu</a:t>
                      </a:r>
                      <a:r>
                        <a:rPr lang="en-US" sz="2800" kern="100" dirty="0">
                          <a:effectLst/>
                        </a:rPr>
                        <a:t> (ILF)</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Brands).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43215974"/>
                  </a:ext>
                </a:extLst>
              </a:tr>
            </a:tbl>
          </a:graphicData>
        </a:graphic>
      </p:graphicFrame>
      <p:sp>
        <p:nvSpPr>
          <p:cNvPr id="12" name="TextBox 8">
            <a:extLst>
              <a:ext uri="{FF2B5EF4-FFF2-40B4-BE49-F238E27FC236}">
                <a16:creationId xmlns:a16="http://schemas.microsoft.com/office/drawing/2014/main" id="{BC68D644-8404-48E3-BDE6-ECE438739D8B}"/>
              </a:ext>
            </a:extLst>
          </p:cNvPr>
          <p:cNvSpPr txBox="1"/>
          <p:nvPr/>
        </p:nvSpPr>
        <p:spPr>
          <a:xfrm>
            <a:off x="1510032" y="301912"/>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01899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1D254-0F78-448C-D4B9-3CAD5FDD92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0F5E038-B9D7-D88E-7DB3-933AB4009EE0}"/>
              </a:ext>
            </a:extLst>
          </p:cNvPr>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6CDF0201-E6CD-B91B-C61A-FE21B95DF0B4}"/>
              </a:ext>
            </a:extLst>
          </p:cNvPr>
          <p:cNvSpPr txBox="1"/>
          <p:nvPr/>
        </p:nvSpPr>
        <p:spPr>
          <a:xfrm>
            <a:off x="1013060" y="27214"/>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23460F4F-0F35-5201-F2CA-A9DEF0383843}"/>
              </a:ext>
            </a:extLst>
          </p:cNvPr>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BF6EBF06-F2FD-3271-2281-A8572033A11A}"/>
              </a:ext>
            </a:extLst>
          </p:cNvPr>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E471FE70-2F0F-D060-AE86-883EAEF7E7B5}"/>
              </a:ext>
            </a:extLst>
          </p:cNvPr>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79105162-EF57-C1D2-D764-971DB1AFD206}"/>
              </a:ext>
            </a:extLst>
          </p:cNvPr>
          <p:cNvSpPr txBox="1"/>
          <p:nvPr/>
        </p:nvSpPr>
        <p:spPr>
          <a:xfrm>
            <a:off x="1498194" y="794801"/>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yêu cầu chức năng của phần mềm</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367003F5-940C-C978-6A49-D829620DDECA}"/>
              </a:ext>
            </a:extLst>
          </p:cNvPr>
          <p:cNvGraphicFramePr>
            <a:graphicFrameLocks noGrp="1"/>
          </p:cNvGraphicFramePr>
          <p:nvPr>
            <p:extLst>
              <p:ext uri="{D42A27DB-BD31-4B8C-83A1-F6EECF244321}">
                <p14:modId xmlns:p14="http://schemas.microsoft.com/office/powerpoint/2010/main" val="394253765"/>
              </p:ext>
            </p:extLst>
          </p:nvPr>
        </p:nvGraphicFramePr>
        <p:xfrm>
          <a:off x="609600" y="1294938"/>
          <a:ext cx="17145000" cy="7677607"/>
        </p:xfrm>
        <a:graphic>
          <a:graphicData uri="http://schemas.openxmlformats.org/drawingml/2006/table">
            <a:tbl>
              <a:tblPr>
                <a:tableStyleId>{5C22544A-7EE6-4342-B048-85BDC9FD1C3A}</a:tableStyleId>
              </a:tblPr>
              <a:tblGrid>
                <a:gridCol w="1578840">
                  <a:extLst>
                    <a:ext uri="{9D8B030D-6E8A-4147-A177-3AD203B41FA5}">
                      <a16:colId xmlns:a16="http://schemas.microsoft.com/office/drawing/2014/main" val="3567942801"/>
                    </a:ext>
                  </a:extLst>
                </a:gridCol>
                <a:gridCol w="5978846">
                  <a:extLst>
                    <a:ext uri="{9D8B030D-6E8A-4147-A177-3AD203B41FA5}">
                      <a16:colId xmlns:a16="http://schemas.microsoft.com/office/drawing/2014/main" val="2333479140"/>
                    </a:ext>
                  </a:extLst>
                </a:gridCol>
                <a:gridCol w="4793657">
                  <a:extLst>
                    <a:ext uri="{9D8B030D-6E8A-4147-A177-3AD203B41FA5}">
                      <a16:colId xmlns:a16="http://schemas.microsoft.com/office/drawing/2014/main" val="1497319963"/>
                    </a:ext>
                  </a:extLst>
                </a:gridCol>
                <a:gridCol w="4793657">
                  <a:extLst>
                    <a:ext uri="{9D8B030D-6E8A-4147-A177-3AD203B41FA5}">
                      <a16:colId xmlns:a16="http://schemas.microsoft.com/office/drawing/2014/main" val="3751412376"/>
                    </a:ext>
                  </a:extLst>
                </a:gridCol>
              </a:tblGrid>
              <a:tr h="528401">
                <a:tc gridSpan="4">
                  <a:txBody>
                    <a:bodyPr/>
                    <a:lstStyle/>
                    <a:p>
                      <a:pPr marR="39370" algn="ctr">
                        <a:lnSpc>
                          <a:spcPct val="120000"/>
                        </a:lnSpc>
                        <a:spcBef>
                          <a:spcPts val="600"/>
                        </a:spcBef>
                        <a:spcAft>
                          <a:spcPts val="600"/>
                        </a:spcAft>
                        <a:buNone/>
                      </a:pPr>
                      <a:r>
                        <a:rPr lang="en-US" sz="2400" b="1" kern="100" dirty="0">
                          <a:effectLst/>
                        </a:rPr>
                        <a:t>III. MODULE CHỦ ĐỀ VÀ LOẠI BÀI VIẾT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1016360">
                <a:tc>
                  <a:txBody>
                    <a:bodyPr/>
                    <a:lstStyle/>
                    <a:p>
                      <a:pPr marR="39370" algn="ctr">
                        <a:lnSpc>
                          <a:spcPct val="120000"/>
                        </a:lnSpc>
                        <a:spcBef>
                          <a:spcPts val="600"/>
                        </a:spcBef>
                        <a:spcAft>
                          <a:spcPts val="600"/>
                        </a:spcAft>
                        <a:buNone/>
                      </a:pPr>
                      <a:r>
                        <a:rPr lang="en-US" sz="2400" kern="100" dirty="0">
                          <a:effectLst/>
                        </a:rPr>
                        <a:t>13</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1016360">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Chủ</a:t>
                      </a:r>
                      <a:r>
                        <a:rPr lang="en-US" sz="2400" kern="100" dirty="0">
                          <a:effectLst/>
                        </a:rPr>
                        <a:t> </a:t>
                      </a:r>
                      <a:r>
                        <a:rPr lang="en-US" sz="2400" kern="100" dirty="0" err="1">
                          <a:effectLst/>
                        </a:rPr>
                        <a:t>đề</a:t>
                      </a:r>
                      <a:r>
                        <a:rPr lang="en-US" sz="2400" kern="100" dirty="0">
                          <a:effectLst/>
                        </a:rPr>
                        <a:t> (Topics)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1016360">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Loại</a:t>
                      </a:r>
                      <a:r>
                        <a:rPr lang="en-US" sz="2400" kern="100" dirty="0">
                          <a:effectLst/>
                        </a:rPr>
                        <a:t> </a:t>
                      </a:r>
                      <a:r>
                        <a:rPr lang="en-US" sz="2400" kern="100" dirty="0" err="1">
                          <a:effectLst/>
                        </a:rPr>
                        <a:t>Bài</a:t>
                      </a:r>
                      <a:r>
                        <a:rPr lang="en-US" sz="2400" kern="100" dirty="0">
                          <a:effectLst/>
                        </a:rPr>
                        <a:t> </a:t>
                      </a:r>
                      <a:r>
                        <a:rPr lang="en-US" sz="2400" kern="100" dirty="0" err="1">
                          <a:effectLst/>
                        </a:rPr>
                        <a:t>viết</a:t>
                      </a:r>
                      <a:r>
                        <a:rPr lang="en-US" sz="2400" kern="100" dirty="0">
                          <a:effectLst/>
                        </a:rPr>
                        <a:t> (</a:t>
                      </a:r>
                      <a:r>
                        <a:rPr lang="en-US" sz="2400" kern="100" dirty="0" err="1">
                          <a:effectLst/>
                        </a:rPr>
                        <a:t>PosTypes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525312">
                <a:tc gridSpan="4">
                  <a:txBody>
                    <a:bodyPr/>
                    <a:lstStyle/>
                    <a:p>
                      <a:pPr marR="39370" algn="l">
                        <a:lnSpc>
                          <a:spcPct val="120000"/>
                        </a:lnSpc>
                        <a:spcBef>
                          <a:spcPts val="600"/>
                        </a:spcBef>
                        <a:spcAft>
                          <a:spcPts val="600"/>
                        </a:spcAft>
                        <a:buNone/>
                      </a:pPr>
                      <a:r>
                        <a:rPr lang="en-US" sz="2400" b="1" kern="100" dirty="0">
                          <a:effectLst/>
                        </a:rPr>
                        <a:t>IV</a:t>
                      </a:r>
                      <a:r>
                        <a:rPr lang="vi-VN" sz="2400" b="1" kern="100" dirty="0">
                          <a:effectLst/>
                        </a:rPr>
                        <a:t>. </a:t>
                      </a:r>
                      <a:r>
                        <a:rPr lang="en-US" sz="2400" b="1" kern="100" dirty="0">
                          <a:effectLst/>
                        </a:rPr>
                        <a:t>MODULE SẢN PHẨM</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1016360">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Products </a:t>
                      </a:r>
                      <a:r>
                        <a:rPr lang="en-US" sz="2400" kern="100" dirty="0" err="1">
                          <a:effectLst/>
                        </a:rPr>
                        <a:t>và</a:t>
                      </a:r>
                      <a:r>
                        <a:rPr lang="en-US" sz="2400" kern="100" dirty="0">
                          <a:effectLst/>
                        </a:rPr>
                        <a:t> </a:t>
                      </a:r>
                      <a:r>
                        <a:rPr lang="en-US" sz="2400" kern="100" dirty="0" err="1">
                          <a:effectLst/>
                        </a:rPr>
                        <a:t>ProductImages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1016360">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Cơ</a:t>
                      </a:r>
                      <a:r>
                        <a:rPr lang="en-US" sz="2400" kern="100" dirty="0">
                          <a:effectLst/>
                        </a:rPr>
                        <a:t> </a:t>
                      </a:r>
                      <a:r>
                        <a:rPr lang="en-US" sz="2400" kern="100" dirty="0" err="1">
                          <a:effectLst/>
                        </a:rPr>
                        <a:t>sở</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(ILF)</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542094">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Cơ</a:t>
                      </a:r>
                      <a:r>
                        <a:rPr lang="en-US" sz="2400" kern="100" dirty="0">
                          <a:effectLst/>
                        </a:rPr>
                        <a:t> </a:t>
                      </a:r>
                      <a:r>
                        <a:rPr lang="en-US" sz="2400" kern="100" dirty="0" err="1">
                          <a:effectLst/>
                        </a:rPr>
                        <a:t>sở</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(ILF)</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sp>
        <p:nvSpPr>
          <p:cNvPr id="12" name="TextBox 8">
            <a:extLst>
              <a:ext uri="{FF2B5EF4-FFF2-40B4-BE49-F238E27FC236}">
                <a16:creationId xmlns:a16="http://schemas.microsoft.com/office/drawing/2014/main" id="{1725D5AD-866F-3C10-BF26-92515CA87CDB}"/>
              </a:ext>
            </a:extLst>
          </p:cNvPr>
          <p:cNvSpPr txBox="1"/>
          <p:nvPr/>
        </p:nvSpPr>
        <p:spPr>
          <a:xfrm>
            <a:off x="1599247" y="0"/>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615058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1844C-0153-FF21-04E5-1CC83AFA0D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8108A6-F443-45BE-BA1A-740AE4A81032}"/>
              </a:ext>
            </a:extLst>
          </p:cNvPr>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FA54A871-27FB-AD0D-8B33-EA1B87F329B0}"/>
              </a:ext>
            </a:extLst>
          </p:cNvPr>
          <p:cNvSpPr txBox="1"/>
          <p:nvPr/>
        </p:nvSpPr>
        <p:spPr>
          <a:xfrm>
            <a:off x="1014013" y="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0AB1903D-3A23-9116-1E44-F2C60392EACB}"/>
              </a:ext>
            </a:extLst>
          </p:cNvPr>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6F3F3867-DF22-3A3D-4295-DF3B02806E05}"/>
              </a:ext>
            </a:extLst>
          </p:cNvPr>
          <p:cNvSpPr txBox="1"/>
          <p:nvPr/>
        </p:nvSpPr>
        <p:spPr>
          <a:xfrm>
            <a:off x="16973550" y="948690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8DE21CB7-EB9D-1869-C146-34ACD0DC1FBC}"/>
              </a:ext>
            </a:extLst>
          </p:cNvPr>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D68F23ED-C744-B014-EB3A-BEF6CA720A14}"/>
              </a:ext>
            </a:extLst>
          </p:cNvPr>
          <p:cNvSpPr txBox="1"/>
          <p:nvPr/>
        </p:nvSpPr>
        <p:spPr>
          <a:xfrm>
            <a:off x="1499147" y="767587"/>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yêu cầu chức năng của phần mềm</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CBA7FF26-F960-4B61-E254-02285089CE37}"/>
              </a:ext>
            </a:extLst>
          </p:cNvPr>
          <p:cNvGraphicFramePr>
            <a:graphicFrameLocks noGrp="1"/>
          </p:cNvGraphicFramePr>
          <p:nvPr/>
        </p:nvGraphicFramePr>
        <p:xfrm>
          <a:off x="1201102" y="2605182"/>
          <a:ext cx="15885795" cy="6255825"/>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Hình</a:t>
                      </a:r>
                      <a:r>
                        <a:rPr lang="en-US" sz="2400" kern="100" dirty="0">
                          <a:effectLst/>
                        </a:rPr>
                        <a:t> </a:t>
                      </a:r>
                      <a:r>
                        <a:rPr lang="en-US" sz="2400" kern="100" dirty="0" err="1">
                          <a:effectLst/>
                        </a:rPr>
                        <a:t>ảnh</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AE375A2B-C724-480D-000F-C88500EB69C9}"/>
              </a:ext>
            </a:extLst>
          </p:cNvPr>
          <p:cNvGraphicFramePr>
            <a:graphicFrameLocks noGrp="1"/>
          </p:cNvGraphicFramePr>
          <p:nvPr>
            <p:extLst>
              <p:ext uri="{D42A27DB-BD31-4B8C-83A1-F6EECF244321}">
                <p14:modId xmlns:p14="http://schemas.microsoft.com/office/powerpoint/2010/main" val="3161971530"/>
              </p:ext>
            </p:extLst>
          </p:nvPr>
        </p:nvGraphicFramePr>
        <p:xfrm>
          <a:off x="609600" y="1414948"/>
          <a:ext cx="17297402" cy="7557602"/>
        </p:xfrm>
        <a:graphic>
          <a:graphicData uri="http://schemas.openxmlformats.org/drawingml/2006/table">
            <a:tbl>
              <a:tblPr>
                <a:tableStyleId>{5C22544A-7EE6-4342-B048-85BDC9FD1C3A}</a:tableStyleId>
              </a:tblPr>
              <a:tblGrid>
                <a:gridCol w="1592875">
                  <a:extLst>
                    <a:ext uri="{9D8B030D-6E8A-4147-A177-3AD203B41FA5}">
                      <a16:colId xmlns:a16="http://schemas.microsoft.com/office/drawing/2014/main" val="3789665608"/>
                    </a:ext>
                  </a:extLst>
                </a:gridCol>
                <a:gridCol w="6031991">
                  <a:extLst>
                    <a:ext uri="{9D8B030D-6E8A-4147-A177-3AD203B41FA5}">
                      <a16:colId xmlns:a16="http://schemas.microsoft.com/office/drawing/2014/main" val="3510172100"/>
                    </a:ext>
                  </a:extLst>
                </a:gridCol>
                <a:gridCol w="4836268">
                  <a:extLst>
                    <a:ext uri="{9D8B030D-6E8A-4147-A177-3AD203B41FA5}">
                      <a16:colId xmlns:a16="http://schemas.microsoft.com/office/drawing/2014/main" val="2965112995"/>
                    </a:ext>
                  </a:extLst>
                </a:gridCol>
                <a:gridCol w="4836268">
                  <a:extLst>
                    <a:ext uri="{9D8B030D-6E8A-4147-A177-3AD203B41FA5}">
                      <a16:colId xmlns:a16="http://schemas.microsoft.com/office/drawing/2014/main" val="236119700"/>
                    </a:ext>
                  </a:extLst>
                </a:gridCol>
              </a:tblGrid>
              <a:tr h="1287420">
                <a:tc gridSpan="4">
                  <a:txBody>
                    <a:bodyPr/>
                    <a:lstStyle/>
                    <a:p>
                      <a:pPr marR="39370" algn="ctr">
                        <a:lnSpc>
                          <a:spcPct val="120000"/>
                        </a:lnSpc>
                        <a:spcBef>
                          <a:spcPts val="600"/>
                        </a:spcBef>
                        <a:spcAft>
                          <a:spcPts val="600"/>
                        </a:spcAft>
                        <a:buNone/>
                      </a:pPr>
                      <a:r>
                        <a:rPr lang="en-US" sz="2800" b="1" kern="100" dirty="0">
                          <a:effectLst/>
                        </a:rPr>
                        <a:t>V</a:t>
                      </a:r>
                      <a:r>
                        <a:rPr lang="vi-VN" sz="2800" b="1" kern="100" dirty="0">
                          <a:effectLst/>
                        </a:rPr>
                        <a:t>. </a:t>
                      </a:r>
                      <a:r>
                        <a:rPr lang="en-US" sz="2800" b="1" kern="100" dirty="0">
                          <a:effectLst/>
                        </a:rPr>
                        <a:t>MODULE BÀI VIẾT</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779316">
                <a:tc>
                  <a:txBody>
                    <a:bodyPr/>
                    <a:lstStyle/>
                    <a:p>
                      <a:pPr marR="39370" algn="ctr">
                        <a:lnSpc>
                          <a:spcPct val="120000"/>
                        </a:lnSpc>
                        <a:spcBef>
                          <a:spcPts val="600"/>
                        </a:spcBef>
                        <a:spcAft>
                          <a:spcPts val="600"/>
                        </a:spcAft>
                        <a:buNone/>
                      </a:pPr>
                      <a:r>
                        <a:rPr lang="en-US" sz="2800" kern="100" dirty="0">
                          <a:effectLst/>
                        </a:rPr>
                        <a:t>19</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Tạo</a:t>
                      </a:r>
                      <a:r>
                        <a:rPr lang="en-US" sz="2800" kern="100" dirty="0">
                          <a:effectLst/>
                        </a:rPr>
                        <a:t>/Quản </a:t>
                      </a:r>
                      <a:r>
                        <a:rPr lang="en-US" sz="2800" kern="100" dirty="0" err="1">
                          <a:effectLst/>
                        </a:rPr>
                        <a:t>lý</a:t>
                      </a:r>
                      <a:r>
                        <a:rPr lang="en-US" sz="2800" kern="100" dirty="0">
                          <a:effectLst/>
                        </a:rPr>
                        <a:t> </a:t>
                      </a:r>
                      <a:r>
                        <a:rPr lang="en-US" sz="2800" kern="100" dirty="0" err="1">
                          <a:effectLst/>
                        </a:rPr>
                        <a:t>Bài</a:t>
                      </a:r>
                      <a:r>
                        <a:rPr lang="en-US" sz="2800" kern="100" dirty="0">
                          <a:effectLst/>
                        </a:rPr>
                        <a:t> </a:t>
                      </a:r>
                      <a:r>
                        <a:rPr lang="en-US" sz="2800" kern="100" dirty="0" err="1">
                          <a:effectLst/>
                        </a:rPr>
                        <a:t>viết</a:t>
                      </a:r>
                      <a:r>
                        <a:rPr lang="en-US" sz="2800" kern="100" dirty="0">
                          <a:effectLst/>
                        </a:rPr>
                        <a:t> </a:t>
                      </a:r>
                      <a:r>
                        <a:rPr lang="en-US" sz="2800" kern="100" dirty="0" err="1">
                          <a:effectLst/>
                        </a:rPr>
                        <a:t>của</a:t>
                      </a:r>
                      <a:r>
                        <a:rPr lang="en-US" sz="2800" kern="100" dirty="0">
                          <a:effectLst/>
                        </a:rPr>
                        <a:t> User/Saler, </a:t>
                      </a:r>
                      <a:r>
                        <a:rPr lang="en-US" sz="2800" kern="100" dirty="0" err="1">
                          <a:effectLst/>
                        </a:rPr>
                        <a:t>Kiểm</a:t>
                      </a:r>
                      <a:r>
                        <a:rPr lang="en-US" sz="2800" kern="100" dirty="0">
                          <a:effectLst/>
                        </a:rPr>
                        <a:t> </a:t>
                      </a:r>
                      <a:r>
                        <a:rPr lang="en-US" sz="2800" kern="100" dirty="0" err="1">
                          <a:effectLst/>
                        </a:rPr>
                        <a:t>duyệt</a:t>
                      </a:r>
                      <a:r>
                        <a:rPr lang="en-US" sz="2800" kern="100" dirty="0">
                          <a:effectLst/>
                        </a:rPr>
                        <a:t> </a:t>
                      </a:r>
                      <a:r>
                        <a:rPr lang="en-US" sz="2800" kern="100" dirty="0" err="1">
                          <a:effectLst/>
                        </a:rPr>
                        <a:t>Bài</a:t>
                      </a:r>
                      <a:r>
                        <a:rPr lang="en-US" sz="2800" kern="100" dirty="0">
                          <a:effectLst/>
                        </a:rPr>
                        <a:t> </a:t>
                      </a:r>
                      <a:r>
                        <a:rPr lang="en-US" sz="2800" kern="100" dirty="0" err="1">
                          <a:effectLst/>
                        </a:rPr>
                        <a:t>viết</a:t>
                      </a:r>
                      <a:r>
                        <a:rPr lang="en-US" sz="2800" kern="100" dirty="0">
                          <a:effectLst/>
                        </a:rPr>
                        <a:t> Admin/Manager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Tạo</a:t>
                      </a:r>
                      <a:r>
                        <a:rPr lang="en-US" sz="2800" kern="100" dirty="0">
                          <a:effectLst/>
                        </a:rPr>
                        <a:t> </a:t>
                      </a:r>
                      <a:r>
                        <a:rPr lang="en-US" sz="2800" kern="100" dirty="0" err="1">
                          <a:effectLst/>
                        </a:rPr>
                        <a:t>bài</a:t>
                      </a:r>
                      <a:r>
                        <a:rPr lang="en-US" sz="2800" kern="100" dirty="0">
                          <a:effectLst/>
                        </a:rPr>
                        <a:t> </a:t>
                      </a:r>
                      <a:r>
                        <a:rPr lang="en-US" sz="2800" kern="100" dirty="0" err="1">
                          <a:effectLst/>
                        </a:rPr>
                        <a:t>viết</a:t>
                      </a:r>
                      <a:r>
                        <a:rPr lang="en-US" sz="2800" kern="100" dirty="0">
                          <a:effectLst/>
                        </a:rPr>
                        <a:t> </a:t>
                      </a:r>
                      <a:r>
                        <a:rPr lang="en-US" sz="2800" kern="100" dirty="0" err="1">
                          <a:effectLst/>
                        </a:rPr>
                        <a:t>và</a:t>
                      </a:r>
                      <a:r>
                        <a:rPr lang="en-US" sz="2800" kern="100" dirty="0">
                          <a:effectLst/>
                        </a:rPr>
                        <a:t> </a:t>
                      </a:r>
                      <a:r>
                        <a:rPr lang="en-US" sz="2800" kern="100" dirty="0" err="1">
                          <a:effectLst/>
                        </a:rPr>
                        <a:t>thay</a:t>
                      </a:r>
                      <a:r>
                        <a:rPr lang="en-US" sz="2800" kern="100" dirty="0">
                          <a:effectLst/>
                        </a:rPr>
                        <a:t> </a:t>
                      </a:r>
                      <a:r>
                        <a:rPr lang="en-US" sz="2800" kern="100" dirty="0" err="1">
                          <a:effectLst/>
                        </a:rPr>
                        <a:t>đổi</a:t>
                      </a:r>
                      <a:r>
                        <a:rPr lang="en-US" sz="2800" kern="100" dirty="0">
                          <a:effectLst/>
                        </a:rPr>
                        <a:t> </a:t>
                      </a:r>
                      <a:r>
                        <a:rPr lang="en-US" sz="2800" kern="100" dirty="0" err="1">
                          <a:effectLst/>
                        </a:rPr>
                        <a:t>trạng</a:t>
                      </a:r>
                      <a:r>
                        <a:rPr lang="en-US" sz="2800" kern="100" dirty="0">
                          <a:effectLst/>
                        </a:rPr>
                        <a:t> </a:t>
                      </a:r>
                      <a:r>
                        <a:rPr lang="en-US" sz="2800" kern="100" dirty="0" err="1">
                          <a:effectLst/>
                        </a:rPr>
                        <a:t>thái</a:t>
                      </a:r>
                      <a:r>
                        <a:rPr lang="en-US" sz="2800" kern="100" dirty="0">
                          <a:effectLst/>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99222"/>
                  </a:ext>
                </a:extLst>
              </a:tr>
              <a:tr h="2490866">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Nhóm</a:t>
                      </a:r>
                      <a:r>
                        <a:rPr lang="en-US" sz="2800" kern="100" dirty="0">
                          <a:effectLst/>
                        </a:rPr>
                        <a:t> </a:t>
                      </a: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Bài</a:t>
                      </a:r>
                      <a:r>
                        <a:rPr lang="en-US" sz="2800" kern="100" dirty="0">
                          <a:effectLst/>
                        </a:rPr>
                        <a:t> </a:t>
                      </a:r>
                      <a:r>
                        <a:rPr lang="en-US" sz="2800" kern="100" dirty="0" err="1">
                          <a:effectLst/>
                        </a:rPr>
                        <a:t>viết</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Cơ</a:t>
                      </a:r>
                      <a:r>
                        <a:rPr lang="en-US" sz="2800" kern="100" dirty="0">
                          <a:effectLst/>
                        </a:rPr>
                        <a:t> </a:t>
                      </a:r>
                      <a:r>
                        <a:rPr lang="en-US" sz="2800" kern="100" dirty="0" err="1">
                          <a:effectLst/>
                        </a:rPr>
                        <a:t>sở</a:t>
                      </a:r>
                      <a:r>
                        <a:rPr lang="en-US" sz="2800" kern="100" dirty="0">
                          <a:effectLst/>
                        </a:rPr>
                        <a:t> </a:t>
                      </a:r>
                      <a:r>
                        <a:rPr lang="en-US" sz="2800" kern="100" dirty="0" err="1">
                          <a:effectLst/>
                        </a:rPr>
                        <a:t>dữ</a:t>
                      </a:r>
                      <a:r>
                        <a:rPr lang="en-US" sz="2800" kern="100" dirty="0">
                          <a:effectLst/>
                        </a:rPr>
                        <a:t> </a:t>
                      </a:r>
                      <a:r>
                        <a:rPr lang="en-US" sz="2800" kern="100" dirty="0" err="1">
                          <a:effectLst/>
                        </a:rPr>
                        <a:t>liệu</a:t>
                      </a:r>
                      <a:r>
                        <a:rPr lang="en-US" sz="2800" kern="100" dirty="0">
                          <a:effectLst/>
                        </a:rPr>
                        <a:t> (ILF)</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59469618"/>
                  </a:ext>
                </a:extLst>
              </a:tr>
            </a:tbl>
          </a:graphicData>
        </a:graphic>
      </p:graphicFrame>
      <p:sp>
        <p:nvSpPr>
          <p:cNvPr id="12" name="TextBox 8">
            <a:extLst>
              <a:ext uri="{FF2B5EF4-FFF2-40B4-BE49-F238E27FC236}">
                <a16:creationId xmlns:a16="http://schemas.microsoft.com/office/drawing/2014/main" id="{D52591A7-4858-55B3-8810-7CC8834E511B}"/>
              </a:ext>
            </a:extLst>
          </p:cNvPr>
          <p:cNvSpPr txBox="1"/>
          <p:nvPr/>
        </p:nvSpPr>
        <p:spPr>
          <a:xfrm>
            <a:off x="1599247" y="0"/>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82229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9A441-87D1-C4B2-0D88-313F42EAB0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15FCE9A-EC6D-529C-7F64-8FC7DB489370}"/>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234FE12D-BC84-9312-3E6B-BDF82D894E35}"/>
              </a:ext>
            </a:extLst>
          </p:cNvPr>
          <p:cNvSpPr txBox="1"/>
          <p:nvPr/>
        </p:nvSpPr>
        <p:spPr>
          <a:xfrm>
            <a:off x="1024898" y="250371"/>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656689D9-C9A5-0159-520E-E238297ECA34}"/>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F701E134-DAC4-7280-B2D9-77C8ADAC6073}"/>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56C3B9FD-CE80-92A2-3ABB-D138555A3490}"/>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E1284F42-6F53-2C25-4126-5D55464B2A18}"/>
              </a:ext>
            </a:extLst>
          </p:cNvPr>
          <p:cNvSpPr txBox="1"/>
          <p:nvPr/>
        </p:nvSpPr>
        <p:spPr>
          <a:xfrm>
            <a:off x="1510032" y="997277"/>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yêu cầu chức năng của phần mềm</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D00E9569-1497-B530-DDCA-66896C41225C}"/>
              </a:ext>
            </a:extLst>
          </p:cNvPr>
          <p:cNvGraphicFramePr>
            <a:graphicFrameLocks noGrp="1"/>
          </p:cNvGraphicFramePr>
          <p:nvPr>
            <p:extLst>
              <p:ext uri="{D42A27DB-BD31-4B8C-83A1-F6EECF244321}">
                <p14:modId xmlns:p14="http://schemas.microsoft.com/office/powerpoint/2010/main" val="1514512955"/>
              </p:ext>
            </p:extLst>
          </p:nvPr>
        </p:nvGraphicFramePr>
        <p:xfrm>
          <a:off x="1201102" y="2624232"/>
          <a:ext cx="15885795" cy="6275068"/>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680ED754-485C-9DD0-5049-FF4A2A42E8A4}"/>
              </a:ext>
            </a:extLst>
          </p:cNvPr>
          <p:cNvGraphicFramePr>
            <a:graphicFrameLocks noGrp="1"/>
          </p:cNvGraphicFramePr>
          <p:nvPr>
            <p:extLst>
              <p:ext uri="{D42A27DB-BD31-4B8C-83A1-F6EECF244321}">
                <p14:modId xmlns:p14="http://schemas.microsoft.com/office/powerpoint/2010/main" val="2665873522"/>
              </p:ext>
            </p:extLst>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EA3947A9-2064-E699-69ED-665D3F5980EF}"/>
              </a:ext>
            </a:extLst>
          </p:cNvPr>
          <p:cNvGraphicFramePr>
            <a:graphicFrameLocks noGrp="1"/>
          </p:cNvGraphicFramePr>
          <p:nvPr>
            <p:extLst>
              <p:ext uri="{D42A27DB-BD31-4B8C-83A1-F6EECF244321}">
                <p14:modId xmlns:p14="http://schemas.microsoft.com/office/powerpoint/2010/main" val="3685766887"/>
              </p:ext>
            </p:extLst>
          </p:nvPr>
        </p:nvGraphicFramePr>
        <p:xfrm>
          <a:off x="533400" y="1623957"/>
          <a:ext cx="17297400" cy="7437013"/>
        </p:xfrm>
        <a:graphic>
          <a:graphicData uri="http://schemas.openxmlformats.org/drawingml/2006/table">
            <a:tbl>
              <a:tblPr>
                <a:tableStyleId>{5C22544A-7EE6-4342-B048-85BDC9FD1C3A}</a:tableStyleId>
              </a:tblPr>
              <a:tblGrid>
                <a:gridCol w="1592874">
                  <a:extLst>
                    <a:ext uri="{9D8B030D-6E8A-4147-A177-3AD203B41FA5}">
                      <a16:colId xmlns:a16="http://schemas.microsoft.com/office/drawing/2014/main" val="3440604048"/>
                    </a:ext>
                  </a:extLst>
                </a:gridCol>
                <a:gridCol w="6031992">
                  <a:extLst>
                    <a:ext uri="{9D8B030D-6E8A-4147-A177-3AD203B41FA5}">
                      <a16:colId xmlns:a16="http://schemas.microsoft.com/office/drawing/2014/main" val="3162363156"/>
                    </a:ext>
                  </a:extLst>
                </a:gridCol>
                <a:gridCol w="4836267">
                  <a:extLst>
                    <a:ext uri="{9D8B030D-6E8A-4147-A177-3AD203B41FA5}">
                      <a16:colId xmlns:a16="http://schemas.microsoft.com/office/drawing/2014/main" val="1181274967"/>
                    </a:ext>
                  </a:extLst>
                </a:gridCol>
                <a:gridCol w="4836267">
                  <a:extLst>
                    <a:ext uri="{9D8B030D-6E8A-4147-A177-3AD203B41FA5}">
                      <a16:colId xmlns:a16="http://schemas.microsoft.com/office/drawing/2014/main" val="298641690"/>
                    </a:ext>
                  </a:extLst>
                </a:gridCol>
              </a:tblGrid>
              <a:tr h="442690">
                <a:tc gridSpan="4">
                  <a:txBody>
                    <a:bodyPr/>
                    <a:lstStyle/>
                    <a:p>
                      <a:pPr marR="39370" algn="ctr">
                        <a:lnSpc>
                          <a:spcPct val="120000"/>
                        </a:lnSpc>
                        <a:spcBef>
                          <a:spcPts val="600"/>
                        </a:spcBef>
                        <a:spcAft>
                          <a:spcPts val="600"/>
                        </a:spcAft>
                        <a:buNone/>
                      </a:pPr>
                      <a:r>
                        <a:rPr lang="en-US" sz="2800" b="1" kern="100" dirty="0">
                          <a:effectLst/>
                        </a:rPr>
                        <a:t>VI. MODULE TƯƠNG TÁC ĐÁNH GIÁ</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861897">
                <a:tc>
                  <a:txBody>
                    <a:bodyPr/>
                    <a:lstStyle/>
                    <a:p>
                      <a:pPr marR="39370" algn="ctr">
                        <a:lnSpc>
                          <a:spcPct val="120000"/>
                        </a:lnSpc>
                        <a:spcBef>
                          <a:spcPts val="600"/>
                        </a:spcBef>
                        <a:spcAft>
                          <a:spcPts val="600"/>
                        </a:spcAft>
                        <a:buNone/>
                      </a:pPr>
                      <a:r>
                        <a:rPr lang="en-US" sz="2000" kern="100" dirty="0">
                          <a:effectLst/>
                        </a:rPr>
                        <a:t>21</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307732">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Tương</a:t>
                      </a:r>
                      <a:r>
                        <a:rPr lang="en-US" sz="2000" kern="100" dirty="0">
                          <a:effectLst/>
                        </a:rPr>
                        <a:t> </a:t>
                      </a:r>
                      <a:r>
                        <a:rPr lang="en-US" sz="2000" kern="100" dirty="0" err="1">
                          <a:effectLst/>
                        </a:rPr>
                        <a:t>tác</a:t>
                      </a:r>
                      <a:r>
                        <a:rPr lang="en-US" sz="2000" kern="100" dirty="0">
                          <a:effectLst/>
                        </a:rPr>
                        <a:t> </a:t>
                      </a:r>
                      <a:r>
                        <a:rPr lang="en-US" sz="2000" kern="100" dirty="0" err="1">
                          <a:effectLst/>
                        </a:rPr>
                        <a:t>Bài</a:t>
                      </a:r>
                      <a:r>
                        <a:rPr lang="en-US" sz="2000" kern="100" dirty="0">
                          <a:effectLst/>
                        </a:rPr>
                        <a:t> </a:t>
                      </a:r>
                      <a:r>
                        <a:rPr lang="en-US" sz="2000" kern="100" dirty="0" err="1">
                          <a:effectLst/>
                        </a:rPr>
                        <a:t>viết</a:t>
                      </a:r>
                      <a:r>
                        <a:rPr lang="en-US" sz="2000" kern="100" dirty="0">
                          <a:effectLst/>
                        </a:rPr>
                        <a:t>/Comments/Likes/Shares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861897">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861897">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861897">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861897">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307732">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Cơ</a:t>
                      </a:r>
                      <a:r>
                        <a:rPr lang="en-US" sz="2000" kern="100" dirty="0">
                          <a:effectLst/>
                        </a:rPr>
                        <a:t> </a:t>
                      </a:r>
                      <a:r>
                        <a:rPr lang="en-US" sz="2000" kern="100" dirty="0" err="1">
                          <a:effectLst/>
                        </a:rPr>
                        <a:t>sở</a:t>
                      </a:r>
                      <a:r>
                        <a:rPr lang="en-US" sz="2000" kern="100" dirty="0">
                          <a:effectLst/>
                        </a:rPr>
                        <a:t> </a:t>
                      </a:r>
                      <a:r>
                        <a:rPr lang="en-US" sz="2000" kern="100" dirty="0" err="1">
                          <a:effectLst/>
                        </a:rPr>
                        <a:t>dữ</a:t>
                      </a:r>
                      <a:r>
                        <a:rPr lang="en-US" sz="2000" kern="100" dirty="0">
                          <a:effectLst/>
                        </a:rPr>
                        <a:t> </a:t>
                      </a:r>
                      <a:r>
                        <a:rPr lang="en-US" sz="2000" kern="100" dirty="0" err="1">
                          <a:effectLst/>
                        </a:rPr>
                        <a:t>liệu</a:t>
                      </a:r>
                      <a:r>
                        <a:rPr lang="en-US" sz="2000" kern="100" dirty="0">
                          <a:effectLst/>
                        </a:rPr>
                        <a:t> (ILF)</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sp>
        <p:nvSpPr>
          <p:cNvPr id="12" name="TextBox 8">
            <a:extLst>
              <a:ext uri="{FF2B5EF4-FFF2-40B4-BE49-F238E27FC236}">
                <a16:creationId xmlns:a16="http://schemas.microsoft.com/office/drawing/2014/main" id="{8A0D00C4-63A2-2DC6-F6ED-689575E4FD04}"/>
              </a:ext>
            </a:extLst>
          </p:cNvPr>
          <p:cNvSpPr txBox="1"/>
          <p:nvPr/>
        </p:nvSpPr>
        <p:spPr>
          <a:xfrm>
            <a:off x="1445906" y="230164"/>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27042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B9E3E-1AF1-A6C9-E790-48B364083A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795AB2-BC03-8FEB-E31D-FAA4BBC0417B}"/>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639597BD-18EA-A411-0110-6E428DA14257}"/>
              </a:ext>
            </a:extLst>
          </p:cNvPr>
          <p:cNvSpPr txBox="1"/>
          <p:nvPr/>
        </p:nvSpPr>
        <p:spPr>
          <a:xfrm>
            <a:off x="1035784"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6BD92E4C-FBB5-94BF-AE00-5853614F7596}"/>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3C237AB2-C5C9-0D09-5EC2-01ECCE80DB17}"/>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dirty="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C7895016-DF8B-E68F-00A0-EAFC794E15EF}"/>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9AC5E254-5A52-0F69-9EC5-0A7B503048D9}"/>
              </a:ext>
            </a:extLst>
          </p:cNvPr>
          <p:cNvSpPr txBox="1"/>
          <p:nvPr/>
        </p:nvSpPr>
        <p:spPr>
          <a:xfrm>
            <a:off x="1456792" y="987092"/>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yêu cầu chức năng của phần mềm</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C4E4FF02-EAC8-856C-58CD-C9F1887BB662}"/>
              </a:ext>
            </a:extLst>
          </p:cNvPr>
          <p:cNvGraphicFramePr>
            <a:graphicFrameLocks noGrp="1"/>
          </p:cNvGraphicFramePr>
          <p:nvPr/>
        </p:nvGraphicFramePr>
        <p:xfrm>
          <a:off x="1201102" y="2624232"/>
          <a:ext cx="15885795" cy="6275068"/>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BC35857E-FA6C-6A53-7575-602860874B49}"/>
              </a:ext>
            </a:extLst>
          </p:cNvPr>
          <p:cNvGraphicFramePr>
            <a:graphicFrameLocks noGrp="1"/>
          </p:cNvGraphicFramePr>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E823BA74-52C1-0F22-B13E-0E027718C50A}"/>
              </a:ext>
            </a:extLst>
          </p:cNvPr>
          <p:cNvGraphicFramePr>
            <a:graphicFrameLocks noGrp="1"/>
          </p:cNvGraphicFramePr>
          <p:nvPr/>
        </p:nvGraphicFramePr>
        <p:xfrm>
          <a:off x="1201100" y="2624230"/>
          <a:ext cx="15885794" cy="6367368"/>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440604048"/>
                    </a:ext>
                  </a:extLst>
                </a:gridCol>
                <a:gridCol w="5539733">
                  <a:extLst>
                    <a:ext uri="{9D8B030D-6E8A-4147-A177-3AD203B41FA5}">
                      <a16:colId xmlns:a16="http://schemas.microsoft.com/office/drawing/2014/main" val="3162363156"/>
                    </a:ext>
                  </a:extLst>
                </a:gridCol>
                <a:gridCol w="4441589">
                  <a:extLst>
                    <a:ext uri="{9D8B030D-6E8A-4147-A177-3AD203B41FA5}">
                      <a16:colId xmlns:a16="http://schemas.microsoft.com/office/drawing/2014/main" val="1181274967"/>
                    </a:ext>
                  </a:extLst>
                </a:gridCol>
                <a:gridCol w="4441589">
                  <a:extLst>
                    <a:ext uri="{9D8B030D-6E8A-4147-A177-3AD203B41FA5}">
                      <a16:colId xmlns:a16="http://schemas.microsoft.com/office/drawing/2014/main" val="298641690"/>
                    </a:ext>
                  </a:extLst>
                </a:gridCol>
              </a:tblGrid>
              <a:tr h="386977">
                <a:tc gridSpan="4">
                  <a:txBody>
                    <a:bodyPr/>
                    <a:lstStyle/>
                    <a:p>
                      <a:pPr marR="39370" algn="ctr">
                        <a:lnSpc>
                          <a:spcPct val="120000"/>
                        </a:lnSpc>
                        <a:spcBef>
                          <a:spcPts val="600"/>
                        </a:spcBef>
                        <a:spcAft>
                          <a:spcPts val="600"/>
                        </a:spcAft>
                        <a:buNone/>
                      </a:pPr>
                      <a:r>
                        <a:rPr lang="en-US" sz="2000" kern="100" dirty="0">
                          <a:effectLst/>
                        </a:rPr>
                        <a:t>VI. MODULE TƯƠNG TÁC ĐÁNH GIÁ</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744335">
                <a:tc>
                  <a:txBody>
                    <a:bodyPr/>
                    <a:lstStyle/>
                    <a:p>
                      <a:pPr marR="39370" algn="ctr">
                        <a:lnSpc>
                          <a:spcPct val="120000"/>
                        </a:lnSpc>
                        <a:spcBef>
                          <a:spcPts val="600"/>
                        </a:spcBef>
                        <a:spcAft>
                          <a:spcPts val="600"/>
                        </a:spcAft>
                        <a:buNone/>
                      </a:pPr>
                      <a:r>
                        <a:rPr lang="en-US" sz="2000" kern="100">
                          <a:effectLst/>
                        </a:rPr>
                        <a:t>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129358">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Tương tác Bài viết/Comments/Likes/Shares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744335">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744335">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744335">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744335">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129358">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graphicFrame>
        <p:nvGraphicFramePr>
          <p:cNvPr id="12" name="Table 11">
            <a:extLst>
              <a:ext uri="{FF2B5EF4-FFF2-40B4-BE49-F238E27FC236}">
                <a16:creationId xmlns:a16="http://schemas.microsoft.com/office/drawing/2014/main" id="{10E562CE-5607-D389-C264-2FE0CB5D9DCF}"/>
              </a:ext>
            </a:extLst>
          </p:cNvPr>
          <p:cNvGraphicFramePr>
            <a:graphicFrameLocks noGrp="1"/>
          </p:cNvGraphicFramePr>
          <p:nvPr>
            <p:extLst>
              <p:ext uri="{D42A27DB-BD31-4B8C-83A1-F6EECF244321}">
                <p14:modId xmlns:p14="http://schemas.microsoft.com/office/powerpoint/2010/main" val="4133582091"/>
              </p:ext>
            </p:extLst>
          </p:nvPr>
        </p:nvGraphicFramePr>
        <p:xfrm>
          <a:off x="533397" y="1516352"/>
          <a:ext cx="17221202" cy="7481641"/>
        </p:xfrm>
        <a:graphic>
          <a:graphicData uri="http://schemas.openxmlformats.org/drawingml/2006/table">
            <a:tbl>
              <a:tblPr>
                <a:tableStyleId>{5C22544A-7EE6-4342-B048-85BDC9FD1C3A}</a:tableStyleId>
              </a:tblPr>
              <a:tblGrid>
                <a:gridCol w="1585857">
                  <a:extLst>
                    <a:ext uri="{9D8B030D-6E8A-4147-A177-3AD203B41FA5}">
                      <a16:colId xmlns:a16="http://schemas.microsoft.com/office/drawing/2014/main" val="3212290324"/>
                    </a:ext>
                  </a:extLst>
                </a:gridCol>
                <a:gridCol w="6446508">
                  <a:extLst>
                    <a:ext uri="{9D8B030D-6E8A-4147-A177-3AD203B41FA5}">
                      <a16:colId xmlns:a16="http://schemas.microsoft.com/office/drawing/2014/main" val="1249585878"/>
                    </a:ext>
                  </a:extLst>
                </a:gridCol>
                <a:gridCol w="4373874">
                  <a:extLst>
                    <a:ext uri="{9D8B030D-6E8A-4147-A177-3AD203B41FA5}">
                      <a16:colId xmlns:a16="http://schemas.microsoft.com/office/drawing/2014/main" val="512037681"/>
                    </a:ext>
                  </a:extLst>
                </a:gridCol>
                <a:gridCol w="4814963">
                  <a:extLst>
                    <a:ext uri="{9D8B030D-6E8A-4147-A177-3AD203B41FA5}">
                      <a16:colId xmlns:a16="http://schemas.microsoft.com/office/drawing/2014/main" val="2115725786"/>
                    </a:ext>
                  </a:extLst>
                </a:gridCol>
              </a:tblGrid>
              <a:tr h="505666">
                <a:tc gridSpan="4">
                  <a:txBody>
                    <a:bodyPr/>
                    <a:lstStyle/>
                    <a:p>
                      <a:pPr marR="39370" algn="ctr">
                        <a:lnSpc>
                          <a:spcPct val="120000"/>
                        </a:lnSpc>
                        <a:spcBef>
                          <a:spcPts val="600"/>
                        </a:spcBef>
                        <a:spcAft>
                          <a:spcPts val="600"/>
                        </a:spcAft>
                        <a:buNone/>
                      </a:pPr>
                      <a:r>
                        <a:rPr lang="en-US" sz="2800" b="1" kern="100" dirty="0">
                          <a:effectLst/>
                        </a:rPr>
                        <a:t>VII</a:t>
                      </a:r>
                      <a:r>
                        <a:rPr lang="vi-VN" sz="2800" b="1" kern="100" dirty="0">
                          <a:effectLst/>
                        </a:rPr>
                        <a:t>. </a:t>
                      </a:r>
                      <a:r>
                        <a:rPr lang="en-US" sz="2800" b="1" kern="100" dirty="0">
                          <a:effectLst/>
                        </a:rPr>
                        <a:t>MODULE GIỎ HÀNG VÀ ĐƠN HÀNG</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0681153"/>
                  </a:ext>
                </a:extLst>
              </a:tr>
              <a:tr h="603339">
                <a:tc>
                  <a:txBody>
                    <a:bodyPr/>
                    <a:lstStyle/>
                    <a:p>
                      <a:pPr marR="39370" algn="ctr">
                        <a:lnSpc>
                          <a:spcPct val="120000"/>
                        </a:lnSpc>
                        <a:spcBef>
                          <a:spcPts val="600"/>
                        </a:spcBef>
                        <a:spcAft>
                          <a:spcPts val="600"/>
                        </a:spcAft>
                        <a:buNone/>
                      </a:pPr>
                      <a:r>
                        <a:rPr lang="en-US" sz="2000" kern="100" dirty="0">
                          <a:effectLst/>
                        </a:rPr>
                        <a:t>28</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a:effectLst/>
                        </a:rPr>
                        <a:t>Quản </a:t>
                      </a:r>
                      <a:r>
                        <a:rPr lang="en-US" sz="2000" kern="100" dirty="0" err="1">
                          <a:effectLst/>
                        </a:rPr>
                        <a:t>lý</a:t>
                      </a:r>
                      <a:r>
                        <a:rPr lang="en-US" sz="2000" kern="100" dirty="0">
                          <a:effectLst/>
                        </a:rPr>
                        <a:t> </a:t>
                      </a:r>
                      <a:r>
                        <a:rPr lang="en-US" sz="2000" kern="100" dirty="0" err="1">
                          <a:effectLst/>
                        </a:rPr>
                        <a:t>Giỏ</a:t>
                      </a:r>
                      <a:r>
                        <a:rPr lang="en-US" sz="2000" kern="100" dirty="0">
                          <a:effectLst/>
                        </a:rPr>
                        <a:t> </a:t>
                      </a:r>
                      <a:r>
                        <a:rPr lang="en-US" sz="2000" kern="100" dirty="0" err="1">
                          <a:effectLst/>
                        </a:rPr>
                        <a:t>hàng</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Thêm/sửa/xóa mục giỏ hàng.</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8762072"/>
                  </a:ext>
                </a:extLst>
              </a:tr>
              <a:tr h="603339">
                <a:tc>
                  <a:txBody>
                    <a:bodyPr/>
                    <a:lstStyle/>
                    <a:p>
                      <a:pPr marR="39370" algn="ctr">
                        <a:lnSpc>
                          <a:spcPct val="120000"/>
                        </a:lnSpc>
                        <a:spcBef>
                          <a:spcPts val="600"/>
                        </a:spcBef>
                        <a:spcAft>
                          <a:spcPts val="600"/>
                        </a:spcAft>
                        <a:buNone/>
                      </a:pPr>
                      <a:r>
                        <a:rPr lang="en-US" sz="2000" kern="100" dirty="0">
                          <a:effectLst/>
                        </a:rPr>
                        <a:t>29</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Đặt</a:t>
                      </a:r>
                      <a:r>
                        <a:rPr lang="en-US" sz="2000" kern="100" dirty="0">
                          <a:effectLst/>
                        </a:rPr>
                        <a:t> </a:t>
                      </a:r>
                      <a:r>
                        <a:rPr lang="en-US" sz="2000" kern="100" dirty="0" err="1">
                          <a:effectLst/>
                        </a:rPr>
                        <a:t>hàng</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Chuyển giỏ hàng thành đơn hàng.</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1707233"/>
                  </a:ext>
                </a:extLst>
              </a:tr>
              <a:tr h="603339">
                <a:tc>
                  <a:txBody>
                    <a:bodyPr/>
                    <a:lstStyle/>
                    <a:p>
                      <a:pPr marR="39370" algn="ctr">
                        <a:lnSpc>
                          <a:spcPct val="120000"/>
                        </a:lnSpc>
                        <a:spcBef>
                          <a:spcPts val="600"/>
                        </a:spcBef>
                        <a:spcAft>
                          <a:spcPts val="600"/>
                        </a:spcAft>
                        <a:buNone/>
                      </a:pPr>
                      <a:r>
                        <a:rPr lang="en-US" sz="2000" kern="100">
                          <a:effectLst/>
                        </a:rPr>
                        <a:t>30</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a:effectLst/>
                        </a:rPr>
                        <a:t>Thanh </a:t>
                      </a:r>
                      <a:r>
                        <a:rPr lang="en-US" sz="2000" kern="100" dirty="0" err="1">
                          <a:effectLst/>
                        </a:rPr>
                        <a:t>toán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Ghi nhận giao dịch thanh toán.</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8159805"/>
                  </a:ext>
                </a:extLst>
              </a:tr>
              <a:tr h="603339">
                <a:tc>
                  <a:txBody>
                    <a:bodyPr/>
                    <a:lstStyle/>
                    <a:p>
                      <a:pPr marR="39370" algn="ctr">
                        <a:lnSpc>
                          <a:spcPct val="120000"/>
                        </a:lnSpc>
                        <a:spcBef>
                          <a:spcPts val="600"/>
                        </a:spcBef>
                        <a:spcAft>
                          <a:spcPts val="600"/>
                        </a:spcAft>
                        <a:buNone/>
                      </a:pPr>
                      <a:r>
                        <a:rPr lang="en-US" sz="2000" kern="100">
                          <a:effectLst/>
                        </a:rPr>
                        <a:t>31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a:effectLst/>
                        </a:rPr>
                        <a:t>CRUD </a:t>
                      </a:r>
                      <a:r>
                        <a:rPr lang="en-US" sz="2000" kern="100" dirty="0" err="1">
                          <a:effectLst/>
                        </a:rPr>
                        <a:t>Đơn</a:t>
                      </a:r>
                      <a:r>
                        <a:rPr lang="en-US" sz="2000" kern="100" dirty="0">
                          <a:effectLst/>
                        </a:rPr>
                        <a:t> </a:t>
                      </a:r>
                      <a:r>
                        <a:rPr lang="en-US" sz="2000" kern="100" dirty="0" err="1">
                          <a:effectLst/>
                        </a:rPr>
                        <a:t>hàng</a:t>
                      </a:r>
                      <a:r>
                        <a:rPr lang="en-US" sz="2000" kern="100" dirty="0">
                          <a:effectLst/>
                        </a:rPr>
                        <a:t> (Admin/Manager)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Dữ liệu đầu vào (EI)</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Quản lý đơn hàng.</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1697963"/>
                  </a:ext>
                </a:extLst>
              </a:tr>
              <a:tr h="603339">
                <a:tc>
                  <a:txBody>
                    <a:bodyPr/>
                    <a:lstStyle/>
                    <a:p>
                      <a:pPr marR="39370" algn="ctr">
                        <a:lnSpc>
                          <a:spcPct val="120000"/>
                        </a:lnSpc>
                        <a:spcBef>
                          <a:spcPts val="600"/>
                        </a:spcBef>
                        <a:spcAft>
                          <a:spcPts val="600"/>
                        </a:spcAft>
                        <a:buNone/>
                      </a:pPr>
                      <a:r>
                        <a:rPr lang="en-US" sz="2000" kern="100">
                          <a:effectLst/>
                        </a:rPr>
                        <a:t>32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a:effectLst/>
                        </a:rPr>
                        <a:t>Xem </a:t>
                      </a:r>
                      <a:r>
                        <a:rPr lang="en-US" sz="2000" kern="100" dirty="0" err="1">
                          <a:effectLst/>
                        </a:rPr>
                        <a:t>Giỏ</a:t>
                      </a:r>
                      <a:r>
                        <a:rPr lang="en-US" sz="2000" kern="100" dirty="0">
                          <a:effectLst/>
                        </a:rPr>
                        <a:t> </a:t>
                      </a:r>
                      <a:r>
                        <a:rPr lang="en-US" sz="2000" kern="100" dirty="0" err="1">
                          <a:effectLst/>
                        </a:rPr>
                        <a:t>hàng</a:t>
                      </a:r>
                      <a:r>
                        <a:rPr lang="en-US" sz="2000" kern="100" dirty="0">
                          <a:effectLst/>
                        </a:rPr>
                        <a:t>/Thông tin </a:t>
                      </a:r>
                      <a:r>
                        <a:rPr lang="en-US" sz="2000" kern="100" dirty="0" err="1">
                          <a:effectLst/>
                        </a:rPr>
                        <a:t>Đơn</a:t>
                      </a:r>
                      <a:r>
                        <a:rPr lang="en-US" sz="2000" kern="100" dirty="0">
                          <a:effectLst/>
                        </a:rPr>
                        <a:t> </a:t>
                      </a:r>
                      <a:r>
                        <a:rPr lang="en-US" sz="2000" kern="100" dirty="0" err="1">
                          <a:effectLst/>
                        </a:rPr>
                        <a:t>hàng</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Yêu cầu truy vấn (EQ)</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Hiển thị chi tiết đơn hàng/giỏ hàng.</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3607730"/>
                  </a:ext>
                </a:extLst>
              </a:tr>
              <a:tr h="915402">
                <a:tc>
                  <a:txBody>
                    <a:bodyPr/>
                    <a:lstStyle/>
                    <a:p>
                      <a:pPr marR="39370" algn="ctr">
                        <a:lnSpc>
                          <a:spcPct val="120000"/>
                        </a:lnSpc>
                        <a:spcBef>
                          <a:spcPts val="600"/>
                        </a:spcBef>
                        <a:spcAft>
                          <a:spcPts val="600"/>
                        </a:spcAft>
                        <a:buNone/>
                      </a:pPr>
                      <a:r>
                        <a:rPr lang="en-US" sz="2000" kern="100">
                          <a:effectLst/>
                        </a:rPr>
                        <a:t>33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a:effectLst/>
                        </a:rPr>
                        <a:t>Xem Giao </a:t>
                      </a:r>
                      <a:r>
                        <a:rPr lang="en-US" sz="2000" kern="100" dirty="0" err="1">
                          <a:effectLst/>
                        </a:rPr>
                        <a:t>dịch</a:t>
                      </a:r>
                      <a:r>
                        <a:rPr lang="en-US" sz="2000" kern="100" dirty="0">
                          <a:effectLst/>
                        </a:rPr>
                        <a:t>: Tra </a:t>
                      </a:r>
                      <a:r>
                        <a:rPr lang="en-US" sz="2000" kern="100" dirty="0" err="1">
                          <a:effectLst/>
                        </a:rPr>
                        <a:t>cứu</a:t>
                      </a:r>
                      <a:r>
                        <a:rPr lang="en-US" sz="2000" kern="100" dirty="0">
                          <a:effectLst/>
                        </a:rPr>
                        <a:t> chi </a:t>
                      </a:r>
                      <a:r>
                        <a:rPr lang="en-US" sz="2000" kern="100" dirty="0" err="1">
                          <a:effectLst/>
                        </a:rPr>
                        <a:t>tiết</a:t>
                      </a:r>
                      <a:r>
                        <a:rPr lang="en-US" sz="2000" kern="100" dirty="0">
                          <a:effectLst/>
                        </a:rPr>
                        <a:t> </a:t>
                      </a:r>
                      <a:r>
                        <a:rPr lang="en-US" sz="2000" kern="100" dirty="0" err="1">
                          <a:effectLst/>
                        </a:rPr>
                        <a:t>thanh</a:t>
                      </a:r>
                      <a:r>
                        <a:rPr lang="en-US" sz="2000" kern="100" dirty="0">
                          <a:effectLst/>
                        </a:rPr>
                        <a:t> </a:t>
                      </a:r>
                      <a:r>
                        <a:rPr lang="en-US" sz="2000" kern="100" dirty="0" err="1">
                          <a:effectLst/>
                        </a:rPr>
                        <a:t>toán</a:t>
                      </a:r>
                      <a:r>
                        <a:rPr lang="en-US" sz="2000" kern="100" dirty="0">
                          <a:effectLst/>
                        </a:rPr>
                        <a:t> </a:t>
                      </a:r>
                      <a:r>
                        <a:rPr lang="en-US" sz="2000" kern="100" dirty="0" err="1">
                          <a:effectLst/>
                        </a:rPr>
                        <a:t>OrderTransactions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ra</a:t>
                      </a:r>
                      <a:r>
                        <a:rPr lang="en-US" sz="2000" kern="100" dirty="0">
                          <a:effectLst/>
                        </a:rPr>
                        <a:t> (EO)</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Hiển thị dữ liệu giao dịch.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86683188"/>
                  </a:ext>
                </a:extLst>
              </a:tr>
              <a:tr h="603339">
                <a:tc>
                  <a:txBody>
                    <a:bodyPr/>
                    <a:lstStyle/>
                    <a:p>
                      <a:pPr marR="39370" algn="ctr">
                        <a:lnSpc>
                          <a:spcPct val="120000"/>
                        </a:lnSpc>
                        <a:spcBef>
                          <a:spcPts val="600"/>
                        </a:spcBef>
                        <a:spcAft>
                          <a:spcPts val="600"/>
                        </a:spcAft>
                        <a:buNone/>
                      </a:pPr>
                      <a:r>
                        <a:rPr lang="en-US" sz="2000" kern="100">
                          <a:effectLst/>
                        </a:rPr>
                        <a:t>34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Nhóm dữ liệu Giỏ hàng (Carts)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Cơ</a:t>
                      </a:r>
                      <a:r>
                        <a:rPr lang="en-US" sz="2000" kern="100" dirty="0">
                          <a:effectLst/>
                        </a:rPr>
                        <a:t> </a:t>
                      </a:r>
                      <a:r>
                        <a:rPr lang="en-US" sz="2000" kern="100" dirty="0" err="1">
                          <a:effectLst/>
                        </a:rPr>
                        <a:t>sở</a:t>
                      </a:r>
                      <a:r>
                        <a:rPr lang="en-US" sz="2000" kern="100" dirty="0">
                          <a:effectLst/>
                        </a:rPr>
                        <a:t> </a:t>
                      </a:r>
                      <a:r>
                        <a:rPr lang="en-US" sz="2000" kern="100" dirty="0" err="1">
                          <a:effectLst/>
                        </a:rPr>
                        <a:t>dữ</a:t>
                      </a:r>
                      <a:r>
                        <a:rPr lang="en-US" sz="2000" kern="100" dirty="0">
                          <a:effectLst/>
                        </a:rPr>
                        <a:t> </a:t>
                      </a:r>
                      <a:r>
                        <a:rPr lang="en-US" sz="2000" kern="100" dirty="0" err="1">
                          <a:effectLst/>
                        </a:rPr>
                        <a:t>liệu</a:t>
                      </a:r>
                      <a:r>
                        <a:rPr lang="en-US" sz="2000" kern="100" dirty="0">
                          <a:effectLst/>
                        </a:rPr>
                        <a:t> (ILF)</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Carts).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24748079"/>
                  </a:ext>
                </a:extLst>
              </a:tr>
              <a:tr h="603339">
                <a:tc>
                  <a:txBody>
                    <a:bodyPr/>
                    <a:lstStyle/>
                    <a:p>
                      <a:pPr marR="39370" algn="ctr">
                        <a:lnSpc>
                          <a:spcPct val="120000"/>
                        </a:lnSpc>
                        <a:spcBef>
                          <a:spcPts val="600"/>
                        </a:spcBef>
                        <a:spcAft>
                          <a:spcPts val="600"/>
                        </a:spcAft>
                        <a:buNone/>
                      </a:pPr>
                      <a:r>
                        <a:rPr lang="en-US" sz="2000" kern="100">
                          <a:effectLst/>
                        </a:rPr>
                        <a:t>35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Nhóm dữ liệu Đơn hàng (Orders)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Cơ</a:t>
                      </a:r>
                      <a:r>
                        <a:rPr lang="en-US" sz="2000" kern="100" dirty="0">
                          <a:effectLst/>
                        </a:rPr>
                        <a:t> </a:t>
                      </a:r>
                      <a:r>
                        <a:rPr lang="en-US" sz="2000" kern="100" dirty="0" err="1">
                          <a:effectLst/>
                        </a:rPr>
                        <a:t>sở</a:t>
                      </a:r>
                      <a:r>
                        <a:rPr lang="en-US" sz="2000" kern="100" dirty="0">
                          <a:effectLst/>
                        </a:rPr>
                        <a:t> </a:t>
                      </a:r>
                      <a:r>
                        <a:rPr lang="en-US" sz="2000" kern="100" dirty="0" err="1">
                          <a:effectLst/>
                        </a:rPr>
                        <a:t>dữ</a:t>
                      </a:r>
                      <a:r>
                        <a:rPr lang="en-US" sz="2000" kern="100" dirty="0">
                          <a:effectLst/>
                        </a:rPr>
                        <a:t> </a:t>
                      </a:r>
                      <a:r>
                        <a:rPr lang="en-US" sz="2000" kern="100" dirty="0" err="1">
                          <a:effectLst/>
                        </a:rPr>
                        <a:t>liệu</a:t>
                      </a:r>
                      <a:r>
                        <a:rPr lang="en-US" sz="2000" kern="100" dirty="0">
                          <a:effectLst/>
                        </a:rPr>
                        <a:t> (ILF)</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Orders).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45418194"/>
                  </a:ext>
                </a:extLst>
              </a:tr>
              <a:tr h="603339">
                <a:tc>
                  <a:txBody>
                    <a:bodyPr/>
                    <a:lstStyle/>
                    <a:p>
                      <a:pPr marR="39370" algn="ctr">
                        <a:lnSpc>
                          <a:spcPct val="120000"/>
                        </a:lnSpc>
                        <a:spcBef>
                          <a:spcPts val="600"/>
                        </a:spcBef>
                        <a:spcAft>
                          <a:spcPts val="600"/>
                        </a:spcAft>
                        <a:buNone/>
                      </a:pPr>
                      <a:r>
                        <a:rPr lang="en-US" sz="2000" kern="100">
                          <a:effectLst/>
                        </a:rPr>
                        <a:t>36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Nhóm dữ liệu Chi tiết Đơn hàng (OrderItems)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OrderItems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43318105"/>
                  </a:ext>
                </a:extLst>
              </a:tr>
              <a:tr h="1227463">
                <a:tc>
                  <a:txBody>
                    <a:bodyPr/>
                    <a:lstStyle/>
                    <a:p>
                      <a:pPr marR="39370" algn="ctr">
                        <a:lnSpc>
                          <a:spcPct val="120000"/>
                        </a:lnSpc>
                        <a:spcBef>
                          <a:spcPts val="600"/>
                        </a:spcBef>
                        <a:spcAft>
                          <a:spcPts val="600"/>
                        </a:spcAft>
                        <a:buNone/>
                      </a:pPr>
                      <a:r>
                        <a:rPr lang="en-US" sz="2000" kern="100" dirty="0">
                          <a:effectLst/>
                        </a:rPr>
                        <a:t>37</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Nhóm</a:t>
                      </a:r>
                      <a:r>
                        <a:rPr lang="en-US" sz="2000" kern="100" dirty="0">
                          <a:effectLst/>
                        </a:rPr>
                        <a:t> </a:t>
                      </a:r>
                      <a:r>
                        <a:rPr lang="en-US" sz="2000" kern="100" dirty="0" err="1">
                          <a:effectLst/>
                        </a:rPr>
                        <a:t>dữ</a:t>
                      </a:r>
                      <a:r>
                        <a:rPr lang="en-US" sz="2000" kern="100" dirty="0">
                          <a:effectLst/>
                        </a:rPr>
                        <a:t> </a:t>
                      </a:r>
                      <a:r>
                        <a:rPr lang="en-US" sz="2000" kern="100" dirty="0" err="1">
                          <a:effectLst/>
                        </a:rPr>
                        <a:t>liệu</a:t>
                      </a:r>
                      <a:r>
                        <a:rPr lang="en-US" sz="2000" kern="100" dirty="0">
                          <a:effectLst/>
                        </a:rPr>
                        <a:t> Thông tin Giao </a:t>
                      </a:r>
                      <a:r>
                        <a:rPr lang="en-US" sz="2000" kern="100" dirty="0" err="1">
                          <a:effectLst/>
                        </a:rPr>
                        <a:t>hàng</a:t>
                      </a:r>
                      <a:r>
                        <a:rPr lang="en-US" sz="2000" kern="100" dirty="0">
                          <a:effectLst/>
                        </a:rPr>
                        <a:t> (</a:t>
                      </a:r>
                      <a:r>
                        <a:rPr lang="en-US" sz="2000" kern="100" dirty="0" err="1">
                          <a:effectLst/>
                        </a:rPr>
                        <a:t>ShippingInformation</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Cơ</a:t>
                      </a:r>
                      <a:r>
                        <a:rPr lang="en-US" sz="2000" kern="100" dirty="0">
                          <a:effectLst/>
                        </a:rPr>
                        <a:t> </a:t>
                      </a:r>
                      <a:r>
                        <a:rPr lang="en-US" sz="2000" kern="100" dirty="0" err="1">
                          <a:effectLst/>
                        </a:rPr>
                        <a:t>sở</a:t>
                      </a:r>
                      <a:r>
                        <a:rPr lang="en-US" sz="2000" kern="100" dirty="0">
                          <a:effectLst/>
                        </a:rPr>
                        <a:t> </a:t>
                      </a:r>
                      <a:r>
                        <a:rPr lang="en-US" sz="2000" kern="100" dirty="0" err="1">
                          <a:effectLst/>
                        </a:rPr>
                        <a:t>dữ</a:t>
                      </a:r>
                      <a:r>
                        <a:rPr lang="en-US" sz="2000" kern="100" dirty="0">
                          <a:effectLst/>
                        </a:rPr>
                        <a:t> </a:t>
                      </a:r>
                      <a:r>
                        <a:rPr lang="en-US" sz="2000" kern="100" dirty="0" err="1">
                          <a:effectLst/>
                        </a:rPr>
                        <a:t>liệu</a:t>
                      </a:r>
                      <a:r>
                        <a:rPr lang="en-US" sz="2000" kern="100" dirty="0">
                          <a:effectLst/>
                        </a:rPr>
                        <a:t> (ILF)</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ShippingInformation</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925817670"/>
                  </a:ext>
                </a:extLst>
              </a:tr>
            </a:tbl>
          </a:graphicData>
        </a:graphic>
      </p:graphicFrame>
      <p:sp>
        <p:nvSpPr>
          <p:cNvPr id="13" name="TextBox 8">
            <a:extLst>
              <a:ext uri="{FF2B5EF4-FFF2-40B4-BE49-F238E27FC236}">
                <a16:creationId xmlns:a16="http://schemas.microsoft.com/office/drawing/2014/main" id="{83733EF4-B57E-CEA7-D7C0-F86B25A2C07B}"/>
              </a:ext>
            </a:extLst>
          </p:cNvPr>
          <p:cNvSpPr txBox="1"/>
          <p:nvPr/>
        </p:nvSpPr>
        <p:spPr>
          <a:xfrm>
            <a:off x="1599247" y="207706"/>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79780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1F6AB-BC14-0E8D-6B9D-C90ED872C87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3778CA-2ECA-39C4-2718-B20A210856E4}"/>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869FF8FA-98AC-8A73-4094-366D8BBD9DFF}"/>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891A9871-AAC6-E827-5DFB-71AFF1A47234}"/>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A12E194A-C4B9-8530-DC40-EF886260A79A}"/>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054AEF3B-FF12-EBB8-A175-333EE1D1D11E}"/>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EDFCBA75-D629-FB65-C55E-88D282736A9C}"/>
              </a:ext>
            </a:extLst>
          </p:cNvPr>
          <p:cNvSpPr txBox="1"/>
          <p:nvPr/>
        </p:nvSpPr>
        <p:spPr>
          <a:xfrm>
            <a:off x="1411603" y="974468"/>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yêu cầu chức năng của phần mềm</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47100552-847D-BDD1-D36F-94E42112D1AC}"/>
              </a:ext>
            </a:extLst>
          </p:cNvPr>
          <p:cNvGraphicFramePr>
            <a:graphicFrameLocks noGrp="1"/>
          </p:cNvGraphicFramePr>
          <p:nvPr/>
        </p:nvGraphicFramePr>
        <p:xfrm>
          <a:off x="1201102" y="2624232"/>
          <a:ext cx="15885795" cy="6255825"/>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1F1940A9-26B5-44F1-A4FA-DCC7EAC0C03E}"/>
              </a:ext>
            </a:extLst>
          </p:cNvPr>
          <p:cNvGraphicFramePr>
            <a:graphicFrameLocks noGrp="1"/>
          </p:cNvGraphicFramePr>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ACB4A3C9-DE64-79E6-27E1-F3C97024614D}"/>
              </a:ext>
            </a:extLst>
          </p:cNvPr>
          <p:cNvGraphicFramePr>
            <a:graphicFrameLocks noGrp="1"/>
          </p:cNvGraphicFramePr>
          <p:nvPr/>
        </p:nvGraphicFramePr>
        <p:xfrm>
          <a:off x="1201100" y="2624230"/>
          <a:ext cx="15885794" cy="6367368"/>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440604048"/>
                    </a:ext>
                  </a:extLst>
                </a:gridCol>
                <a:gridCol w="5539733">
                  <a:extLst>
                    <a:ext uri="{9D8B030D-6E8A-4147-A177-3AD203B41FA5}">
                      <a16:colId xmlns:a16="http://schemas.microsoft.com/office/drawing/2014/main" val="3162363156"/>
                    </a:ext>
                  </a:extLst>
                </a:gridCol>
                <a:gridCol w="4441589">
                  <a:extLst>
                    <a:ext uri="{9D8B030D-6E8A-4147-A177-3AD203B41FA5}">
                      <a16:colId xmlns:a16="http://schemas.microsoft.com/office/drawing/2014/main" val="1181274967"/>
                    </a:ext>
                  </a:extLst>
                </a:gridCol>
                <a:gridCol w="4441589">
                  <a:extLst>
                    <a:ext uri="{9D8B030D-6E8A-4147-A177-3AD203B41FA5}">
                      <a16:colId xmlns:a16="http://schemas.microsoft.com/office/drawing/2014/main" val="298641690"/>
                    </a:ext>
                  </a:extLst>
                </a:gridCol>
              </a:tblGrid>
              <a:tr h="386977">
                <a:tc gridSpan="4">
                  <a:txBody>
                    <a:bodyPr/>
                    <a:lstStyle/>
                    <a:p>
                      <a:pPr marR="39370" algn="ctr">
                        <a:lnSpc>
                          <a:spcPct val="120000"/>
                        </a:lnSpc>
                        <a:spcBef>
                          <a:spcPts val="600"/>
                        </a:spcBef>
                        <a:spcAft>
                          <a:spcPts val="600"/>
                        </a:spcAft>
                        <a:buNone/>
                      </a:pPr>
                      <a:r>
                        <a:rPr lang="en-US" sz="2000" kern="100" dirty="0">
                          <a:effectLst/>
                        </a:rPr>
                        <a:t>VI. MODULE TƯƠNG TÁC ĐÁNH GIÁ</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744335">
                <a:tc>
                  <a:txBody>
                    <a:bodyPr/>
                    <a:lstStyle/>
                    <a:p>
                      <a:pPr marR="39370" algn="ctr">
                        <a:lnSpc>
                          <a:spcPct val="120000"/>
                        </a:lnSpc>
                        <a:spcBef>
                          <a:spcPts val="600"/>
                        </a:spcBef>
                        <a:spcAft>
                          <a:spcPts val="600"/>
                        </a:spcAft>
                        <a:buNone/>
                      </a:pPr>
                      <a:r>
                        <a:rPr lang="en-US" sz="2000" kern="100">
                          <a:effectLst/>
                        </a:rPr>
                        <a:t>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129358">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Tương tác Bài viết/Comments/Likes/Shares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744335">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744335">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744335">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744335">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129358">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graphicFrame>
        <p:nvGraphicFramePr>
          <p:cNvPr id="12" name="Table 11">
            <a:extLst>
              <a:ext uri="{FF2B5EF4-FFF2-40B4-BE49-F238E27FC236}">
                <a16:creationId xmlns:a16="http://schemas.microsoft.com/office/drawing/2014/main" id="{54CE4F2D-E91C-19AE-D4F9-BB397F350976}"/>
              </a:ext>
            </a:extLst>
          </p:cNvPr>
          <p:cNvGraphicFramePr>
            <a:graphicFrameLocks noGrp="1"/>
          </p:cNvGraphicFramePr>
          <p:nvPr>
            <p:extLst>
              <p:ext uri="{D42A27DB-BD31-4B8C-83A1-F6EECF244321}">
                <p14:modId xmlns:p14="http://schemas.microsoft.com/office/powerpoint/2010/main" val="2353040499"/>
              </p:ext>
            </p:extLst>
          </p:nvPr>
        </p:nvGraphicFramePr>
        <p:xfrm>
          <a:off x="533400" y="1474605"/>
          <a:ext cx="17068800" cy="7516993"/>
        </p:xfrm>
        <a:graphic>
          <a:graphicData uri="http://schemas.openxmlformats.org/drawingml/2006/table">
            <a:tbl>
              <a:tblPr>
                <a:tableStyleId>{5C22544A-7EE6-4342-B048-85BDC9FD1C3A}</a:tableStyleId>
              </a:tblPr>
              <a:tblGrid>
                <a:gridCol w="1571823">
                  <a:extLst>
                    <a:ext uri="{9D8B030D-6E8A-4147-A177-3AD203B41FA5}">
                      <a16:colId xmlns:a16="http://schemas.microsoft.com/office/drawing/2014/main" val="3212290324"/>
                    </a:ext>
                  </a:extLst>
                </a:gridCol>
                <a:gridCol w="6798833">
                  <a:extLst>
                    <a:ext uri="{9D8B030D-6E8A-4147-A177-3AD203B41FA5}">
                      <a16:colId xmlns:a16="http://schemas.microsoft.com/office/drawing/2014/main" val="1249585878"/>
                    </a:ext>
                  </a:extLst>
                </a:gridCol>
                <a:gridCol w="3925792">
                  <a:extLst>
                    <a:ext uri="{9D8B030D-6E8A-4147-A177-3AD203B41FA5}">
                      <a16:colId xmlns:a16="http://schemas.microsoft.com/office/drawing/2014/main" val="512037681"/>
                    </a:ext>
                  </a:extLst>
                </a:gridCol>
                <a:gridCol w="4772352">
                  <a:extLst>
                    <a:ext uri="{9D8B030D-6E8A-4147-A177-3AD203B41FA5}">
                      <a16:colId xmlns:a16="http://schemas.microsoft.com/office/drawing/2014/main" val="2115725786"/>
                    </a:ext>
                  </a:extLst>
                </a:gridCol>
              </a:tblGrid>
              <a:tr h="545835">
                <a:tc gridSpan="4">
                  <a:txBody>
                    <a:bodyPr/>
                    <a:lstStyle/>
                    <a:p>
                      <a:pPr marR="39370" algn="ctr">
                        <a:lnSpc>
                          <a:spcPct val="120000"/>
                        </a:lnSpc>
                        <a:spcBef>
                          <a:spcPts val="600"/>
                        </a:spcBef>
                        <a:spcAft>
                          <a:spcPts val="600"/>
                        </a:spcAft>
                        <a:buNone/>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VIII</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MODULE SALER</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068115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CRUD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Quản lý sản phẩm cá nhân.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8762072"/>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trừ tồn kho khi bán.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1707233"/>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8159805"/>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Orders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SalerID</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khớp</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hiển thị đơn hàng liên quan.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169796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(EO)</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Hiển thị 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3607730"/>
                  </a:ext>
                </a:extLst>
              </a:tr>
              <a:tr h="158001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Notifications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(EO)</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86683188"/>
                  </a:ext>
                </a:extLst>
              </a:tr>
            </a:tbl>
          </a:graphicData>
        </a:graphic>
      </p:graphicFrame>
      <p:sp>
        <p:nvSpPr>
          <p:cNvPr id="14" name="TextBox 8">
            <a:extLst>
              <a:ext uri="{FF2B5EF4-FFF2-40B4-BE49-F238E27FC236}">
                <a16:creationId xmlns:a16="http://schemas.microsoft.com/office/drawing/2014/main" id="{7AC4F1B3-CEEC-415D-E12B-3BD9FFF1606A}"/>
              </a:ext>
            </a:extLst>
          </p:cNvPr>
          <p:cNvSpPr txBox="1"/>
          <p:nvPr/>
        </p:nvSpPr>
        <p:spPr>
          <a:xfrm>
            <a:off x="1411603" y="266699"/>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48518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TextBox 3"/>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4" name="TextBox 4"/>
          <p:cNvSpPr txBox="1"/>
          <p:nvPr/>
        </p:nvSpPr>
        <p:spPr>
          <a:xfrm>
            <a:off x="17068800" y="9486900"/>
            <a:ext cx="1905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a:t>
            </a:r>
          </a:p>
        </p:txBody>
      </p:sp>
      <p:sp>
        <p:nvSpPr>
          <p:cNvPr id="5" name="TextBox 5"/>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6" name="TextBox 6"/>
          <p:cNvSpPr txBox="1"/>
          <p:nvPr/>
        </p:nvSpPr>
        <p:spPr>
          <a:xfrm>
            <a:off x="2821543" y="1961992"/>
            <a:ext cx="12644914" cy="4606925"/>
          </a:xfrm>
          <a:prstGeom prst="rect">
            <a:avLst/>
          </a:prstGeom>
        </p:spPr>
        <p:txBody>
          <a:bodyPr lIns="0" tIns="0" rIns="0" bIns="0" rtlCol="0" anchor="t">
            <a:spAutoFit/>
          </a:bodyPr>
          <a:lstStyle/>
          <a:p>
            <a:pPr algn="ctr">
              <a:lnSpc>
                <a:spcPts val="5199"/>
              </a:lnSpc>
              <a:spcBef>
                <a:spcPct val="0"/>
              </a:spcBef>
            </a:pPr>
            <a:r>
              <a:rPr lang="en-US" sz="3999" dirty="0">
                <a:solidFill>
                  <a:srgbClr val="000000"/>
                </a:solidFill>
                <a:latin typeface="Times New Roman"/>
                <a:ea typeface="Times New Roman"/>
                <a:cs typeface="Times New Roman"/>
                <a:sym typeface="Times New Roman"/>
              </a:rPr>
              <a:t>NỘI DUNG TIỂU LUẬN </a:t>
            </a:r>
          </a:p>
          <a:p>
            <a:pPr algn="ctr">
              <a:lnSpc>
                <a:spcPts val="5199"/>
              </a:lnSpc>
              <a:spcBef>
                <a:spcPct val="0"/>
              </a:spcBef>
            </a:pPr>
            <a:r>
              <a:rPr lang="en-US" sz="3999" dirty="0">
                <a:solidFill>
                  <a:srgbClr val="000000"/>
                </a:solidFill>
                <a:latin typeface="Times New Roman"/>
                <a:ea typeface="Times New Roman"/>
                <a:cs typeface="Times New Roman"/>
                <a:sym typeface="Times New Roman"/>
              </a:rPr>
              <a:t> </a:t>
            </a:r>
          </a:p>
          <a:p>
            <a:pPr marL="863599" lvl="1" indent="-431800" algn="l">
              <a:lnSpc>
                <a:spcPts val="5199"/>
              </a:lnSpc>
              <a:spcBef>
                <a:spcPct val="0"/>
              </a:spcBef>
              <a:buAutoNum type="arabicPeriod"/>
            </a:pPr>
            <a:r>
              <a:rPr lang="en-US" sz="3999" dirty="0">
                <a:solidFill>
                  <a:srgbClr val="000000"/>
                </a:solidFill>
                <a:latin typeface="Times New Roman"/>
                <a:ea typeface="Times New Roman"/>
                <a:cs typeface="Times New Roman"/>
                <a:sym typeface="Times New Roman"/>
              </a:rPr>
              <a:t> GIỚI THIỆU</a:t>
            </a:r>
          </a:p>
          <a:p>
            <a:pPr marL="863599" lvl="1" indent="-431800" algn="l">
              <a:lnSpc>
                <a:spcPts val="5199"/>
              </a:lnSpc>
              <a:spcBef>
                <a:spcPct val="0"/>
              </a:spcBef>
              <a:buAutoNum type="arabicPeriod"/>
            </a:pPr>
            <a:r>
              <a:rPr lang="en-US" sz="3999" dirty="0">
                <a:solidFill>
                  <a:srgbClr val="000000"/>
                </a:solidFill>
                <a:latin typeface="Times New Roman"/>
                <a:ea typeface="Times New Roman"/>
                <a:cs typeface="Times New Roman"/>
                <a:sym typeface="Times New Roman"/>
              </a:rPr>
              <a:t> CÁC CÔNG NGHỆ VÀ CÔNG CỤ QUẢN LÝ</a:t>
            </a:r>
          </a:p>
          <a:p>
            <a:pPr marL="863599" lvl="1" indent="-431800" algn="l">
              <a:lnSpc>
                <a:spcPts val="5199"/>
              </a:lnSpc>
              <a:spcBef>
                <a:spcPct val="0"/>
              </a:spcBef>
              <a:buAutoNum type="arabicPeriod"/>
            </a:pPr>
            <a:r>
              <a:rPr lang="en-US" sz="3999" dirty="0">
                <a:solidFill>
                  <a:srgbClr val="000000"/>
                </a:solidFill>
                <a:latin typeface="Times New Roman"/>
                <a:ea typeface="Times New Roman"/>
                <a:cs typeface="Times New Roman"/>
                <a:sym typeface="Times New Roman"/>
              </a:rPr>
              <a:t> KHỞI TẠO VÀ LẬP KẾ HOẠCH DỰ ÁN</a:t>
            </a:r>
          </a:p>
          <a:p>
            <a:pPr marL="863599" lvl="1" indent="-431800" algn="l">
              <a:lnSpc>
                <a:spcPts val="5199"/>
              </a:lnSpc>
              <a:spcBef>
                <a:spcPct val="0"/>
              </a:spcBef>
              <a:buAutoNum type="arabicPeriod"/>
            </a:pPr>
            <a:r>
              <a:rPr lang="en-US" sz="3999" dirty="0">
                <a:solidFill>
                  <a:srgbClr val="000000"/>
                </a:solidFill>
                <a:latin typeface="Times New Roman"/>
                <a:ea typeface="Times New Roman"/>
                <a:cs typeface="Times New Roman"/>
                <a:sym typeface="Times New Roman"/>
              </a:rPr>
              <a:t> QUẢN LÝ MÃ NGUỒN VÀ LÀM VIỆC VỚI GITHUB</a:t>
            </a:r>
          </a:p>
          <a:p>
            <a:pPr marL="863599" lvl="1" indent="-431800" algn="l">
              <a:lnSpc>
                <a:spcPts val="5199"/>
              </a:lnSpc>
              <a:spcBef>
                <a:spcPct val="0"/>
              </a:spcBef>
              <a:buAutoNum type="arabicPeriod"/>
            </a:pPr>
            <a:r>
              <a:rPr lang="en-US" sz="3999" dirty="0">
                <a:solidFill>
                  <a:srgbClr val="000000"/>
                </a:solidFill>
                <a:latin typeface="Times New Roman"/>
                <a:ea typeface="Times New Roman"/>
                <a:cs typeface="Times New Roman"/>
                <a:sym typeface="Times New Roman"/>
              </a:rPr>
              <a:t> KẾT QUẢ TRIỂN KHAI VÀ DEMO ỨNG DỤNG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961FA-0617-4950-C3C6-9FE72D3F5E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320D92F-888A-8528-FDFF-E44A423CD990}"/>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E5AB5516-D014-9AAB-D5E9-DEFE52A3857D}"/>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693747B0-1D89-B98A-9B1A-916612A8ACF8}"/>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569714EF-2894-D621-03D1-15CDE7205B37}"/>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EFA46BAA-4D49-CDF4-7233-08A1780473A1}"/>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DDF3BDFB-505A-0784-766B-610C6C0C5D51}"/>
              </a:ext>
            </a:extLst>
          </p:cNvPr>
          <p:cNvSpPr txBox="1"/>
          <p:nvPr/>
        </p:nvSpPr>
        <p:spPr>
          <a:xfrm>
            <a:off x="1411603" y="974468"/>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yêu cầu chức năng của phần mềm</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75CCABE7-8162-16F5-A934-17C014E7D2CA}"/>
              </a:ext>
            </a:extLst>
          </p:cNvPr>
          <p:cNvGraphicFramePr>
            <a:graphicFrameLocks noGrp="1"/>
          </p:cNvGraphicFramePr>
          <p:nvPr/>
        </p:nvGraphicFramePr>
        <p:xfrm>
          <a:off x="1201102" y="2624232"/>
          <a:ext cx="15885795" cy="6275068"/>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96CC066A-3330-83BF-C6E1-B85DF690F958}"/>
              </a:ext>
            </a:extLst>
          </p:cNvPr>
          <p:cNvGraphicFramePr>
            <a:graphicFrameLocks noGrp="1"/>
          </p:cNvGraphicFramePr>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F78EB21E-3E15-6FB2-A7FD-07E92757969C}"/>
              </a:ext>
            </a:extLst>
          </p:cNvPr>
          <p:cNvGraphicFramePr>
            <a:graphicFrameLocks noGrp="1"/>
          </p:cNvGraphicFramePr>
          <p:nvPr/>
        </p:nvGraphicFramePr>
        <p:xfrm>
          <a:off x="1201100" y="2624230"/>
          <a:ext cx="15885794" cy="6367368"/>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440604048"/>
                    </a:ext>
                  </a:extLst>
                </a:gridCol>
                <a:gridCol w="5539733">
                  <a:extLst>
                    <a:ext uri="{9D8B030D-6E8A-4147-A177-3AD203B41FA5}">
                      <a16:colId xmlns:a16="http://schemas.microsoft.com/office/drawing/2014/main" val="3162363156"/>
                    </a:ext>
                  </a:extLst>
                </a:gridCol>
                <a:gridCol w="4441589">
                  <a:extLst>
                    <a:ext uri="{9D8B030D-6E8A-4147-A177-3AD203B41FA5}">
                      <a16:colId xmlns:a16="http://schemas.microsoft.com/office/drawing/2014/main" val="1181274967"/>
                    </a:ext>
                  </a:extLst>
                </a:gridCol>
                <a:gridCol w="4441589">
                  <a:extLst>
                    <a:ext uri="{9D8B030D-6E8A-4147-A177-3AD203B41FA5}">
                      <a16:colId xmlns:a16="http://schemas.microsoft.com/office/drawing/2014/main" val="298641690"/>
                    </a:ext>
                  </a:extLst>
                </a:gridCol>
              </a:tblGrid>
              <a:tr h="386977">
                <a:tc gridSpan="4">
                  <a:txBody>
                    <a:bodyPr/>
                    <a:lstStyle/>
                    <a:p>
                      <a:pPr marR="39370" algn="ctr">
                        <a:lnSpc>
                          <a:spcPct val="120000"/>
                        </a:lnSpc>
                        <a:spcBef>
                          <a:spcPts val="600"/>
                        </a:spcBef>
                        <a:spcAft>
                          <a:spcPts val="600"/>
                        </a:spcAft>
                        <a:buNone/>
                      </a:pPr>
                      <a:r>
                        <a:rPr lang="en-US" sz="2000" kern="100" dirty="0">
                          <a:effectLst/>
                        </a:rPr>
                        <a:t>VI. MODULE TƯƠNG TÁC ĐÁNH GIÁ</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744335">
                <a:tc>
                  <a:txBody>
                    <a:bodyPr/>
                    <a:lstStyle/>
                    <a:p>
                      <a:pPr marR="39370" algn="ctr">
                        <a:lnSpc>
                          <a:spcPct val="120000"/>
                        </a:lnSpc>
                        <a:spcBef>
                          <a:spcPts val="600"/>
                        </a:spcBef>
                        <a:spcAft>
                          <a:spcPts val="600"/>
                        </a:spcAft>
                        <a:buNone/>
                      </a:pPr>
                      <a:r>
                        <a:rPr lang="en-US" sz="2000" kern="100">
                          <a:effectLst/>
                        </a:rPr>
                        <a:t>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129358">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Tương tác Bài viết/Comments/Likes/Shares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744335">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744335">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744335">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744335">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129358">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graphicFrame>
        <p:nvGraphicFramePr>
          <p:cNvPr id="12" name="Table 11">
            <a:extLst>
              <a:ext uri="{FF2B5EF4-FFF2-40B4-BE49-F238E27FC236}">
                <a16:creationId xmlns:a16="http://schemas.microsoft.com/office/drawing/2014/main" id="{C37C0893-FCF3-E8C0-209F-735BCEF6E9C7}"/>
              </a:ext>
            </a:extLst>
          </p:cNvPr>
          <p:cNvGraphicFramePr>
            <a:graphicFrameLocks noGrp="1"/>
          </p:cNvGraphicFramePr>
          <p:nvPr/>
        </p:nvGraphicFramePr>
        <p:xfrm>
          <a:off x="533400" y="1474605"/>
          <a:ext cx="17068800" cy="7516993"/>
        </p:xfrm>
        <a:graphic>
          <a:graphicData uri="http://schemas.openxmlformats.org/drawingml/2006/table">
            <a:tbl>
              <a:tblPr>
                <a:tableStyleId>{5C22544A-7EE6-4342-B048-85BDC9FD1C3A}</a:tableStyleId>
              </a:tblPr>
              <a:tblGrid>
                <a:gridCol w="1571823">
                  <a:extLst>
                    <a:ext uri="{9D8B030D-6E8A-4147-A177-3AD203B41FA5}">
                      <a16:colId xmlns:a16="http://schemas.microsoft.com/office/drawing/2014/main" val="3212290324"/>
                    </a:ext>
                  </a:extLst>
                </a:gridCol>
                <a:gridCol w="6798833">
                  <a:extLst>
                    <a:ext uri="{9D8B030D-6E8A-4147-A177-3AD203B41FA5}">
                      <a16:colId xmlns:a16="http://schemas.microsoft.com/office/drawing/2014/main" val="1249585878"/>
                    </a:ext>
                  </a:extLst>
                </a:gridCol>
                <a:gridCol w="3925792">
                  <a:extLst>
                    <a:ext uri="{9D8B030D-6E8A-4147-A177-3AD203B41FA5}">
                      <a16:colId xmlns:a16="http://schemas.microsoft.com/office/drawing/2014/main" val="512037681"/>
                    </a:ext>
                  </a:extLst>
                </a:gridCol>
                <a:gridCol w="4772352">
                  <a:extLst>
                    <a:ext uri="{9D8B030D-6E8A-4147-A177-3AD203B41FA5}">
                      <a16:colId xmlns:a16="http://schemas.microsoft.com/office/drawing/2014/main" val="2115725786"/>
                    </a:ext>
                  </a:extLst>
                </a:gridCol>
              </a:tblGrid>
              <a:tr h="545835">
                <a:tc gridSpan="4">
                  <a:txBody>
                    <a:bodyPr/>
                    <a:lstStyle/>
                    <a:p>
                      <a:pPr marR="39370" algn="ctr">
                        <a:lnSpc>
                          <a:spcPct val="120000"/>
                        </a:lnSpc>
                        <a:spcBef>
                          <a:spcPts val="600"/>
                        </a:spcBef>
                        <a:spcAft>
                          <a:spcPts val="600"/>
                        </a:spcAft>
                        <a:buNone/>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VIII</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MODULE SALER</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068115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CRUD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8762072"/>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Cập nhật Tồn kho tự động</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trừ tồn kho khi bán.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1707233"/>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8159805"/>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Orders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SalerID</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khớp</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hiển thị đơn hàng liên quan.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169796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Hiển thị 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3607730"/>
                  </a:ext>
                </a:extLst>
              </a:tr>
              <a:tr h="158001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Notifications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86683188"/>
                  </a:ext>
                </a:extLst>
              </a:tr>
            </a:tbl>
          </a:graphicData>
        </a:graphic>
      </p:graphicFrame>
      <p:graphicFrame>
        <p:nvGraphicFramePr>
          <p:cNvPr id="13" name="Table 12">
            <a:extLst>
              <a:ext uri="{FF2B5EF4-FFF2-40B4-BE49-F238E27FC236}">
                <a16:creationId xmlns:a16="http://schemas.microsoft.com/office/drawing/2014/main" id="{0333D977-F03E-6CC5-8B92-5ACC16DEED87}"/>
              </a:ext>
            </a:extLst>
          </p:cNvPr>
          <p:cNvGraphicFramePr>
            <a:graphicFrameLocks noGrp="1"/>
          </p:cNvGraphicFramePr>
          <p:nvPr>
            <p:extLst>
              <p:ext uri="{D42A27DB-BD31-4B8C-83A1-F6EECF244321}">
                <p14:modId xmlns:p14="http://schemas.microsoft.com/office/powerpoint/2010/main" val="3667709748"/>
              </p:ext>
            </p:extLst>
          </p:nvPr>
        </p:nvGraphicFramePr>
        <p:xfrm>
          <a:off x="533400" y="1474604"/>
          <a:ext cx="17068801" cy="7516993"/>
        </p:xfrm>
        <a:graphic>
          <a:graphicData uri="http://schemas.openxmlformats.org/drawingml/2006/table">
            <a:tbl>
              <a:tblPr>
                <a:tableStyleId>{5C22544A-7EE6-4342-B048-85BDC9FD1C3A}</a:tableStyleId>
              </a:tblPr>
              <a:tblGrid>
                <a:gridCol w="1571823">
                  <a:extLst>
                    <a:ext uri="{9D8B030D-6E8A-4147-A177-3AD203B41FA5}">
                      <a16:colId xmlns:a16="http://schemas.microsoft.com/office/drawing/2014/main" val="84780468"/>
                    </a:ext>
                  </a:extLst>
                </a:gridCol>
                <a:gridCol w="5952274">
                  <a:extLst>
                    <a:ext uri="{9D8B030D-6E8A-4147-A177-3AD203B41FA5}">
                      <a16:colId xmlns:a16="http://schemas.microsoft.com/office/drawing/2014/main" val="3803889092"/>
                    </a:ext>
                  </a:extLst>
                </a:gridCol>
                <a:gridCol w="4772352">
                  <a:extLst>
                    <a:ext uri="{9D8B030D-6E8A-4147-A177-3AD203B41FA5}">
                      <a16:colId xmlns:a16="http://schemas.microsoft.com/office/drawing/2014/main" val="697735113"/>
                    </a:ext>
                  </a:extLst>
                </a:gridCol>
                <a:gridCol w="4772352">
                  <a:extLst>
                    <a:ext uri="{9D8B030D-6E8A-4147-A177-3AD203B41FA5}">
                      <a16:colId xmlns:a16="http://schemas.microsoft.com/office/drawing/2014/main" val="2083594515"/>
                    </a:ext>
                  </a:extLst>
                </a:gridCol>
              </a:tblGrid>
              <a:tr h="593035">
                <a:tc gridSpan="4">
                  <a:txBody>
                    <a:bodyPr/>
                    <a:lstStyle/>
                    <a:p>
                      <a:pPr marR="39370" algn="ctr">
                        <a:lnSpc>
                          <a:spcPct val="120000"/>
                        </a:lnSpc>
                        <a:spcBef>
                          <a:spcPts val="600"/>
                        </a:spcBef>
                        <a:spcAft>
                          <a:spcPts val="600"/>
                        </a:spcAft>
                        <a:buNone/>
                      </a:pPr>
                      <a:r>
                        <a:rPr lang="en-US" sz="3200" b="1" kern="100" dirty="0">
                          <a:effectLst/>
                        </a:rPr>
                        <a:t>IX</a:t>
                      </a:r>
                      <a:r>
                        <a:rPr lang="vi-VN" sz="3200" b="1" kern="100" dirty="0">
                          <a:effectLst/>
                        </a:rPr>
                        <a:t>. </a:t>
                      </a:r>
                      <a:r>
                        <a:rPr lang="en-US" sz="3200" b="1" kern="100" dirty="0">
                          <a:effectLst/>
                        </a:rPr>
                        <a:t>MODULE SHIPPER</a:t>
                      </a:r>
                      <a:endParaRPr lang="en-US" sz="3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3046572"/>
                  </a:ext>
                </a:extLst>
              </a:tr>
              <a:tr h="1147388">
                <a:tc>
                  <a:txBody>
                    <a:bodyPr/>
                    <a:lstStyle/>
                    <a:p>
                      <a:pPr marR="39370" algn="ctr">
                        <a:lnSpc>
                          <a:spcPct val="120000"/>
                        </a:lnSpc>
                        <a:spcBef>
                          <a:spcPts val="600"/>
                        </a:spcBef>
                        <a:spcAft>
                          <a:spcPts val="600"/>
                        </a:spcAft>
                        <a:buNone/>
                      </a:pPr>
                      <a:r>
                        <a:rPr lang="en-US" sz="2400" kern="100">
                          <a:effectLst/>
                        </a:rPr>
                        <a:t>46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Gán</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a:t>
                      </a:r>
                      <a:r>
                        <a:rPr lang="en-US" sz="2400" kern="100" dirty="0" err="1">
                          <a:effectLst/>
                        </a:rPr>
                        <a:t>thông</a:t>
                      </a:r>
                      <a:r>
                        <a:rPr lang="en-US" sz="2400" kern="100" dirty="0">
                          <a:effectLst/>
                        </a:rPr>
                        <a:t> qua </a:t>
                      </a:r>
                      <a:r>
                        <a:rPr lang="en-US" sz="2400" kern="100" dirty="0" err="1">
                          <a:effectLst/>
                        </a:rPr>
                        <a:t>tạo</a:t>
                      </a:r>
                      <a:r>
                        <a:rPr lang="en-US" sz="2400" kern="100" dirty="0">
                          <a:effectLst/>
                        </a:rPr>
                        <a:t> </a:t>
                      </a:r>
                      <a:r>
                        <a:rPr lang="en-US" sz="2400" kern="100" dirty="0" err="1">
                          <a:effectLst/>
                        </a:rPr>
                        <a:t>ShipperAssignments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đầu</a:t>
                      </a:r>
                      <a:r>
                        <a:rPr lang="en-US" sz="2400" kern="100" dirty="0">
                          <a:effectLst/>
                        </a:rPr>
                        <a:t> </a:t>
                      </a:r>
                      <a:r>
                        <a:rPr lang="en-US" sz="2400" kern="100" dirty="0" err="1">
                          <a:effectLst/>
                        </a:rPr>
                        <a:t>vào</a:t>
                      </a:r>
                      <a:r>
                        <a:rPr lang="en-US" sz="2400" kern="100" dirty="0">
                          <a:effectLst/>
                        </a:rPr>
                        <a:t> (EI)</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Ghi nhận việc nhận đơn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70705201"/>
                  </a:ext>
                </a:extLst>
              </a:tr>
              <a:tr h="1147388">
                <a:tc>
                  <a:txBody>
                    <a:bodyPr/>
                    <a:lstStyle/>
                    <a:p>
                      <a:pPr marR="39370" algn="ctr">
                        <a:lnSpc>
                          <a:spcPct val="120000"/>
                        </a:lnSpc>
                        <a:spcBef>
                          <a:spcPts val="600"/>
                        </a:spcBef>
                        <a:spcAft>
                          <a:spcPts val="600"/>
                        </a:spcAft>
                        <a:buNone/>
                      </a:pPr>
                      <a:r>
                        <a:rPr lang="en-US" sz="2400" kern="100">
                          <a:effectLst/>
                        </a:rPr>
                        <a:t>47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Trạng</a:t>
                      </a:r>
                      <a:r>
                        <a:rPr lang="en-US" sz="2400" kern="100" dirty="0">
                          <a:effectLst/>
                        </a:rPr>
                        <a:t> </a:t>
                      </a:r>
                      <a:r>
                        <a:rPr lang="en-US" sz="2400" kern="100" dirty="0" err="1">
                          <a:effectLst/>
                        </a:rPr>
                        <a:t>thái</a:t>
                      </a:r>
                      <a:r>
                        <a:rPr lang="en-US" sz="2400" kern="100" dirty="0">
                          <a:effectLst/>
                        </a:rPr>
                        <a:t> Giao </a:t>
                      </a:r>
                      <a:r>
                        <a:rPr lang="en-US" sz="2400" kern="100" dirty="0" err="1">
                          <a:effectLst/>
                        </a:rPr>
                        <a:t>hàng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Cập nhật trạng thái vận chuyển.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52280559"/>
                  </a:ext>
                </a:extLst>
              </a:tr>
              <a:tr h="1147388">
                <a:tc>
                  <a:txBody>
                    <a:bodyPr/>
                    <a:lstStyle/>
                    <a:p>
                      <a:pPr marR="39370" algn="ctr">
                        <a:lnSpc>
                          <a:spcPct val="120000"/>
                        </a:lnSpc>
                        <a:spcBef>
                          <a:spcPts val="600"/>
                        </a:spcBef>
                        <a:spcAft>
                          <a:spcPts val="600"/>
                        </a:spcAft>
                        <a:buNone/>
                      </a:pPr>
                      <a:r>
                        <a:rPr lang="en-US" sz="2400" kern="100">
                          <a:effectLst/>
                        </a:rPr>
                        <a:t>48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Truy</a:t>
                      </a:r>
                      <a:r>
                        <a:rPr lang="en-US" sz="2400" kern="100" dirty="0">
                          <a:effectLst/>
                        </a:rPr>
                        <a:t> </a:t>
                      </a:r>
                      <a:r>
                        <a:rPr lang="en-US" sz="2400" kern="100" dirty="0" err="1">
                          <a:effectLst/>
                        </a:rPr>
                        <a:t>cập</a:t>
                      </a:r>
                      <a:r>
                        <a:rPr lang="en-US" sz="2400" kern="100" dirty="0">
                          <a:effectLst/>
                        </a:rPr>
                        <a:t> </a:t>
                      </a:r>
                      <a:r>
                        <a:rPr lang="en-US" sz="2400" kern="100" dirty="0" err="1">
                          <a:effectLst/>
                        </a:rPr>
                        <a:t>các</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a:t>
                      </a:r>
                      <a:r>
                        <a:rPr lang="en-US" sz="2400" kern="100" dirty="0" err="1">
                          <a:effectLst/>
                        </a:rPr>
                        <a:t>đã</a:t>
                      </a:r>
                      <a:r>
                        <a:rPr lang="en-US" sz="2400" kern="100" dirty="0">
                          <a:effectLst/>
                        </a:rPr>
                        <a:t> </a:t>
                      </a:r>
                      <a:r>
                        <a:rPr lang="en-US" sz="2400" kern="100" dirty="0" err="1">
                          <a:effectLst/>
                        </a:rPr>
                        <a:t>được</a:t>
                      </a:r>
                      <a:r>
                        <a:rPr lang="en-US" sz="2400" kern="100" dirty="0">
                          <a:effectLst/>
                        </a:rPr>
                        <a:t> </a:t>
                      </a:r>
                      <a:r>
                        <a:rPr lang="en-US" sz="2400" kern="100" dirty="0" err="1">
                          <a:effectLst/>
                        </a:rPr>
                        <a:t>gán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Yêu</a:t>
                      </a:r>
                      <a:r>
                        <a:rPr lang="en-US" sz="2400" kern="100" dirty="0">
                          <a:effectLst/>
                        </a:rPr>
                        <a:t> </a:t>
                      </a:r>
                      <a:r>
                        <a:rPr lang="en-US" sz="2400" kern="100" dirty="0" err="1">
                          <a:effectLst/>
                        </a:rPr>
                        <a:t>cầu</a:t>
                      </a:r>
                      <a:r>
                        <a:rPr lang="en-US" sz="2400" kern="100" dirty="0">
                          <a:effectLst/>
                        </a:rPr>
                        <a:t> </a:t>
                      </a:r>
                      <a:r>
                        <a:rPr lang="en-US" sz="2400" kern="100" dirty="0" err="1">
                          <a:effectLst/>
                        </a:rPr>
                        <a:t>truy</a:t>
                      </a:r>
                      <a:r>
                        <a:rPr lang="en-US" sz="2400" kern="100" dirty="0">
                          <a:effectLst/>
                        </a:rPr>
                        <a:t> </a:t>
                      </a:r>
                      <a:r>
                        <a:rPr lang="en-US" sz="2400" kern="100" dirty="0" err="1">
                          <a:effectLst/>
                        </a:rPr>
                        <a:t>vấn</a:t>
                      </a:r>
                      <a:r>
                        <a:rPr lang="en-US" sz="2400" kern="100" dirty="0">
                          <a:effectLst/>
                        </a:rPr>
                        <a:t> (EQ)</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Hiển thị danh sách đơn hàng được gán.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33433336"/>
                  </a:ext>
                </a:extLst>
              </a:tr>
              <a:tr h="1740897">
                <a:tc>
                  <a:txBody>
                    <a:bodyPr/>
                    <a:lstStyle/>
                    <a:p>
                      <a:pPr marR="39370" algn="ctr">
                        <a:lnSpc>
                          <a:spcPct val="120000"/>
                        </a:lnSpc>
                        <a:spcBef>
                          <a:spcPts val="600"/>
                        </a:spcBef>
                        <a:spcAft>
                          <a:spcPts val="600"/>
                        </a:spcAft>
                        <a:buNone/>
                      </a:pPr>
                      <a:r>
                        <a:rPr lang="en-US" sz="2400" kern="100">
                          <a:effectLst/>
                        </a:rPr>
                        <a:t>49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Gửi</a:t>
                      </a:r>
                      <a:r>
                        <a:rPr lang="en-US" sz="2400" kern="100" dirty="0">
                          <a:effectLst/>
                        </a:rPr>
                        <a:t> Thông </a:t>
                      </a:r>
                      <a:r>
                        <a:rPr lang="en-US" sz="2400" kern="100" dirty="0" err="1">
                          <a:effectLst/>
                        </a:rPr>
                        <a:t>báo</a:t>
                      </a:r>
                      <a:r>
                        <a:rPr lang="en-US" sz="2400" kern="100" dirty="0">
                          <a:effectLst/>
                        </a:rPr>
                        <a:t> </a:t>
                      </a:r>
                      <a:r>
                        <a:rPr lang="en-US" sz="2400" kern="100" dirty="0" err="1">
                          <a:effectLst/>
                        </a:rPr>
                        <a:t>tự</a:t>
                      </a:r>
                      <a:r>
                        <a:rPr lang="en-US" sz="2400" kern="100" dirty="0">
                          <a:effectLst/>
                        </a:rPr>
                        <a:t> </a:t>
                      </a:r>
                      <a:r>
                        <a:rPr lang="en-US" sz="2400" kern="100" dirty="0" err="1">
                          <a:effectLst/>
                        </a:rPr>
                        <a:t>động</a:t>
                      </a:r>
                      <a:r>
                        <a:rPr lang="en-US" sz="2400" kern="100" dirty="0">
                          <a:effectLst/>
                        </a:rPr>
                        <a:t> </a:t>
                      </a:r>
                      <a:r>
                        <a:rPr lang="en-US" sz="2400" kern="100" dirty="0" err="1">
                          <a:effectLst/>
                        </a:rPr>
                        <a:t>cho</a:t>
                      </a:r>
                      <a:r>
                        <a:rPr lang="en-US" sz="2400" kern="100" dirty="0">
                          <a:effectLst/>
                        </a:rPr>
                        <a:t> User/Saler </a:t>
                      </a:r>
                      <a:r>
                        <a:rPr lang="en-US" sz="2400" kern="100" dirty="0" err="1">
                          <a:effectLst/>
                        </a:rPr>
                        <a:t>khi</a:t>
                      </a:r>
                      <a:r>
                        <a:rPr lang="en-US" sz="2400" kern="100" dirty="0">
                          <a:effectLst/>
                        </a:rPr>
                        <a:t> </a:t>
                      </a:r>
                      <a:r>
                        <a:rPr lang="en-US" sz="2400" kern="100" dirty="0" err="1">
                          <a:effectLst/>
                        </a:rPr>
                        <a:t>trạng</a:t>
                      </a:r>
                      <a:r>
                        <a:rPr lang="en-US" sz="2400" kern="100" dirty="0">
                          <a:effectLst/>
                        </a:rPr>
                        <a:t> </a:t>
                      </a:r>
                      <a:r>
                        <a:rPr lang="en-US" sz="2400" kern="100" dirty="0" err="1">
                          <a:effectLst/>
                        </a:rPr>
                        <a:t>thái</a:t>
                      </a:r>
                      <a:r>
                        <a:rPr lang="en-US" sz="2400" kern="100" dirty="0">
                          <a:effectLst/>
                        </a:rPr>
                        <a:t> </a:t>
                      </a:r>
                      <a:r>
                        <a:rPr lang="en-US" sz="2400" kern="100" dirty="0" err="1">
                          <a:effectLst/>
                        </a:rPr>
                        <a:t>thay</a:t>
                      </a:r>
                      <a:r>
                        <a:rPr lang="en-US" sz="2400" kern="100" dirty="0">
                          <a:effectLst/>
                        </a:rPr>
                        <a:t> </a:t>
                      </a:r>
                      <a:r>
                        <a:rPr lang="en-US" sz="2400" kern="100" dirty="0" err="1">
                          <a:effectLst/>
                        </a:rPr>
                        <a:t>đổi</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đầu</a:t>
                      </a:r>
                      <a:r>
                        <a:rPr lang="en-US" sz="2400" kern="100" dirty="0">
                          <a:effectLst/>
                        </a:rPr>
                        <a:t> </a:t>
                      </a:r>
                      <a:r>
                        <a:rPr lang="en-US" sz="2400" kern="100" dirty="0" err="1">
                          <a:effectLst/>
                        </a:rPr>
                        <a:t>ra</a:t>
                      </a:r>
                      <a:r>
                        <a:rPr lang="en-US" sz="2400" kern="100" dirty="0">
                          <a:effectLst/>
                        </a:rPr>
                        <a:t> (EO)</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Gửi thông báo tự động.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88039558"/>
                  </a:ext>
                </a:extLst>
              </a:tr>
              <a:tr h="1740897">
                <a:tc>
                  <a:txBody>
                    <a:bodyPr/>
                    <a:lstStyle/>
                    <a:p>
                      <a:pPr marR="39370" algn="ctr">
                        <a:lnSpc>
                          <a:spcPct val="120000"/>
                        </a:lnSpc>
                        <a:spcBef>
                          <a:spcPts val="600"/>
                        </a:spcBef>
                        <a:spcAft>
                          <a:spcPts val="600"/>
                        </a:spcAft>
                        <a:buNone/>
                      </a:pPr>
                      <a:r>
                        <a:rPr lang="en-US" sz="2400" kern="100" dirty="0">
                          <a:effectLst/>
                        </a:rPr>
                        <a:t>50</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rPr>
                        <a:t>Nhóm dữ liệu Gán Đơn hàng (ShipperAssignments)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Cơ</a:t>
                      </a:r>
                      <a:r>
                        <a:rPr lang="en-US" sz="2400" kern="100" dirty="0">
                          <a:effectLst/>
                        </a:rPr>
                        <a:t> </a:t>
                      </a:r>
                      <a:r>
                        <a:rPr lang="en-US" sz="2400" kern="100" dirty="0" err="1">
                          <a:effectLst/>
                        </a:rPr>
                        <a:t>sở</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(ILF)</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ShipperAssignments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23281014"/>
                  </a:ext>
                </a:extLst>
              </a:tr>
            </a:tbl>
          </a:graphicData>
        </a:graphic>
      </p:graphicFrame>
      <p:sp>
        <p:nvSpPr>
          <p:cNvPr id="14" name="TextBox 8">
            <a:extLst>
              <a:ext uri="{FF2B5EF4-FFF2-40B4-BE49-F238E27FC236}">
                <a16:creationId xmlns:a16="http://schemas.microsoft.com/office/drawing/2014/main" id="{05207FFB-FDBE-7AD4-B1BF-E70C0B48A5A1}"/>
              </a:ext>
            </a:extLst>
          </p:cNvPr>
          <p:cNvSpPr txBox="1"/>
          <p:nvPr/>
        </p:nvSpPr>
        <p:spPr>
          <a:xfrm>
            <a:off x="1599247" y="239805"/>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9288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88025-13C4-BB3D-45B2-86ECADBF01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668852-5FE2-2AE7-50BE-15E980B53017}"/>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49538D3D-7FA2-A0B6-FFC2-9A854AB8AB13}"/>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7899B5E4-15ED-A81F-22B2-B06C66F06C3E}"/>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792BAA54-C272-6A9E-4388-A583B1CEAC4F}"/>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8EAF2BB2-7AF2-D604-95D6-80077D76D133}"/>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24ABB1E0-8AC3-FE48-EDC3-3585AE762035}"/>
              </a:ext>
            </a:extLst>
          </p:cNvPr>
          <p:cNvSpPr txBox="1"/>
          <p:nvPr/>
        </p:nvSpPr>
        <p:spPr>
          <a:xfrm>
            <a:off x="1411603" y="974468"/>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yêu cầu chức năng của phần mềm</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7890D01F-415A-A12A-CFBE-00066AA2E374}"/>
              </a:ext>
            </a:extLst>
          </p:cNvPr>
          <p:cNvGraphicFramePr>
            <a:graphicFrameLocks noGrp="1"/>
          </p:cNvGraphicFramePr>
          <p:nvPr/>
        </p:nvGraphicFramePr>
        <p:xfrm>
          <a:off x="1201102" y="2624232"/>
          <a:ext cx="15885795" cy="6255825"/>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D0E2F03D-95EE-0515-C4FA-2357505604A7}"/>
              </a:ext>
            </a:extLst>
          </p:cNvPr>
          <p:cNvGraphicFramePr>
            <a:graphicFrameLocks noGrp="1"/>
          </p:cNvGraphicFramePr>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07DB0D8D-4D92-B8AF-D2F4-719856DA73DB}"/>
              </a:ext>
            </a:extLst>
          </p:cNvPr>
          <p:cNvGraphicFramePr>
            <a:graphicFrameLocks noGrp="1"/>
          </p:cNvGraphicFramePr>
          <p:nvPr/>
        </p:nvGraphicFramePr>
        <p:xfrm>
          <a:off x="1201100" y="2624230"/>
          <a:ext cx="15885794" cy="6367368"/>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440604048"/>
                    </a:ext>
                  </a:extLst>
                </a:gridCol>
                <a:gridCol w="5539733">
                  <a:extLst>
                    <a:ext uri="{9D8B030D-6E8A-4147-A177-3AD203B41FA5}">
                      <a16:colId xmlns:a16="http://schemas.microsoft.com/office/drawing/2014/main" val="3162363156"/>
                    </a:ext>
                  </a:extLst>
                </a:gridCol>
                <a:gridCol w="4441589">
                  <a:extLst>
                    <a:ext uri="{9D8B030D-6E8A-4147-A177-3AD203B41FA5}">
                      <a16:colId xmlns:a16="http://schemas.microsoft.com/office/drawing/2014/main" val="1181274967"/>
                    </a:ext>
                  </a:extLst>
                </a:gridCol>
                <a:gridCol w="4441589">
                  <a:extLst>
                    <a:ext uri="{9D8B030D-6E8A-4147-A177-3AD203B41FA5}">
                      <a16:colId xmlns:a16="http://schemas.microsoft.com/office/drawing/2014/main" val="298641690"/>
                    </a:ext>
                  </a:extLst>
                </a:gridCol>
              </a:tblGrid>
              <a:tr h="386977">
                <a:tc gridSpan="4">
                  <a:txBody>
                    <a:bodyPr/>
                    <a:lstStyle/>
                    <a:p>
                      <a:pPr marR="39370" algn="ctr">
                        <a:lnSpc>
                          <a:spcPct val="120000"/>
                        </a:lnSpc>
                        <a:spcBef>
                          <a:spcPts val="600"/>
                        </a:spcBef>
                        <a:spcAft>
                          <a:spcPts val="600"/>
                        </a:spcAft>
                        <a:buNone/>
                      </a:pPr>
                      <a:r>
                        <a:rPr lang="en-US" sz="2000" kern="100" dirty="0">
                          <a:effectLst/>
                        </a:rPr>
                        <a:t>VI. MODULE TƯƠNG TÁC ĐÁNH GIÁ</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744335">
                <a:tc>
                  <a:txBody>
                    <a:bodyPr/>
                    <a:lstStyle/>
                    <a:p>
                      <a:pPr marR="39370" algn="ctr">
                        <a:lnSpc>
                          <a:spcPct val="120000"/>
                        </a:lnSpc>
                        <a:spcBef>
                          <a:spcPts val="600"/>
                        </a:spcBef>
                        <a:spcAft>
                          <a:spcPts val="600"/>
                        </a:spcAft>
                        <a:buNone/>
                      </a:pPr>
                      <a:r>
                        <a:rPr lang="en-US" sz="2000" kern="100">
                          <a:effectLst/>
                        </a:rPr>
                        <a:t>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129358">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Tương tác Bài viết/Comments/Likes/Shares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744335">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744335">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744335">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744335">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129358">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graphicFrame>
        <p:nvGraphicFramePr>
          <p:cNvPr id="12" name="Table 11">
            <a:extLst>
              <a:ext uri="{FF2B5EF4-FFF2-40B4-BE49-F238E27FC236}">
                <a16:creationId xmlns:a16="http://schemas.microsoft.com/office/drawing/2014/main" id="{CF208C78-EC54-87D4-C37E-AF1DA2356523}"/>
              </a:ext>
            </a:extLst>
          </p:cNvPr>
          <p:cNvGraphicFramePr>
            <a:graphicFrameLocks noGrp="1"/>
          </p:cNvGraphicFramePr>
          <p:nvPr/>
        </p:nvGraphicFramePr>
        <p:xfrm>
          <a:off x="533400" y="1474605"/>
          <a:ext cx="17068800" cy="7516993"/>
        </p:xfrm>
        <a:graphic>
          <a:graphicData uri="http://schemas.openxmlformats.org/drawingml/2006/table">
            <a:tbl>
              <a:tblPr>
                <a:tableStyleId>{5C22544A-7EE6-4342-B048-85BDC9FD1C3A}</a:tableStyleId>
              </a:tblPr>
              <a:tblGrid>
                <a:gridCol w="1571823">
                  <a:extLst>
                    <a:ext uri="{9D8B030D-6E8A-4147-A177-3AD203B41FA5}">
                      <a16:colId xmlns:a16="http://schemas.microsoft.com/office/drawing/2014/main" val="3212290324"/>
                    </a:ext>
                  </a:extLst>
                </a:gridCol>
                <a:gridCol w="6798833">
                  <a:extLst>
                    <a:ext uri="{9D8B030D-6E8A-4147-A177-3AD203B41FA5}">
                      <a16:colId xmlns:a16="http://schemas.microsoft.com/office/drawing/2014/main" val="1249585878"/>
                    </a:ext>
                  </a:extLst>
                </a:gridCol>
                <a:gridCol w="3925792">
                  <a:extLst>
                    <a:ext uri="{9D8B030D-6E8A-4147-A177-3AD203B41FA5}">
                      <a16:colId xmlns:a16="http://schemas.microsoft.com/office/drawing/2014/main" val="512037681"/>
                    </a:ext>
                  </a:extLst>
                </a:gridCol>
                <a:gridCol w="4772352">
                  <a:extLst>
                    <a:ext uri="{9D8B030D-6E8A-4147-A177-3AD203B41FA5}">
                      <a16:colId xmlns:a16="http://schemas.microsoft.com/office/drawing/2014/main" val="2115725786"/>
                    </a:ext>
                  </a:extLst>
                </a:gridCol>
              </a:tblGrid>
              <a:tr h="545835">
                <a:tc gridSpan="4">
                  <a:txBody>
                    <a:bodyPr/>
                    <a:lstStyle/>
                    <a:p>
                      <a:pPr marR="39370" algn="ctr">
                        <a:lnSpc>
                          <a:spcPct val="120000"/>
                        </a:lnSpc>
                        <a:spcBef>
                          <a:spcPts val="600"/>
                        </a:spcBef>
                        <a:spcAft>
                          <a:spcPts val="600"/>
                        </a:spcAft>
                        <a:buNone/>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VIII</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MODULE SALER</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068115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CRUD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8762072"/>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Cập nhật Tồn kho tự động</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trừ tồn kho khi bán.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1707233"/>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8159805"/>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Orders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SalerID</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khớp</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hiển thị đơn hàng liên quan.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169796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Hiển thị 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3607730"/>
                  </a:ext>
                </a:extLst>
              </a:tr>
              <a:tr h="158001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Notifications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86683188"/>
                  </a:ext>
                </a:extLst>
              </a:tr>
            </a:tbl>
          </a:graphicData>
        </a:graphic>
      </p:graphicFrame>
      <p:graphicFrame>
        <p:nvGraphicFramePr>
          <p:cNvPr id="13" name="Table 12">
            <a:extLst>
              <a:ext uri="{FF2B5EF4-FFF2-40B4-BE49-F238E27FC236}">
                <a16:creationId xmlns:a16="http://schemas.microsoft.com/office/drawing/2014/main" id="{66964495-7580-5093-C3ED-98181FAE1ED3}"/>
              </a:ext>
            </a:extLst>
          </p:cNvPr>
          <p:cNvGraphicFramePr>
            <a:graphicFrameLocks noGrp="1"/>
          </p:cNvGraphicFramePr>
          <p:nvPr>
            <p:extLst>
              <p:ext uri="{D42A27DB-BD31-4B8C-83A1-F6EECF244321}">
                <p14:modId xmlns:p14="http://schemas.microsoft.com/office/powerpoint/2010/main" val="2442628590"/>
              </p:ext>
            </p:extLst>
          </p:nvPr>
        </p:nvGraphicFramePr>
        <p:xfrm>
          <a:off x="533400" y="1474603"/>
          <a:ext cx="17221200" cy="7516993"/>
        </p:xfrm>
        <a:graphic>
          <a:graphicData uri="http://schemas.openxmlformats.org/drawingml/2006/table">
            <a:tbl>
              <a:tblPr>
                <a:tableStyleId>{5C22544A-7EE6-4342-B048-85BDC9FD1C3A}</a:tableStyleId>
              </a:tblPr>
              <a:tblGrid>
                <a:gridCol w="1585857">
                  <a:extLst>
                    <a:ext uri="{9D8B030D-6E8A-4147-A177-3AD203B41FA5}">
                      <a16:colId xmlns:a16="http://schemas.microsoft.com/office/drawing/2014/main" val="84780468"/>
                    </a:ext>
                  </a:extLst>
                </a:gridCol>
                <a:gridCol w="6005419">
                  <a:extLst>
                    <a:ext uri="{9D8B030D-6E8A-4147-A177-3AD203B41FA5}">
                      <a16:colId xmlns:a16="http://schemas.microsoft.com/office/drawing/2014/main" val="3803889092"/>
                    </a:ext>
                  </a:extLst>
                </a:gridCol>
                <a:gridCol w="4814962">
                  <a:extLst>
                    <a:ext uri="{9D8B030D-6E8A-4147-A177-3AD203B41FA5}">
                      <a16:colId xmlns:a16="http://schemas.microsoft.com/office/drawing/2014/main" val="697735113"/>
                    </a:ext>
                  </a:extLst>
                </a:gridCol>
                <a:gridCol w="4814962">
                  <a:extLst>
                    <a:ext uri="{9D8B030D-6E8A-4147-A177-3AD203B41FA5}">
                      <a16:colId xmlns:a16="http://schemas.microsoft.com/office/drawing/2014/main" val="2083594515"/>
                    </a:ext>
                  </a:extLst>
                </a:gridCol>
              </a:tblGrid>
              <a:tr h="771774">
                <a:tc gridSpan="4">
                  <a:txBody>
                    <a:bodyPr/>
                    <a:lstStyle/>
                    <a:p>
                      <a:pPr marR="39370" algn="ctr">
                        <a:lnSpc>
                          <a:spcPct val="120000"/>
                        </a:lnSpc>
                        <a:spcBef>
                          <a:spcPts val="600"/>
                        </a:spcBef>
                        <a:spcAft>
                          <a:spcPts val="6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X</a:t>
                      </a:r>
                      <a:r>
                        <a:rPr lang="vi-VN"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MODULE TÌM KIẾM VÀ HIỂN THỊ</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3046572"/>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51</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viết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Tìm kiếm cơ bản.</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70705201"/>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52</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sản phẩm</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52280559"/>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53</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bài viết</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33433336"/>
                  </a:ext>
                </a:extLst>
              </a:tr>
              <a:tr h="2265598">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54</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Sắp xếp và Hiển thị động: Kết quả hiển thị được tính toán/sắp xếp</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88039558"/>
                  </a:ext>
                </a:extLst>
              </a:tr>
            </a:tbl>
          </a:graphicData>
        </a:graphic>
      </p:graphicFrame>
      <p:sp>
        <p:nvSpPr>
          <p:cNvPr id="15" name="TextBox 8">
            <a:extLst>
              <a:ext uri="{FF2B5EF4-FFF2-40B4-BE49-F238E27FC236}">
                <a16:creationId xmlns:a16="http://schemas.microsoft.com/office/drawing/2014/main" id="{DFF5232B-16D6-D27A-DE5C-2D93B2C94958}"/>
              </a:ext>
            </a:extLst>
          </p:cNvPr>
          <p:cNvSpPr txBox="1"/>
          <p:nvPr/>
        </p:nvSpPr>
        <p:spPr>
          <a:xfrm>
            <a:off x="1599247" y="236957"/>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526661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6A479-BFF7-62A0-D5C9-DBB9A36311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FDDE36-8F19-3A24-D9A5-0AC67B12A26E}"/>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C8C231E0-8EF5-02F4-C61D-D25DFA3C2858}"/>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39759629-1BFA-9FEA-D321-364D007D1539}"/>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05EDD1BA-6B6B-1A9C-6CFF-0FF0872E80D3}"/>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B4A404D9-BF2D-D400-0C5C-19ECC1DDC498}"/>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75DBE8ED-8607-E454-DB6B-A15323F0E0CB}"/>
              </a:ext>
            </a:extLst>
          </p:cNvPr>
          <p:cNvSpPr txBox="1"/>
          <p:nvPr/>
        </p:nvSpPr>
        <p:spPr>
          <a:xfrm>
            <a:off x="1411603" y="974468"/>
            <a:ext cx="12247186" cy="500137"/>
          </a:xfrm>
          <a:prstGeom prst="rect">
            <a:avLst/>
          </a:prstGeom>
        </p:spPr>
        <p:txBody>
          <a:bodyPr wrap="square" lIns="0" tIns="0" rIns="0" bIns="0" rtlCol="0" anchor="t">
            <a:spAutoFit/>
          </a:bodyPr>
          <a:lstStyle/>
          <a:p>
            <a:pPr>
              <a:lnSpc>
                <a:spcPts val="3900"/>
              </a:lnSpc>
              <a:spcBef>
                <a:spcPct val="0"/>
              </a:spcBef>
            </a:pPr>
            <a:r>
              <a:rPr lang="vi-VN" sz="3600" dirty="0"/>
              <a:t>Danh sách các yêu cầu chức năng của phần mềm</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83240DC7-6702-3EDE-A5EF-F35599FDC911}"/>
              </a:ext>
            </a:extLst>
          </p:cNvPr>
          <p:cNvGraphicFramePr>
            <a:graphicFrameLocks noGrp="1"/>
          </p:cNvGraphicFramePr>
          <p:nvPr/>
        </p:nvGraphicFramePr>
        <p:xfrm>
          <a:off x="1201102" y="2624232"/>
          <a:ext cx="15885795" cy="6275068"/>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2EE832E9-DA7B-8213-8478-0C9B6EE5A20E}"/>
              </a:ext>
            </a:extLst>
          </p:cNvPr>
          <p:cNvGraphicFramePr>
            <a:graphicFrameLocks noGrp="1"/>
          </p:cNvGraphicFramePr>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317EA883-A977-3059-F231-72BCE5360982}"/>
              </a:ext>
            </a:extLst>
          </p:cNvPr>
          <p:cNvGraphicFramePr>
            <a:graphicFrameLocks noGrp="1"/>
          </p:cNvGraphicFramePr>
          <p:nvPr/>
        </p:nvGraphicFramePr>
        <p:xfrm>
          <a:off x="1201100" y="2624230"/>
          <a:ext cx="15885794" cy="6367368"/>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440604048"/>
                    </a:ext>
                  </a:extLst>
                </a:gridCol>
                <a:gridCol w="5539733">
                  <a:extLst>
                    <a:ext uri="{9D8B030D-6E8A-4147-A177-3AD203B41FA5}">
                      <a16:colId xmlns:a16="http://schemas.microsoft.com/office/drawing/2014/main" val="3162363156"/>
                    </a:ext>
                  </a:extLst>
                </a:gridCol>
                <a:gridCol w="4441589">
                  <a:extLst>
                    <a:ext uri="{9D8B030D-6E8A-4147-A177-3AD203B41FA5}">
                      <a16:colId xmlns:a16="http://schemas.microsoft.com/office/drawing/2014/main" val="1181274967"/>
                    </a:ext>
                  </a:extLst>
                </a:gridCol>
                <a:gridCol w="4441589">
                  <a:extLst>
                    <a:ext uri="{9D8B030D-6E8A-4147-A177-3AD203B41FA5}">
                      <a16:colId xmlns:a16="http://schemas.microsoft.com/office/drawing/2014/main" val="298641690"/>
                    </a:ext>
                  </a:extLst>
                </a:gridCol>
              </a:tblGrid>
              <a:tr h="386977">
                <a:tc gridSpan="4">
                  <a:txBody>
                    <a:bodyPr/>
                    <a:lstStyle/>
                    <a:p>
                      <a:pPr marR="39370" algn="ctr">
                        <a:lnSpc>
                          <a:spcPct val="120000"/>
                        </a:lnSpc>
                        <a:spcBef>
                          <a:spcPts val="600"/>
                        </a:spcBef>
                        <a:spcAft>
                          <a:spcPts val="600"/>
                        </a:spcAft>
                        <a:buNone/>
                      </a:pPr>
                      <a:r>
                        <a:rPr lang="en-US" sz="2000" kern="100" dirty="0">
                          <a:effectLst/>
                        </a:rPr>
                        <a:t>VI. MODULE TƯƠNG TÁC ĐÁNH GIÁ</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744335">
                <a:tc>
                  <a:txBody>
                    <a:bodyPr/>
                    <a:lstStyle/>
                    <a:p>
                      <a:pPr marR="39370" algn="ctr">
                        <a:lnSpc>
                          <a:spcPct val="120000"/>
                        </a:lnSpc>
                        <a:spcBef>
                          <a:spcPts val="600"/>
                        </a:spcBef>
                        <a:spcAft>
                          <a:spcPts val="600"/>
                        </a:spcAft>
                        <a:buNone/>
                      </a:pPr>
                      <a:r>
                        <a:rPr lang="en-US" sz="2000" kern="100">
                          <a:effectLst/>
                        </a:rPr>
                        <a:t>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129358">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Tương tác Bài viết/Comments/Likes/Shares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744335">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744335">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744335">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744335">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129358">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graphicFrame>
        <p:nvGraphicFramePr>
          <p:cNvPr id="12" name="Table 11">
            <a:extLst>
              <a:ext uri="{FF2B5EF4-FFF2-40B4-BE49-F238E27FC236}">
                <a16:creationId xmlns:a16="http://schemas.microsoft.com/office/drawing/2014/main" id="{5BC42DD2-8C47-1AA3-4C2C-F1B88F610E7C}"/>
              </a:ext>
            </a:extLst>
          </p:cNvPr>
          <p:cNvGraphicFramePr>
            <a:graphicFrameLocks noGrp="1"/>
          </p:cNvGraphicFramePr>
          <p:nvPr/>
        </p:nvGraphicFramePr>
        <p:xfrm>
          <a:off x="533400" y="1474605"/>
          <a:ext cx="17068800" cy="7516993"/>
        </p:xfrm>
        <a:graphic>
          <a:graphicData uri="http://schemas.openxmlformats.org/drawingml/2006/table">
            <a:tbl>
              <a:tblPr>
                <a:tableStyleId>{5C22544A-7EE6-4342-B048-85BDC9FD1C3A}</a:tableStyleId>
              </a:tblPr>
              <a:tblGrid>
                <a:gridCol w="1571823">
                  <a:extLst>
                    <a:ext uri="{9D8B030D-6E8A-4147-A177-3AD203B41FA5}">
                      <a16:colId xmlns:a16="http://schemas.microsoft.com/office/drawing/2014/main" val="3212290324"/>
                    </a:ext>
                  </a:extLst>
                </a:gridCol>
                <a:gridCol w="6798833">
                  <a:extLst>
                    <a:ext uri="{9D8B030D-6E8A-4147-A177-3AD203B41FA5}">
                      <a16:colId xmlns:a16="http://schemas.microsoft.com/office/drawing/2014/main" val="1249585878"/>
                    </a:ext>
                  </a:extLst>
                </a:gridCol>
                <a:gridCol w="3925792">
                  <a:extLst>
                    <a:ext uri="{9D8B030D-6E8A-4147-A177-3AD203B41FA5}">
                      <a16:colId xmlns:a16="http://schemas.microsoft.com/office/drawing/2014/main" val="512037681"/>
                    </a:ext>
                  </a:extLst>
                </a:gridCol>
                <a:gridCol w="4772352">
                  <a:extLst>
                    <a:ext uri="{9D8B030D-6E8A-4147-A177-3AD203B41FA5}">
                      <a16:colId xmlns:a16="http://schemas.microsoft.com/office/drawing/2014/main" val="2115725786"/>
                    </a:ext>
                  </a:extLst>
                </a:gridCol>
              </a:tblGrid>
              <a:tr h="545835">
                <a:tc gridSpan="4">
                  <a:txBody>
                    <a:bodyPr/>
                    <a:lstStyle/>
                    <a:p>
                      <a:pPr marR="39370" algn="ctr">
                        <a:lnSpc>
                          <a:spcPct val="120000"/>
                        </a:lnSpc>
                        <a:spcBef>
                          <a:spcPts val="600"/>
                        </a:spcBef>
                        <a:spcAft>
                          <a:spcPts val="600"/>
                        </a:spcAft>
                        <a:buNone/>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VIII</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MODULE SALER</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068115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CRUD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8762072"/>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Cập nhật Tồn kho tự động</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trừ tồn kho khi bán.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1707233"/>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8159805"/>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Orders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SalerID</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khớp</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hiển thị đơn hàng liên quan.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169796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Hiển thị 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3607730"/>
                  </a:ext>
                </a:extLst>
              </a:tr>
              <a:tr h="158001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Notifications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86683188"/>
                  </a:ext>
                </a:extLst>
              </a:tr>
            </a:tbl>
          </a:graphicData>
        </a:graphic>
      </p:graphicFrame>
      <p:graphicFrame>
        <p:nvGraphicFramePr>
          <p:cNvPr id="13" name="Table 12">
            <a:extLst>
              <a:ext uri="{FF2B5EF4-FFF2-40B4-BE49-F238E27FC236}">
                <a16:creationId xmlns:a16="http://schemas.microsoft.com/office/drawing/2014/main" id="{B81BA657-92D4-EE5F-7F35-F67A4746995D}"/>
              </a:ext>
            </a:extLst>
          </p:cNvPr>
          <p:cNvGraphicFramePr>
            <a:graphicFrameLocks noGrp="1"/>
          </p:cNvGraphicFramePr>
          <p:nvPr>
            <p:extLst>
              <p:ext uri="{D42A27DB-BD31-4B8C-83A1-F6EECF244321}">
                <p14:modId xmlns:p14="http://schemas.microsoft.com/office/powerpoint/2010/main" val="2228691988"/>
              </p:ext>
            </p:extLst>
          </p:nvPr>
        </p:nvGraphicFramePr>
        <p:xfrm>
          <a:off x="533400" y="1474604"/>
          <a:ext cx="17068798" cy="7615057"/>
        </p:xfrm>
        <a:graphic>
          <a:graphicData uri="http://schemas.openxmlformats.org/drawingml/2006/table">
            <a:tbl>
              <a:tblPr>
                <a:tableStyleId>{5C22544A-7EE6-4342-B048-85BDC9FD1C3A}</a:tableStyleId>
              </a:tblPr>
              <a:tblGrid>
                <a:gridCol w="1571822">
                  <a:extLst>
                    <a:ext uri="{9D8B030D-6E8A-4147-A177-3AD203B41FA5}">
                      <a16:colId xmlns:a16="http://schemas.microsoft.com/office/drawing/2014/main" val="84780468"/>
                    </a:ext>
                  </a:extLst>
                </a:gridCol>
                <a:gridCol w="5952274">
                  <a:extLst>
                    <a:ext uri="{9D8B030D-6E8A-4147-A177-3AD203B41FA5}">
                      <a16:colId xmlns:a16="http://schemas.microsoft.com/office/drawing/2014/main" val="3803889092"/>
                    </a:ext>
                  </a:extLst>
                </a:gridCol>
                <a:gridCol w="4772351">
                  <a:extLst>
                    <a:ext uri="{9D8B030D-6E8A-4147-A177-3AD203B41FA5}">
                      <a16:colId xmlns:a16="http://schemas.microsoft.com/office/drawing/2014/main" val="697735113"/>
                    </a:ext>
                  </a:extLst>
                </a:gridCol>
                <a:gridCol w="4772351">
                  <a:extLst>
                    <a:ext uri="{9D8B030D-6E8A-4147-A177-3AD203B41FA5}">
                      <a16:colId xmlns:a16="http://schemas.microsoft.com/office/drawing/2014/main" val="2083594515"/>
                    </a:ext>
                  </a:extLst>
                </a:gridCol>
              </a:tblGrid>
              <a:tr h="414071">
                <a:tc gridSpan="4">
                  <a:txBody>
                    <a:bodyPr/>
                    <a:lstStyle/>
                    <a:p>
                      <a:pPr marR="39370" algn="ctr">
                        <a:lnSpc>
                          <a:spcPct val="120000"/>
                        </a:lnSpc>
                        <a:spcBef>
                          <a:spcPts val="600"/>
                        </a:spcBef>
                        <a:spcAft>
                          <a:spcPts val="6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XI</a:t>
                      </a: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MODULE QUẢN LÝ CẤU HÌNH VÀ LOOKUP TABLE</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3046572"/>
                  </a:ext>
                </a:extLst>
              </a:tr>
              <a:tr h="829443">
                <a:tc>
                  <a:txBody>
                    <a:bodyPr/>
                    <a:lstStyle/>
                    <a:p>
                      <a:pPr marR="39370" algn="ctr">
                        <a:lnSpc>
                          <a:spcPct val="1200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55</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1">
                        <a:lumMod val="20000"/>
                        <a:lumOff val="80000"/>
                      </a:schemeClr>
                    </a:solidFill>
                  </a:tcPr>
                </a:tc>
                <a:tc>
                  <a:txBody>
                    <a:bodyPr/>
                    <a:lstStyle/>
                    <a:p>
                      <a:pPr marR="39370" algn="l">
                        <a:lnSpc>
                          <a:spcPct val="1200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CRUD 5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PostTypes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PostStatus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OrderStatuses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Reviews, Configurations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Quản lý các bảng tham chiếu/cấu hình.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55401795"/>
                  </a:ext>
                </a:extLst>
              </a:tr>
              <a:tr h="1047727">
                <a:tc>
                  <a:txBody>
                    <a:bodyPr/>
                    <a:lstStyle/>
                    <a:p>
                      <a:pPr marR="39370" algn="ctr">
                        <a:lnSpc>
                          <a:spcPct val="1200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56</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1">
                        <a:lumMod val="20000"/>
                        <a:lumOff val="80000"/>
                      </a:schemeClr>
                    </a:solidFill>
                  </a:tcP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PostStatus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Dữ liệu cốt lõi (Bảng PostStatus).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95313160"/>
                  </a:ext>
                </a:extLst>
              </a:tr>
              <a:tr h="1164446">
                <a:tc>
                  <a:txBody>
                    <a:bodyPr/>
                    <a:lstStyle/>
                    <a:p>
                      <a:pPr marR="39370" algn="ctr">
                        <a:lnSpc>
                          <a:spcPct val="1200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57</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1">
                        <a:lumMod val="20000"/>
                        <a:lumOff val="80000"/>
                      </a:schemeClr>
                    </a:solidFill>
                  </a:tcP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(Configurations)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(ILF)</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cốt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lõi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Configurations)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740712959"/>
                  </a:ext>
                </a:extLst>
              </a:tr>
              <a:tr h="414071">
                <a:tc gridSpan="4">
                  <a:txBody>
                    <a:bodyPr/>
                    <a:lstStyle/>
                    <a:p>
                      <a:pPr marR="39370" algn="ctr">
                        <a:lnSpc>
                          <a:spcPct val="120000"/>
                        </a:lnSpc>
                        <a:spcBef>
                          <a:spcPts val="600"/>
                        </a:spcBef>
                        <a:spcAft>
                          <a:spcPts val="6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XII</a:t>
                      </a:r>
                      <a:r>
                        <a:rPr lang="vi-V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MODULE THỐNG KÊ</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45098125"/>
                  </a:ext>
                </a:extLst>
              </a:tr>
              <a:tr h="801130">
                <a:tc>
                  <a:txBody>
                    <a:bodyPr/>
                    <a:lstStyle/>
                    <a:p>
                      <a:pPr marR="39370" algn="ctr">
                        <a:lnSpc>
                          <a:spcPct val="1200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58</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Báo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Doanh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Admin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(EO)</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Hiển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70705201"/>
                  </a:ext>
                </a:extLst>
              </a:tr>
              <a:tr h="801130">
                <a:tc>
                  <a:txBody>
                    <a:bodyPr/>
                    <a:lstStyle/>
                    <a:p>
                      <a:pPr marR="39370" algn="ctr">
                        <a:lnSpc>
                          <a:spcPct val="1200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59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Báo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(EO)</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Hiển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52280559"/>
                  </a:ext>
                </a:extLst>
              </a:tr>
              <a:tr h="829443">
                <a:tc>
                  <a:txBody>
                    <a:bodyPr/>
                    <a:lstStyle/>
                    <a:p>
                      <a:pPr marR="39370" algn="ctr">
                        <a:lnSpc>
                          <a:spcPct val="1200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60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(EO)</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Hiển thị các thông báo (Notifications).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33433336"/>
                  </a:ext>
                </a:extLst>
              </a:tr>
              <a:tr h="1215533">
                <a:tc>
                  <a:txBody>
                    <a:bodyPr/>
                    <a:lstStyle/>
                    <a:p>
                      <a:pPr marR="39370" algn="ctr">
                        <a:lnSpc>
                          <a:spcPct val="1200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61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Thông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Noitification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(ILF)</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cốt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lõi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Noitification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88039558"/>
                  </a:ext>
                </a:extLst>
              </a:tr>
            </a:tbl>
          </a:graphicData>
        </a:graphic>
      </p:graphicFrame>
      <p:sp>
        <p:nvSpPr>
          <p:cNvPr id="14" name="TextBox 8">
            <a:extLst>
              <a:ext uri="{FF2B5EF4-FFF2-40B4-BE49-F238E27FC236}">
                <a16:creationId xmlns:a16="http://schemas.microsoft.com/office/drawing/2014/main" id="{ECE1A92D-2C44-6D96-7013-8D231DE61912}"/>
              </a:ext>
            </a:extLst>
          </p:cNvPr>
          <p:cNvSpPr txBox="1"/>
          <p:nvPr/>
        </p:nvSpPr>
        <p:spPr>
          <a:xfrm>
            <a:off x="1411603" y="239805"/>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19300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9DF26-7428-84C4-C174-1F2EA1B053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88F57D-996C-B452-33B0-78C750C9C3C6}"/>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14ED03F8-2713-1608-C72F-5C57008F99F0}"/>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504034A7-0709-4D71-9D88-DC24B6521487}"/>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37EA67C9-F321-CDCD-FB71-340A3723FBA0}"/>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7D88C8E4-C814-021D-BA88-1CDFCB685840}"/>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A3B58ABD-19B1-D859-4F1A-02904B197CA4}"/>
              </a:ext>
            </a:extLst>
          </p:cNvPr>
          <p:cNvSpPr txBox="1"/>
          <p:nvPr/>
        </p:nvSpPr>
        <p:spPr>
          <a:xfrm>
            <a:off x="1411602" y="974468"/>
            <a:ext cx="16495397" cy="500137"/>
          </a:xfrm>
          <a:prstGeom prst="rect">
            <a:avLst/>
          </a:prstGeom>
        </p:spPr>
        <p:txBody>
          <a:bodyPr wrap="square" lIns="0" tIns="0" rIns="0" bIns="0" rtlCol="0" anchor="t">
            <a:spAutoFit/>
          </a:bodyPr>
          <a:lstStyle/>
          <a:p>
            <a:pPr>
              <a:lnSpc>
                <a:spcPts val="3900"/>
              </a:lnSpc>
              <a:spcBef>
                <a:spcPct val="0"/>
              </a:spcBef>
            </a:pPr>
            <a:r>
              <a:rPr lang="vi-VN" sz="3600" dirty="0"/>
              <a:t>Chuyển đổi yêu cầu chức năng sang trường hợp sử dụng (USE CASE)</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937115AD-97A1-ECAD-1CB3-CA2204C4B65D}"/>
              </a:ext>
            </a:extLst>
          </p:cNvPr>
          <p:cNvGraphicFramePr>
            <a:graphicFrameLocks noGrp="1"/>
          </p:cNvGraphicFramePr>
          <p:nvPr/>
        </p:nvGraphicFramePr>
        <p:xfrm>
          <a:off x="1201102" y="2624232"/>
          <a:ext cx="15885795" cy="6275068"/>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118E71C8-3C34-1024-45C7-52AB0C3877A7}"/>
              </a:ext>
            </a:extLst>
          </p:cNvPr>
          <p:cNvGraphicFramePr>
            <a:graphicFrameLocks noGrp="1"/>
          </p:cNvGraphicFramePr>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DF555DA7-FD26-8557-DD71-7B5C322A13F1}"/>
              </a:ext>
            </a:extLst>
          </p:cNvPr>
          <p:cNvGraphicFramePr>
            <a:graphicFrameLocks noGrp="1"/>
          </p:cNvGraphicFramePr>
          <p:nvPr/>
        </p:nvGraphicFramePr>
        <p:xfrm>
          <a:off x="1201100" y="2624230"/>
          <a:ext cx="15885794" cy="6367368"/>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440604048"/>
                    </a:ext>
                  </a:extLst>
                </a:gridCol>
                <a:gridCol w="5539733">
                  <a:extLst>
                    <a:ext uri="{9D8B030D-6E8A-4147-A177-3AD203B41FA5}">
                      <a16:colId xmlns:a16="http://schemas.microsoft.com/office/drawing/2014/main" val="3162363156"/>
                    </a:ext>
                  </a:extLst>
                </a:gridCol>
                <a:gridCol w="4441589">
                  <a:extLst>
                    <a:ext uri="{9D8B030D-6E8A-4147-A177-3AD203B41FA5}">
                      <a16:colId xmlns:a16="http://schemas.microsoft.com/office/drawing/2014/main" val="1181274967"/>
                    </a:ext>
                  </a:extLst>
                </a:gridCol>
                <a:gridCol w="4441589">
                  <a:extLst>
                    <a:ext uri="{9D8B030D-6E8A-4147-A177-3AD203B41FA5}">
                      <a16:colId xmlns:a16="http://schemas.microsoft.com/office/drawing/2014/main" val="298641690"/>
                    </a:ext>
                  </a:extLst>
                </a:gridCol>
              </a:tblGrid>
              <a:tr h="386977">
                <a:tc gridSpan="4">
                  <a:txBody>
                    <a:bodyPr/>
                    <a:lstStyle/>
                    <a:p>
                      <a:pPr marR="39370" algn="ctr">
                        <a:lnSpc>
                          <a:spcPct val="120000"/>
                        </a:lnSpc>
                        <a:spcBef>
                          <a:spcPts val="600"/>
                        </a:spcBef>
                        <a:spcAft>
                          <a:spcPts val="600"/>
                        </a:spcAft>
                        <a:buNone/>
                      </a:pPr>
                      <a:r>
                        <a:rPr lang="en-US" sz="2000" kern="100" dirty="0">
                          <a:effectLst/>
                        </a:rPr>
                        <a:t>VI. MODULE TƯƠNG TÁC ĐÁNH GIÁ</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744335">
                <a:tc>
                  <a:txBody>
                    <a:bodyPr/>
                    <a:lstStyle/>
                    <a:p>
                      <a:pPr marR="39370" algn="ctr">
                        <a:lnSpc>
                          <a:spcPct val="120000"/>
                        </a:lnSpc>
                        <a:spcBef>
                          <a:spcPts val="600"/>
                        </a:spcBef>
                        <a:spcAft>
                          <a:spcPts val="600"/>
                        </a:spcAft>
                        <a:buNone/>
                      </a:pPr>
                      <a:r>
                        <a:rPr lang="en-US" sz="2000" kern="100">
                          <a:effectLst/>
                        </a:rPr>
                        <a:t>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129358">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Tương tác Bài viết/Comments/Likes/Shares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744335">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744335">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744335">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744335">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129358">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graphicFrame>
        <p:nvGraphicFramePr>
          <p:cNvPr id="12" name="Table 11">
            <a:extLst>
              <a:ext uri="{FF2B5EF4-FFF2-40B4-BE49-F238E27FC236}">
                <a16:creationId xmlns:a16="http://schemas.microsoft.com/office/drawing/2014/main" id="{6725D8DE-5274-BB65-550B-B29A4C658E02}"/>
              </a:ext>
            </a:extLst>
          </p:cNvPr>
          <p:cNvGraphicFramePr>
            <a:graphicFrameLocks noGrp="1"/>
          </p:cNvGraphicFramePr>
          <p:nvPr/>
        </p:nvGraphicFramePr>
        <p:xfrm>
          <a:off x="533400" y="1474605"/>
          <a:ext cx="17068800" cy="7516993"/>
        </p:xfrm>
        <a:graphic>
          <a:graphicData uri="http://schemas.openxmlformats.org/drawingml/2006/table">
            <a:tbl>
              <a:tblPr>
                <a:tableStyleId>{5C22544A-7EE6-4342-B048-85BDC9FD1C3A}</a:tableStyleId>
              </a:tblPr>
              <a:tblGrid>
                <a:gridCol w="1571823">
                  <a:extLst>
                    <a:ext uri="{9D8B030D-6E8A-4147-A177-3AD203B41FA5}">
                      <a16:colId xmlns:a16="http://schemas.microsoft.com/office/drawing/2014/main" val="3212290324"/>
                    </a:ext>
                  </a:extLst>
                </a:gridCol>
                <a:gridCol w="6798833">
                  <a:extLst>
                    <a:ext uri="{9D8B030D-6E8A-4147-A177-3AD203B41FA5}">
                      <a16:colId xmlns:a16="http://schemas.microsoft.com/office/drawing/2014/main" val="1249585878"/>
                    </a:ext>
                  </a:extLst>
                </a:gridCol>
                <a:gridCol w="3925792">
                  <a:extLst>
                    <a:ext uri="{9D8B030D-6E8A-4147-A177-3AD203B41FA5}">
                      <a16:colId xmlns:a16="http://schemas.microsoft.com/office/drawing/2014/main" val="512037681"/>
                    </a:ext>
                  </a:extLst>
                </a:gridCol>
                <a:gridCol w="4772352">
                  <a:extLst>
                    <a:ext uri="{9D8B030D-6E8A-4147-A177-3AD203B41FA5}">
                      <a16:colId xmlns:a16="http://schemas.microsoft.com/office/drawing/2014/main" val="2115725786"/>
                    </a:ext>
                  </a:extLst>
                </a:gridCol>
              </a:tblGrid>
              <a:tr h="545835">
                <a:tc gridSpan="4">
                  <a:txBody>
                    <a:bodyPr/>
                    <a:lstStyle/>
                    <a:p>
                      <a:pPr marR="39370" algn="ctr">
                        <a:lnSpc>
                          <a:spcPct val="120000"/>
                        </a:lnSpc>
                        <a:spcBef>
                          <a:spcPts val="600"/>
                        </a:spcBef>
                        <a:spcAft>
                          <a:spcPts val="600"/>
                        </a:spcAft>
                        <a:buNone/>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VIII</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MODULE SALER</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068115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CRUD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8762072"/>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Cập nhật Tồn kho tự động</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trừ tồn kho khi bán.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1707233"/>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8159805"/>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Orders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SalerID</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khớp</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hiển thị đơn hàng liên quan.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169796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Hiển thị 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3607730"/>
                  </a:ext>
                </a:extLst>
              </a:tr>
              <a:tr h="158001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Notifications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86683188"/>
                  </a:ext>
                </a:extLst>
              </a:tr>
            </a:tbl>
          </a:graphicData>
        </a:graphic>
      </p:graphicFrame>
      <p:graphicFrame>
        <p:nvGraphicFramePr>
          <p:cNvPr id="13" name="Table 12">
            <a:extLst>
              <a:ext uri="{FF2B5EF4-FFF2-40B4-BE49-F238E27FC236}">
                <a16:creationId xmlns:a16="http://schemas.microsoft.com/office/drawing/2014/main" id="{4D56FF24-C4AA-1E8A-0F2E-1A56EE3867E5}"/>
              </a:ext>
            </a:extLst>
          </p:cNvPr>
          <p:cNvGraphicFramePr>
            <a:graphicFrameLocks noGrp="1"/>
          </p:cNvGraphicFramePr>
          <p:nvPr/>
        </p:nvGraphicFramePr>
        <p:xfrm>
          <a:off x="533400" y="1474603"/>
          <a:ext cx="17221200" cy="7516993"/>
        </p:xfrm>
        <a:graphic>
          <a:graphicData uri="http://schemas.openxmlformats.org/drawingml/2006/table">
            <a:tbl>
              <a:tblPr>
                <a:tableStyleId>{5C22544A-7EE6-4342-B048-85BDC9FD1C3A}</a:tableStyleId>
              </a:tblPr>
              <a:tblGrid>
                <a:gridCol w="1585857">
                  <a:extLst>
                    <a:ext uri="{9D8B030D-6E8A-4147-A177-3AD203B41FA5}">
                      <a16:colId xmlns:a16="http://schemas.microsoft.com/office/drawing/2014/main" val="84780468"/>
                    </a:ext>
                  </a:extLst>
                </a:gridCol>
                <a:gridCol w="6005419">
                  <a:extLst>
                    <a:ext uri="{9D8B030D-6E8A-4147-A177-3AD203B41FA5}">
                      <a16:colId xmlns:a16="http://schemas.microsoft.com/office/drawing/2014/main" val="3803889092"/>
                    </a:ext>
                  </a:extLst>
                </a:gridCol>
                <a:gridCol w="4814962">
                  <a:extLst>
                    <a:ext uri="{9D8B030D-6E8A-4147-A177-3AD203B41FA5}">
                      <a16:colId xmlns:a16="http://schemas.microsoft.com/office/drawing/2014/main" val="697735113"/>
                    </a:ext>
                  </a:extLst>
                </a:gridCol>
                <a:gridCol w="4814962">
                  <a:extLst>
                    <a:ext uri="{9D8B030D-6E8A-4147-A177-3AD203B41FA5}">
                      <a16:colId xmlns:a16="http://schemas.microsoft.com/office/drawing/2014/main" val="2083594515"/>
                    </a:ext>
                  </a:extLst>
                </a:gridCol>
              </a:tblGrid>
              <a:tr h="771774">
                <a:tc gridSpan="4">
                  <a:txBody>
                    <a:bodyPr/>
                    <a:lstStyle/>
                    <a:p>
                      <a:pPr marR="39370" algn="ctr">
                        <a:lnSpc>
                          <a:spcPct val="120000"/>
                        </a:lnSpc>
                        <a:spcBef>
                          <a:spcPts val="600"/>
                        </a:spcBef>
                        <a:spcAft>
                          <a:spcPts val="6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X</a:t>
                      </a:r>
                      <a:r>
                        <a:rPr lang="vi-VN"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MODULE TÌM KIẾM VÀ HIỂN THỊ</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3046572"/>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51</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viết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Tìm kiếm cơ bản.</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70705201"/>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52</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sản phẩm</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52280559"/>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53</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bài viết</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33433336"/>
                  </a:ext>
                </a:extLst>
              </a:tr>
              <a:tr h="2265598">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54</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Kết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(EO)</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88039558"/>
                  </a:ext>
                </a:extLst>
              </a:tr>
            </a:tbl>
          </a:graphicData>
        </a:graphic>
      </p:graphicFrame>
      <p:graphicFrame>
        <p:nvGraphicFramePr>
          <p:cNvPr id="14" name="Table 13">
            <a:extLst>
              <a:ext uri="{FF2B5EF4-FFF2-40B4-BE49-F238E27FC236}">
                <a16:creationId xmlns:a16="http://schemas.microsoft.com/office/drawing/2014/main" id="{39D1F080-1ED1-6D4D-CB21-78C00E74E06C}"/>
              </a:ext>
            </a:extLst>
          </p:cNvPr>
          <p:cNvGraphicFramePr>
            <a:graphicFrameLocks noGrp="1"/>
          </p:cNvGraphicFramePr>
          <p:nvPr>
            <p:extLst>
              <p:ext uri="{D42A27DB-BD31-4B8C-83A1-F6EECF244321}">
                <p14:modId xmlns:p14="http://schemas.microsoft.com/office/powerpoint/2010/main" val="546961909"/>
              </p:ext>
            </p:extLst>
          </p:nvPr>
        </p:nvGraphicFramePr>
        <p:xfrm>
          <a:off x="533400" y="1480044"/>
          <a:ext cx="17221199" cy="7511551"/>
        </p:xfrm>
        <a:graphic>
          <a:graphicData uri="http://schemas.openxmlformats.org/drawingml/2006/table">
            <a:tbl>
              <a:tblPr firstRow="1" firstCol="1" bandRow="1">
                <a:tableStyleId>{5C22544A-7EE6-4342-B048-85BDC9FD1C3A}</a:tableStyleId>
              </a:tblPr>
              <a:tblGrid>
                <a:gridCol w="1494105">
                  <a:extLst>
                    <a:ext uri="{9D8B030D-6E8A-4147-A177-3AD203B41FA5}">
                      <a16:colId xmlns:a16="http://schemas.microsoft.com/office/drawing/2014/main" val="1049041298"/>
                    </a:ext>
                  </a:extLst>
                </a:gridCol>
                <a:gridCol w="2996639">
                  <a:extLst>
                    <a:ext uri="{9D8B030D-6E8A-4147-A177-3AD203B41FA5}">
                      <a16:colId xmlns:a16="http://schemas.microsoft.com/office/drawing/2014/main" val="2679624146"/>
                    </a:ext>
                  </a:extLst>
                </a:gridCol>
                <a:gridCol w="5656108">
                  <a:extLst>
                    <a:ext uri="{9D8B030D-6E8A-4147-A177-3AD203B41FA5}">
                      <a16:colId xmlns:a16="http://schemas.microsoft.com/office/drawing/2014/main" val="3475569421"/>
                    </a:ext>
                  </a:extLst>
                </a:gridCol>
                <a:gridCol w="2090483">
                  <a:extLst>
                    <a:ext uri="{9D8B030D-6E8A-4147-A177-3AD203B41FA5}">
                      <a16:colId xmlns:a16="http://schemas.microsoft.com/office/drawing/2014/main" val="2852366271"/>
                    </a:ext>
                  </a:extLst>
                </a:gridCol>
                <a:gridCol w="2090483">
                  <a:extLst>
                    <a:ext uri="{9D8B030D-6E8A-4147-A177-3AD203B41FA5}">
                      <a16:colId xmlns:a16="http://schemas.microsoft.com/office/drawing/2014/main" val="174122933"/>
                    </a:ext>
                  </a:extLst>
                </a:gridCol>
                <a:gridCol w="2893381">
                  <a:extLst>
                    <a:ext uri="{9D8B030D-6E8A-4147-A177-3AD203B41FA5}">
                      <a16:colId xmlns:a16="http://schemas.microsoft.com/office/drawing/2014/main" val="3329912738"/>
                    </a:ext>
                  </a:extLst>
                </a:gridCol>
              </a:tblGrid>
              <a:tr h="1407085">
                <a:tc>
                  <a:txBody>
                    <a:bodyPr/>
                    <a:lstStyle/>
                    <a:p>
                      <a:pPr algn="ctr">
                        <a:lnSpc>
                          <a:spcPts val="1800"/>
                        </a:lnSpc>
                        <a:spcBef>
                          <a:spcPts val="600"/>
                        </a:spcBef>
                        <a:spcAft>
                          <a:spcPts val="600"/>
                        </a:spcAft>
                        <a:buNone/>
                      </a:pPr>
                      <a:r>
                        <a:rPr lang="en-US" sz="1400" kern="100">
                          <a:effectLst/>
                        </a:rPr>
                        <a:t>TT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Loại Actor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dirty="0" err="1">
                          <a:effectLst/>
                        </a:rPr>
                        <a:t>Mô</a:t>
                      </a:r>
                      <a:r>
                        <a:rPr lang="en-US" sz="1400" kern="100" dirty="0">
                          <a:effectLst/>
                        </a:rPr>
                        <a:t> </a:t>
                      </a:r>
                      <a:r>
                        <a:rPr lang="en-US" sz="1400" kern="100" dirty="0" err="1">
                          <a:effectLst/>
                        </a:rPr>
                        <a:t>tả</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Trọng số</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Số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Điểm của từng loại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790915"/>
                  </a:ext>
                </a:extLst>
              </a:tr>
              <a:tr h="930959">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Đơn giản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7011067"/>
                  </a:ext>
                </a:extLst>
              </a:tr>
              <a:tr h="3311589">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Trung bình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dòng</a:t>
                      </a:r>
                      <a:r>
                        <a:rPr lang="en-US" sz="1400" kern="100" dirty="0">
                          <a:effectLst/>
                        </a:rPr>
                        <a:t> </a:t>
                      </a:r>
                      <a:r>
                        <a:rPr lang="en-US" sz="1400" kern="100" dirty="0" err="1">
                          <a:effectLst/>
                        </a:rPr>
                        <a:t>lệnh</a:t>
                      </a:r>
                      <a:r>
                        <a:rPr lang="en-US" sz="1400" kern="100" dirty="0">
                          <a:effectLst/>
                        </a:rPr>
                        <a:t> (CLI) </a:t>
                      </a:r>
                      <a:r>
                        <a:rPr lang="en-US" sz="1400" kern="100" dirty="0" err="1">
                          <a:effectLst/>
                        </a:rPr>
                        <a:t>hoặc</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thông</a:t>
                      </a:r>
                      <a:r>
                        <a:rPr lang="en-US" sz="1400" kern="100" dirty="0">
                          <a:effectLst/>
                        </a:rPr>
                        <a:t> qua </a:t>
                      </a:r>
                      <a:r>
                        <a:rPr lang="en-US" sz="1400" kern="100" dirty="0" err="1">
                          <a:effectLst/>
                        </a:rPr>
                        <a:t>một</a:t>
                      </a:r>
                      <a:r>
                        <a:rPr lang="en-US" sz="1400" kern="100" dirty="0">
                          <a:effectLst/>
                        </a:rPr>
                        <a:t> </a:t>
                      </a:r>
                      <a:r>
                        <a:rPr lang="en-US" sz="1400" kern="100" dirty="0" err="1">
                          <a:effectLst/>
                        </a:rPr>
                        <a:t>giao</a:t>
                      </a:r>
                      <a:r>
                        <a:rPr lang="en-US" sz="1400" kern="100" dirty="0">
                          <a:effectLst/>
                        </a:rPr>
                        <a:t> </a:t>
                      </a:r>
                      <a:r>
                        <a:rPr lang="en-US" sz="1400" kern="100" dirty="0" err="1">
                          <a:effectLst/>
                        </a:rPr>
                        <a:t>thức</a:t>
                      </a:r>
                      <a:r>
                        <a:rPr lang="en-US" sz="1400" kern="100" dirty="0">
                          <a:effectLst/>
                        </a:rPr>
                        <a:t> </a:t>
                      </a:r>
                      <a:r>
                        <a:rPr lang="en-US" sz="1400" kern="100" dirty="0" err="1">
                          <a:effectLst/>
                        </a:rPr>
                        <a:t>nào</a:t>
                      </a:r>
                      <a:r>
                        <a:rPr lang="en-US" sz="1400" kern="100" dirty="0">
                          <a:effectLst/>
                        </a:rPr>
                        <a:t> </a:t>
                      </a:r>
                      <a:r>
                        <a:rPr lang="en-US" sz="1400" kern="100" dirty="0" err="1">
                          <a:effectLst/>
                        </a:rPr>
                        <a:t>đó</a:t>
                      </a:r>
                      <a:r>
                        <a:rPr lang="en-US" sz="1400" kern="100" dirty="0">
                          <a:effectLst/>
                        </a:rPr>
                        <a:t> </a:t>
                      </a:r>
                      <a:r>
                        <a:rPr lang="en-US" sz="1400" kern="100" dirty="0" err="1">
                          <a:effectLst/>
                        </a:rPr>
                        <a:t>nhưng</a:t>
                      </a:r>
                      <a:r>
                        <a:rPr lang="en-US" sz="1400" kern="100" dirty="0">
                          <a:effectLst/>
                        </a:rPr>
                        <a:t> </a:t>
                      </a:r>
                      <a:r>
                        <a:rPr lang="en-US" sz="1400" kern="100" dirty="0" err="1">
                          <a:effectLst/>
                        </a:rPr>
                        <a:t>không</a:t>
                      </a:r>
                      <a:r>
                        <a:rPr lang="en-US" sz="1400" kern="100" dirty="0">
                          <a:effectLst/>
                        </a:rPr>
                        <a:t> </a:t>
                      </a:r>
                      <a:r>
                        <a:rPr lang="en-US" sz="1400" kern="100" dirty="0" err="1">
                          <a:effectLst/>
                        </a:rPr>
                        <a:t>phải</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9739051"/>
                  </a:ext>
                </a:extLst>
              </a:tr>
              <a:tr h="930959">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Phức tạp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rPr>
                        <a:t>Giao diện đồ họa người dùng (GUI)</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7726147"/>
                  </a:ext>
                </a:extLst>
              </a:tr>
              <a:tr h="930959">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Cộng (1+2+3)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dirty="0">
                          <a:effectLst/>
                        </a:rPr>
                        <a:t>TAW=18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6061630"/>
                  </a:ext>
                </a:extLst>
              </a:tr>
            </a:tbl>
          </a:graphicData>
        </a:graphic>
      </p:graphicFrame>
      <p:graphicFrame>
        <p:nvGraphicFramePr>
          <p:cNvPr id="15" name="Table 14">
            <a:extLst>
              <a:ext uri="{FF2B5EF4-FFF2-40B4-BE49-F238E27FC236}">
                <a16:creationId xmlns:a16="http://schemas.microsoft.com/office/drawing/2014/main" id="{3D1AA152-D39C-5FC8-DCEA-3A01F5DE1136}"/>
              </a:ext>
            </a:extLst>
          </p:cNvPr>
          <p:cNvGraphicFramePr>
            <a:graphicFrameLocks noGrp="1"/>
          </p:cNvGraphicFramePr>
          <p:nvPr>
            <p:extLst>
              <p:ext uri="{D42A27DB-BD31-4B8C-83A1-F6EECF244321}">
                <p14:modId xmlns:p14="http://schemas.microsoft.com/office/powerpoint/2010/main" val="1232335102"/>
              </p:ext>
            </p:extLst>
          </p:nvPr>
        </p:nvGraphicFramePr>
        <p:xfrm>
          <a:off x="533399" y="1483916"/>
          <a:ext cx="17221198" cy="7624978"/>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4075450381"/>
                    </a:ext>
                  </a:extLst>
                </a:gridCol>
                <a:gridCol w="3323692">
                  <a:extLst>
                    <a:ext uri="{9D8B030D-6E8A-4147-A177-3AD203B41FA5}">
                      <a16:colId xmlns:a16="http://schemas.microsoft.com/office/drawing/2014/main" val="2094683344"/>
                    </a:ext>
                  </a:extLst>
                </a:gridCol>
                <a:gridCol w="2490185">
                  <a:extLst>
                    <a:ext uri="{9D8B030D-6E8A-4147-A177-3AD203B41FA5}">
                      <a16:colId xmlns:a16="http://schemas.microsoft.com/office/drawing/2014/main" val="3772662659"/>
                    </a:ext>
                  </a:extLst>
                </a:gridCol>
                <a:gridCol w="6240963">
                  <a:extLst>
                    <a:ext uri="{9D8B030D-6E8A-4147-A177-3AD203B41FA5}">
                      <a16:colId xmlns:a16="http://schemas.microsoft.com/office/drawing/2014/main" val="4120722341"/>
                    </a:ext>
                  </a:extLst>
                </a:gridCol>
                <a:gridCol w="1794448">
                  <a:extLst>
                    <a:ext uri="{9D8B030D-6E8A-4147-A177-3AD203B41FA5}">
                      <a16:colId xmlns:a16="http://schemas.microsoft.com/office/drawing/2014/main" val="1173529781"/>
                    </a:ext>
                  </a:extLst>
                </a:gridCol>
                <a:gridCol w="2355860">
                  <a:extLst>
                    <a:ext uri="{9D8B030D-6E8A-4147-A177-3AD203B41FA5}">
                      <a16:colId xmlns:a16="http://schemas.microsoft.com/office/drawing/2014/main" val="3615187475"/>
                    </a:ext>
                  </a:extLst>
                </a:gridCol>
              </a:tblGrid>
              <a:tr h="1373584">
                <a:tc>
                  <a:txBody>
                    <a:bodyPr/>
                    <a:lstStyle/>
                    <a:p>
                      <a:pPr algn="ctr">
                        <a:lnSpc>
                          <a:spcPts val="1800"/>
                        </a:lnSpc>
                        <a:spcBef>
                          <a:spcPts val="600"/>
                        </a:spcBef>
                        <a:spcAft>
                          <a:spcPts val="600"/>
                        </a:spcAft>
                        <a:buNone/>
                      </a:pPr>
                      <a:r>
                        <a:rPr lang="en-US" sz="2400" b="1" kern="100" dirty="0">
                          <a:effectLst/>
                        </a:rPr>
                        <a:t>TT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Use case</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a:t>
                      </a:r>
                      <a:r>
                        <a:rPr lang="en-US" sz="2400" b="1" kern="100" dirty="0" err="1">
                          <a:effectLst/>
                        </a:rPr>
                        <a:t>tác</a:t>
                      </a:r>
                      <a:r>
                        <a:rPr lang="en-US" sz="2400" b="1" kern="100" dirty="0">
                          <a:effectLst/>
                        </a:rPr>
                        <a:t> </a:t>
                      </a:r>
                      <a:r>
                        <a:rPr lang="en-US" sz="2400" b="1" kern="100" dirty="0" err="1">
                          <a:effectLst/>
                        </a:rPr>
                        <a:t>nhân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a:effectLst/>
                        </a:rPr>
                        <a:t>Giao </a:t>
                      </a:r>
                      <a:r>
                        <a:rPr lang="en-US" sz="2400" b="1" kern="100" dirty="0" err="1">
                          <a:effectLst/>
                        </a:rPr>
                        <a:t>dịch</a:t>
                      </a:r>
                      <a:r>
                        <a:rPr lang="en-US" sz="2400" b="1" kern="100" dirty="0">
                          <a:effectLst/>
                        </a:rPr>
                        <a:t> (Transaction)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p>
                    <a:p>
                      <a:pPr algn="ctr">
                        <a:lnSpc>
                          <a:spcPts val="1800"/>
                        </a:lnSpc>
                        <a:spcBef>
                          <a:spcPts val="600"/>
                        </a:spcBef>
                        <a:spcAft>
                          <a:spcPts val="600"/>
                        </a:spcAft>
                        <a:buNone/>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BMT</a:t>
                      </a: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r>
                        <a:rPr lang="en-US" sz="2400" b="1" kern="100" dirty="0" err="1">
                          <a:effectLst/>
                        </a:rPr>
                        <a:t>độ</a:t>
                      </a:r>
                      <a:endParaRPr lang="en-US" sz="2400" b="1" kern="100" dirty="0">
                        <a:effectLst/>
                      </a:endParaRPr>
                    </a:p>
                    <a:p>
                      <a:pPr algn="ctr">
                        <a:lnSpc>
                          <a:spcPts val="1800"/>
                        </a:lnSpc>
                        <a:spcBef>
                          <a:spcPts val="600"/>
                        </a:spcBef>
                        <a:spcAft>
                          <a:spcPts val="600"/>
                        </a:spcAft>
                        <a:buNone/>
                      </a:pPr>
                      <a:r>
                        <a:rPr lang="en-US" sz="2400" b="1" kern="100" dirty="0">
                          <a:effectLst/>
                        </a:rPr>
                        <a:t> </a:t>
                      </a:r>
                      <a:r>
                        <a:rPr lang="en-US" sz="2400" b="1" kern="100" dirty="0" err="1">
                          <a:effectLst/>
                        </a:rPr>
                        <a:t>phức</a:t>
                      </a:r>
                      <a:r>
                        <a:rPr lang="en-US" sz="2400" b="1" kern="100" dirty="0">
                          <a:effectLst/>
                        </a:rPr>
                        <a:t> </a:t>
                      </a:r>
                      <a:r>
                        <a:rPr lang="en-US" sz="2400" b="1" kern="100" dirty="0" err="1">
                          <a:effectLst/>
                        </a:rPr>
                        <a:t>tạp</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3762697097"/>
                  </a:ext>
                </a:extLst>
              </a:tr>
              <a:tr h="618326">
                <a:tc gridSpan="6">
                  <a:txBody>
                    <a:bodyPr/>
                    <a:lstStyle/>
                    <a:p>
                      <a:pPr algn="ctr">
                        <a:lnSpc>
                          <a:spcPts val="1800"/>
                        </a:lnSpc>
                        <a:spcBef>
                          <a:spcPts val="600"/>
                        </a:spcBef>
                        <a:spcAft>
                          <a:spcPts val="600"/>
                        </a:spcAft>
                        <a:buNone/>
                      </a:pPr>
                      <a:r>
                        <a:rPr lang="en-US" sz="2400" b="1" kern="100" dirty="0">
                          <a:effectLst/>
                        </a:rPr>
                        <a:t>I. QUẢN TRỊ &amp; NGƯỜI DÙNG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3429528"/>
                  </a:ext>
                </a:extLst>
              </a:tr>
              <a:tr h="1256068">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Users) + EI(</a:t>
                      </a:r>
                      <a:r>
                        <a:rPr lang="en-US" sz="2400" kern="100" dirty="0" err="1">
                          <a:effectLst/>
                        </a:rPr>
                        <a:t>Duyệt</a:t>
                      </a:r>
                      <a:r>
                        <a:rPr lang="en-US" sz="2400" kern="100" dirty="0">
                          <a:effectLst/>
                        </a:rPr>
                        <a:t>/</a:t>
                      </a:r>
                      <a:r>
                        <a:rPr lang="en-US" sz="2400" kern="100" dirty="0" err="1">
                          <a:effectLst/>
                        </a:rPr>
                        <a:t>Từ</a:t>
                      </a:r>
                      <a:r>
                        <a:rPr lang="en-US" sz="2400" kern="100" dirty="0">
                          <a:effectLst/>
                        </a:rPr>
                        <a:t> </a:t>
                      </a:r>
                      <a:r>
                        <a:rPr lang="en-US" sz="2400" kern="100" dirty="0" err="1">
                          <a:effectLst/>
                        </a:rPr>
                        <a:t>chối</a:t>
                      </a:r>
                      <a:r>
                        <a:rPr lang="en-US" sz="2400" kern="100" dirty="0">
                          <a:effectLst/>
                        </a:rPr>
                        <a:t> </a:t>
                      </a:r>
                      <a:r>
                        <a:rPr lang="en-US" sz="2400" kern="100" dirty="0" err="1">
                          <a:effectLst/>
                        </a:rPr>
                        <a:t>Đối</a:t>
                      </a:r>
                      <a:r>
                        <a:rPr lang="en-US" sz="2400" kern="100" dirty="0">
                          <a:effectLst/>
                        </a:rPr>
                        <a:t> </a:t>
                      </a:r>
                      <a:r>
                        <a:rPr lang="en-US" sz="2400" kern="100" dirty="0" err="1">
                          <a:effectLst/>
                        </a:rPr>
                        <a:t>tác</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0689904"/>
                  </a:ext>
                </a:extLst>
              </a:tr>
              <a:tr h="608796">
                <a:tc>
                  <a:txBody>
                    <a:bodyPr/>
                    <a:lstStyle/>
                    <a:p>
                      <a:pPr algn="ctr">
                        <a:lnSpc>
                          <a:spcPts val="1800"/>
                        </a:lnSpc>
                        <a:spcBef>
                          <a:spcPts val="600"/>
                        </a:spcBef>
                        <a:spcAft>
                          <a:spcPts val="600"/>
                        </a:spcAft>
                        <a:buNone/>
                      </a:pPr>
                      <a:r>
                        <a:rPr lang="en-US"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phân quyền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EI(CRUD Roles)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89194499"/>
                  </a:ext>
                </a:extLst>
              </a:tr>
              <a:tr h="1256068">
                <a:tc>
                  <a:txBody>
                    <a:bodyPr/>
                    <a:lstStyle/>
                    <a:p>
                      <a:pPr algn="ctr">
                        <a:lnSpc>
                          <a:spcPts val="18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Đăng nhập/Đăng ký/Đổi mật khẩu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Guest/User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Đăng</a:t>
                      </a:r>
                      <a:r>
                        <a:rPr lang="en-US" sz="2400" kern="100" dirty="0">
                          <a:effectLst/>
                        </a:rPr>
                        <a:t> </a:t>
                      </a:r>
                      <a:r>
                        <a:rPr lang="en-US" sz="2400" kern="100" dirty="0" err="1">
                          <a:effectLst/>
                        </a:rPr>
                        <a:t>ký</a:t>
                      </a:r>
                      <a:r>
                        <a:rPr lang="en-US" sz="2400" kern="100" dirty="0">
                          <a:effectLst/>
                        </a:rPr>
                        <a:t>/</a:t>
                      </a:r>
                      <a:r>
                        <a:rPr lang="en-US" sz="2400" kern="100" dirty="0" err="1">
                          <a:effectLst/>
                        </a:rPr>
                        <a:t>Đăng</a:t>
                      </a:r>
                      <a:r>
                        <a:rPr lang="en-US" sz="2400" kern="100" dirty="0">
                          <a:effectLst/>
                        </a:rPr>
                        <a:t> </a:t>
                      </a:r>
                      <a:r>
                        <a:rPr lang="en-US" sz="2400" kern="100" dirty="0" err="1">
                          <a:effectLst/>
                        </a:rPr>
                        <a:t>nhập</a:t>
                      </a:r>
                      <a:r>
                        <a:rPr lang="en-US" sz="2400" kern="100" dirty="0">
                          <a:effectLst/>
                        </a:rPr>
                        <a:t>/</a:t>
                      </a:r>
                      <a:r>
                        <a:rPr lang="en-US" sz="2400" kern="100" dirty="0" err="1">
                          <a:effectLst/>
                        </a:rPr>
                        <a:t>Đổi</a:t>
                      </a:r>
                      <a:r>
                        <a:rPr lang="en-US" sz="2400" kern="100" dirty="0">
                          <a:effectLst/>
                        </a:rPr>
                        <a:t>  MK)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4979477"/>
                  </a:ext>
                </a:extLst>
              </a:tr>
              <a:tr h="1256068">
                <a:tc>
                  <a:txBody>
                    <a:bodyPr/>
                    <a:lstStyle/>
                    <a:p>
                      <a:pPr algn="ctr">
                        <a:lnSpc>
                          <a:spcPts val="1800"/>
                        </a:lnSpc>
                        <a:spcBef>
                          <a:spcPts val="600"/>
                        </a:spcBef>
                        <a:spcAft>
                          <a:spcPts val="600"/>
                        </a:spcAft>
                        <a:buNone/>
                      </a:pPr>
                      <a:r>
                        <a:rPr lang="en-US" sz="2400" kern="100">
                          <a:effectLst/>
                        </a:rPr>
                        <a:t>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Xem/Cập nhật thông tin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EQ(Xem/Cập nhật thông tin cá nhân)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43504382"/>
                  </a:ext>
                </a:extLst>
              </a:tr>
              <a:tr h="1256068">
                <a:tc>
                  <a:txBody>
                    <a:bodyPr/>
                    <a:lstStyle/>
                    <a:p>
                      <a:pPr algn="ctr">
                        <a:lnSpc>
                          <a:spcPts val="1800"/>
                        </a:lnSpc>
                        <a:spcBef>
                          <a:spcPts val="600"/>
                        </a:spcBef>
                        <a:spcAft>
                          <a:spcPts val="600"/>
                        </a:spcAft>
                        <a:buNone/>
                      </a:pPr>
                      <a:r>
                        <a:rPr lang="en-US" sz="2400" kern="100">
                          <a:effectLst/>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Theo dõi lịch sử hoạt động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EO(Theo </a:t>
                      </a:r>
                      <a:r>
                        <a:rPr lang="en-US" sz="2400" kern="100" dirty="0" err="1">
                          <a:effectLst/>
                        </a:rPr>
                        <a:t>dõi</a:t>
                      </a:r>
                      <a:r>
                        <a:rPr lang="en-US" sz="2400" kern="100" dirty="0">
                          <a:effectLst/>
                        </a:rPr>
                        <a:t> </a:t>
                      </a:r>
                      <a:r>
                        <a:rPr lang="en-US" sz="2400" kern="100" dirty="0" err="1">
                          <a:effectLst/>
                        </a:rPr>
                        <a:t>Lịch</a:t>
                      </a:r>
                      <a:r>
                        <a:rPr lang="en-US" sz="2400" kern="100" dirty="0">
                          <a:effectLst/>
                        </a:rPr>
                        <a:t> </a:t>
                      </a:r>
                      <a:r>
                        <a:rPr lang="en-US" sz="2400" kern="100" dirty="0" err="1">
                          <a:effectLst/>
                        </a:rPr>
                        <a:t>sử</a:t>
                      </a:r>
                      <a:r>
                        <a:rPr lang="en-US" sz="2400" kern="100" dirty="0">
                          <a:effectLst/>
                        </a:rPr>
                        <a:t> </a:t>
                      </a:r>
                      <a:r>
                        <a:rPr lang="en-US" sz="2400" kern="100" dirty="0" err="1">
                          <a:effectLst/>
                        </a:rPr>
                        <a:t>Hoạt</a:t>
                      </a:r>
                      <a:r>
                        <a:rPr lang="en-US" sz="2400" kern="100" dirty="0">
                          <a:effectLst/>
                        </a:rPr>
                        <a:t> </a:t>
                      </a:r>
                      <a:r>
                        <a:rPr lang="en-US" sz="2400" kern="100" dirty="0" err="1">
                          <a:effectLst/>
                        </a:rPr>
                        <a:t>động</a:t>
                      </a:r>
                      <a:r>
                        <a:rPr lang="en-US" sz="2400" kern="100" dirty="0">
                          <a:effectLst/>
                        </a:rPr>
                        <a:t>)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25983118"/>
                  </a:ext>
                </a:extLst>
              </a:tr>
            </a:tbl>
          </a:graphicData>
        </a:graphic>
      </p:graphicFrame>
      <p:sp>
        <p:nvSpPr>
          <p:cNvPr id="16" name="TextBox 8">
            <a:extLst>
              <a:ext uri="{FF2B5EF4-FFF2-40B4-BE49-F238E27FC236}">
                <a16:creationId xmlns:a16="http://schemas.microsoft.com/office/drawing/2014/main" id="{9035E041-16AE-D5EE-B4EE-8B43F2BB72E3}"/>
              </a:ext>
            </a:extLst>
          </p:cNvPr>
          <p:cNvSpPr txBox="1"/>
          <p:nvPr/>
        </p:nvSpPr>
        <p:spPr>
          <a:xfrm>
            <a:off x="1599247" y="239805"/>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8890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5E460-4F41-0590-51D1-6D5B4C1E01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4DFC2A-8740-E230-C8E6-3B15ED6FD82A}"/>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365DEA4C-A9F5-4F95-22A6-A82DB510188D}"/>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D72B9F38-1C34-8088-B03C-978CC5E8B6DD}"/>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CBEDF4A3-49D4-565A-10E1-0F1CD344B4B6}"/>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0FF85151-AE5B-21A1-8E64-AFFE23EDD2DC}"/>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55B673E1-0C2D-68EC-C56D-EBBC3DA78798}"/>
              </a:ext>
            </a:extLst>
          </p:cNvPr>
          <p:cNvSpPr txBox="1"/>
          <p:nvPr/>
        </p:nvSpPr>
        <p:spPr>
          <a:xfrm>
            <a:off x="1411602" y="974468"/>
            <a:ext cx="16495397" cy="500137"/>
          </a:xfrm>
          <a:prstGeom prst="rect">
            <a:avLst/>
          </a:prstGeom>
        </p:spPr>
        <p:txBody>
          <a:bodyPr wrap="square" lIns="0" tIns="0" rIns="0" bIns="0" rtlCol="0" anchor="t">
            <a:spAutoFit/>
          </a:bodyPr>
          <a:lstStyle/>
          <a:p>
            <a:pPr>
              <a:lnSpc>
                <a:spcPts val="3900"/>
              </a:lnSpc>
              <a:spcBef>
                <a:spcPct val="0"/>
              </a:spcBef>
            </a:pPr>
            <a:r>
              <a:rPr lang="vi-VN" sz="3600" dirty="0"/>
              <a:t>Chuyển đổi yêu cầu chức năng sang trường hợp sử dụng (USE CASE)</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12D00294-2679-5FD3-F22B-52C5E4046915}"/>
              </a:ext>
            </a:extLst>
          </p:cNvPr>
          <p:cNvGraphicFramePr>
            <a:graphicFrameLocks noGrp="1"/>
          </p:cNvGraphicFramePr>
          <p:nvPr/>
        </p:nvGraphicFramePr>
        <p:xfrm>
          <a:off x="1201102" y="2624232"/>
          <a:ext cx="15885795" cy="6275068"/>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EE2892DD-C605-0BFA-28FF-613908EC44E1}"/>
              </a:ext>
            </a:extLst>
          </p:cNvPr>
          <p:cNvGraphicFramePr>
            <a:graphicFrameLocks noGrp="1"/>
          </p:cNvGraphicFramePr>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33E7E570-EB9D-2683-C137-A364995F4E87}"/>
              </a:ext>
            </a:extLst>
          </p:cNvPr>
          <p:cNvGraphicFramePr>
            <a:graphicFrameLocks noGrp="1"/>
          </p:cNvGraphicFramePr>
          <p:nvPr/>
        </p:nvGraphicFramePr>
        <p:xfrm>
          <a:off x="1201100" y="2624230"/>
          <a:ext cx="15885794" cy="6367368"/>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440604048"/>
                    </a:ext>
                  </a:extLst>
                </a:gridCol>
                <a:gridCol w="5539733">
                  <a:extLst>
                    <a:ext uri="{9D8B030D-6E8A-4147-A177-3AD203B41FA5}">
                      <a16:colId xmlns:a16="http://schemas.microsoft.com/office/drawing/2014/main" val="3162363156"/>
                    </a:ext>
                  </a:extLst>
                </a:gridCol>
                <a:gridCol w="4441589">
                  <a:extLst>
                    <a:ext uri="{9D8B030D-6E8A-4147-A177-3AD203B41FA5}">
                      <a16:colId xmlns:a16="http://schemas.microsoft.com/office/drawing/2014/main" val="1181274967"/>
                    </a:ext>
                  </a:extLst>
                </a:gridCol>
                <a:gridCol w="4441589">
                  <a:extLst>
                    <a:ext uri="{9D8B030D-6E8A-4147-A177-3AD203B41FA5}">
                      <a16:colId xmlns:a16="http://schemas.microsoft.com/office/drawing/2014/main" val="298641690"/>
                    </a:ext>
                  </a:extLst>
                </a:gridCol>
              </a:tblGrid>
              <a:tr h="386977">
                <a:tc gridSpan="4">
                  <a:txBody>
                    <a:bodyPr/>
                    <a:lstStyle/>
                    <a:p>
                      <a:pPr marR="39370" algn="ctr">
                        <a:lnSpc>
                          <a:spcPct val="120000"/>
                        </a:lnSpc>
                        <a:spcBef>
                          <a:spcPts val="600"/>
                        </a:spcBef>
                        <a:spcAft>
                          <a:spcPts val="600"/>
                        </a:spcAft>
                        <a:buNone/>
                      </a:pPr>
                      <a:r>
                        <a:rPr lang="en-US" sz="2000" kern="100" dirty="0">
                          <a:effectLst/>
                        </a:rPr>
                        <a:t>VI. MODULE TƯƠNG TÁC ĐÁNH GIÁ</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744335">
                <a:tc>
                  <a:txBody>
                    <a:bodyPr/>
                    <a:lstStyle/>
                    <a:p>
                      <a:pPr marR="39370" algn="ctr">
                        <a:lnSpc>
                          <a:spcPct val="120000"/>
                        </a:lnSpc>
                        <a:spcBef>
                          <a:spcPts val="600"/>
                        </a:spcBef>
                        <a:spcAft>
                          <a:spcPts val="600"/>
                        </a:spcAft>
                        <a:buNone/>
                      </a:pPr>
                      <a:r>
                        <a:rPr lang="en-US" sz="2000" kern="100">
                          <a:effectLst/>
                        </a:rPr>
                        <a:t>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129358">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Tương tác Bài viết/Comments/Likes/Shares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744335">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744335">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744335">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744335">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129358">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graphicFrame>
        <p:nvGraphicFramePr>
          <p:cNvPr id="12" name="Table 11">
            <a:extLst>
              <a:ext uri="{FF2B5EF4-FFF2-40B4-BE49-F238E27FC236}">
                <a16:creationId xmlns:a16="http://schemas.microsoft.com/office/drawing/2014/main" id="{FAAC82EF-6CD4-04A9-007C-6E5EC7C4603E}"/>
              </a:ext>
            </a:extLst>
          </p:cNvPr>
          <p:cNvGraphicFramePr>
            <a:graphicFrameLocks noGrp="1"/>
          </p:cNvGraphicFramePr>
          <p:nvPr/>
        </p:nvGraphicFramePr>
        <p:xfrm>
          <a:off x="533400" y="1474605"/>
          <a:ext cx="17068800" cy="7516993"/>
        </p:xfrm>
        <a:graphic>
          <a:graphicData uri="http://schemas.openxmlformats.org/drawingml/2006/table">
            <a:tbl>
              <a:tblPr>
                <a:tableStyleId>{5C22544A-7EE6-4342-B048-85BDC9FD1C3A}</a:tableStyleId>
              </a:tblPr>
              <a:tblGrid>
                <a:gridCol w="1571823">
                  <a:extLst>
                    <a:ext uri="{9D8B030D-6E8A-4147-A177-3AD203B41FA5}">
                      <a16:colId xmlns:a16="http://schemas.microsoft.com/office/drawing/2014/main" val="3212290324"/>
                    </a:ext>
                  </a:extLst>
                </a:gridCol>
                <a:gridCol w="6798833">
                  <a:extLst>
                    <a:ext uri="{9D8B030D-6E8A-4147-A177-3AD203B41FA5}">
                      <a16:colId xmlns:a16="http://schemas.microsoft.com/office/drawing/2014/main" val="1249585878"/>
                    </a:ext>
                  </a:extLst>
                </a:gridCol>
                <a:gridCol w="3925792">
                  <a:extLst>
                    <a:ext uri="{9D8B030D-6E8A-4147-A177-3AD203B41FA5}">
                      <a16:colId xmlns:a16="http://schemas.microsoft.com/office/drawing/2014/main" val="512037681"/>
                    </a:ext>
                  </a:extLst>
                </a:gridCol>
                <a:gridCol w="4772352">
                  <a:extLst>
                    <a:ext uri="{9D8B030D-6E8A-4147-A177-3AD203B41FA5}">
                      <a16:colId xmlns:a16="http://schemas.microsoft.com/office/drawing/2014/main" val="2115725786"/>
                    </a:ext>
                  </a:extLst>
                </a:gridCol>
              </a:tblGrid>
              <a:tr h="545835">
                <a:tc gridSpan="4">
                  <a:txBody>
                    <a:bodyPr/>
                    <a:lstStyle/>
                    <a:p>
                      <a:pPr marR="39370" algn="ctr">
                        <a:lnSpc>
                          <a:spcPct val="120000"/>
                        </a:lnSpc>
                        <a:spcBef>
                          <a:spcPts val="600"/>
                        </a:spcBef>
                        <a:spcAft>
                          <a:spcPts val="600"/>
                        </a:spcAft>
                        <a:buNone/>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VIII</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MODULE SALER</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068115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CRUD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8762072"/>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Cập nhật Tồn kho tự động</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trừ tồn kho khi bán.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1707233"/>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8159805"/>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Orders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SalerID</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khớp</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hiển thị đơn hàng liên quan.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169796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Hiển thị 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3607730"/>
                  </a:ext>
                </a:extLst>
              </a:tr>
              <a:tr h="158001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Notifications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86683188"/>
                  </a:ext>
                </a:extLst>
              </a:tr>
            </a:tbl>
          </a:graphicData>
        </a:graphic>
      </p:graphicFrame>
      <p:graphicFrame>
        <p:nvGraphicFramePr>
          <p:cNvPr id="13" name="Table 12">
            <a:extLst>
              <a:ext uri="{FF2B5EF4-FFF2-40B4-BE49-F238E27FC236}">
                <a16:creationId xmlns:a16="http://schemas.microsoft.com/office/drawing/2014/main" id="{CB181E19-8A70-1CC5-C6C6-E3BA8F1C8D91}"/>
              </a:ext>
            </a:extLst>
          </p:cNvPr>
          <p:cNvGraphicFramePr>
            <a:graphicFrameLocks noGrp="1"/>
          </p:cNvGraphicFramePr>
          <p:nvPr/>
        </p:nvGraphicFramePr>
        <p:xfrm>
          <a:off x="533400" y="1474603"/>
          <a:ext cx="17221200" cy="7516993"/>
        </p:xfrm>
        <a:graphic>
          <a:graphicData uri="http://schemas.openxmlformats.org/drawingml/2006/table">
            <a:tbl>
              <a:tblPr>
                <a:tableStyleId>{5C22544A-7EE6-4342-B048-85BDC9FD1C3A}</a:tableStyleId>
              </a:tblPr>
              <a:tblGrid>
                <a:gridCol w="1585857">
                  <a:extLst>
                    <a:ext uri="{9D8B030D-6E8A-4147-A177-3AD203B41FA5}">
                      <a16:colId xmlns:a16="http://schemas.microsoft.com/office/drawing/2014/main" val="84780468"/>
                    </a:ext>
                  </a:extLst>
                </a:gridCol>
                <a:gridCol w="6005419">
                  <a:extLst>
                    <a:ext uri="{9D8B030D-6E8A-4147-A177-3AD203B41FA5}">
                      <a16:colId xmlns:a16="http://schemas.microsoft.com/office/drawing/2014/main" val="3803889092"/>
                    </a:ext>
                  </a:extLst>
                </a:gridCol>
                <a:gridCol w="4814962">
                  <a:extLst>
                    <a:ext uri="{9D8B030D-6E8A-4147-A177-3AD203B41FA5}">
                      <a16:colId xmlns:a16="http://schemas.microsoft.com/office/drawing/2014/main" val="697735113"/>
                    </a:ext>
                  </a:extLst>
                </a:gridCol>
                <a:gridCol w="4814962">
                  <a:extLst>
                    <a:ext uri="{9D8B030D-6E8A-4147-A177-3AD203B41FA5}">
                      <a16:colId xmlns:a16="http://schemas.microsoft.com/office/drawing/2014/main" val="2083594515"/>
                    </a:ext>
                  </a:extLst>
                </a:gridCol>
              </a:tblGrid>
              <a:tr h="771774">
                <a:tc gridSpan="4">
                  <a:txBody>
                    <a:bodyPr/>
                    <a:lstStyle/>
                    <a:p>
                      <a:pPr marR="39370" algn="ctr">
                        <a:lnSpc>
                          <a:spcPct val="120000"/>
                        </a:lnSpc>
                        <a:spcBef>
                          <a:spcPts val="600"/>
                        </a:spcBef>
                        <a:spcAft>
                          <a:spcPts val="6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X</a:t>
                      </a:r>
                      <a:r>
                        <a:rPr lang="vi-VN"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MODULE TÌM KIẾM VÀ HIỂN THỊ</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3046572"/>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51</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viết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Tìm kiếm cơ bản.</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70705201"/>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52</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sản phẩm</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52280559"/>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53</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bài viết</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33433336"/>
                  </a:ext>
                </a:extLst>
              </a:tr>
              <a:tr h="2265598">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54</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Kết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(EO)</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88039558"/>
                  </a:ext>
                </a:extLst>
              </a:tr>
            </a:tbl>
          </a:graphicData>
        </a:graphic>
      </p:graphicFrame>
      <p:graphicFrame>
        <p:nvGraphicFramePr>
          <p:cNvPr id="14" name="Table 13">
            <a:extLst>
              <a:ext uri="{FF2B5EF4-FFF2-40B4-BE49-F238E27FC236}">
                <a16:creationId xmlns:a16="http://schemas.microsoft.com/office/drawing/2014/main" id="{1F74923E-2852-EBF2-E5F0-322F9C72D6C8}"/>
              </a:ext>
            </a:extLst>
          </p:cNvPr>
          <p:cNvGraphicFramePr>
            <a:graphicFrameLocks noGrp="1"/>
          </p:cNvGraphicFramePr>
          <p:nvPr/>
        </p:nvGraphicFramePr>
        <p:xfrm>
          <a:off x="533400" y="1480044"/>
          <a:ext cx="17221199" cy="7511551"/>
        </p:xfrm>
        <a:graphic>
          <a:graphicData uri="http://schemas.openxmlformats.org/drawingml/2006/table">
            <a:tbl>
              <a:tblPr firstRow="1" firstCol="1" bandRow="1">
                <a:tableStyleId>{5C22544A-7EE6-4342-B048-85BDC9FD1C3A}</a:tableStyleId>
              </a:tblPr>
              <a:tblGrid>
                <a:gridCol w="1494105">
                  <a:extLst>
                    <a:ext uri="{9D8B030D-6E8A-4147-A177-3AD203B41FA5}">
                      <a16:colId xmlns:a16="http://schemas.microsoft.com/office/drawing/2014/main" val="1049041298"/>
                    </a:ext>
                  </a:extLst>
                </a:gridCol>
                <a:gridCol w="2996639">
                  <a:extLst>
                    <a:ext uri="{9D8B030D-6E8A-4147-A177-3AD203B41FA5}">
                      <a16:colId xmlns:a16="http://schemas.microsoft.com/office/drawing/2014/main" val="2679624146"/>
                    </a:ext>
                  </a:extLst>
                </a:gridCol>
                <a:gridCol w="5656108">
                  <a:extLst>
                    <a:ext uri="{9D8B030D-6E8A-4147-A177-3AD203B41FA5}">
                      <a16:colId xmlns:a16="http://schemas.microsoft.com/office/drawing/2014/main" val="3475569421"/>
                    </a:ext>
                  </a:extLst>
                </a:gridCol>
                <a:gridCol w="2090483">
                  <a:extLst>
                    <a:ext uri="{9D8B030D-6E8A-4147-A177-3AD203B41FA5}">
                      <a16:colId xmlns:a16="http://schemas.microsoft.com/office/drawing/2014/main" val="2852366271"/>
                    </a:ext>
                  </a:extLst>
                </a:gridCol>
                <a:gridCol w="2090483">
                  <a:extLst>
                    <a:ext uri="{9D8B030D-6E8A-4147-A177-3AD203B41FA5}">
                      <a16:colId xmlns:a16="http://schemas.microsoft.com/office/drawing/2014/main" val="174122933"/>
                    </a:ext>
                  </a:extLst>
                </a:gridCol>
                <a:gridCol w="2893381">
                  <a:extLst>
                    <a:ext uri="{9D8B030D-6E8A-4147-A177-3AD203B41FA5}">
                      <a16:colId xmlns:a16="http://schemas.microsoft.com/office/drawing/2014/main" val="3329912738"/>
                    </a:ext>
                  </a:extLst>
                </a:gridCol>
              </a:tblGrid>
              <a:tr h="1407085">
                <a:tc>
                  <a:txBody>
                    <a:bodyPr/>
                    <a:lstStyle/>
                    <a:p>
                      <a:pPr algn="ctr">
                        <a:lnSpc>
                          <a:spcPts val="1800"/>
                        </a:lnSpc>
                        <a:spcBef>
                          <a:spcPts val="600"/>
                        </a:spcBef>
                        <a:spcAft>
                          <a:spcPts val="600"/>
                        </a:spcAft>
                        <a:buNone/>
                      </a:pPr>
                      <a:r>
                        <a:rPr lang="en-US" sz="1400" kern="100">
                          <a:effectLst/>
                        </a:rPr>
                        <a:t>TT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Loại Actor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dirty="0" err="1">
                          <a:effectLst/>
                        </a:rPr>
                        <a:t>Mô</a:t>
                      </a:r>
                      <a:r>
                        <a:rPr lang="en-US" sz="1400" kern="100" dirty="0">
                          <a:effectLst/>
                        </a:rPr>
                        <a:t> </a:t>
                      </a:r>
                      <a:r>
                        <a:rPr lang="en-US" sz="1400" kern="100" dirty="0" err="1">
                          <a:effectLst/>
                        </a:rPr>
                        <a:t>tả</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Trọng số</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Số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Điểm của từng loại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790915"/>
                  </a:ext>
                </a:extLst>
              </a:tr>
              <a:tr h="930959">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Đơn giản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7011067"/>
                  </a:ext>
                </a:extLst>
              </a:tr>
              <a:tr h="3311589">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Trung bình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dòng</a:t>
                      </a:r>
                      <a:r>
                        <a:rPr lang="en-US" sz="1400" kern="100" dirty="0">
                          <a:effectLst/>
                        </a:rPr>
                        <a:t> </a:t>
                      </a:r>
                      <a:r>
                        <a:rPr lang="en-US" sz="1400" kern="100" dirty="0" err="1">
                          <a:effectLst/>
                        </a:rPr>
                        <a:t>lệnh</a:t>
                      </a:r>
                      <a:r>
                        <a:rPr lang="en-US" sz="1400" kern="100" dirty="0">
                          <a:effectLst/>
                        </a:rPr>
                        <a:t> (CLI) </a:t>
                      </a:r>
                      <a:r>
                        <a:rPr lang="en-US" sz="1400" kern="100" dirty="0" err="1">
                          <a:effectLst/>
                        </a:rPr>
                        <a:t>hoặc</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thông</a:t>
                      </a:r>
                      <a:r>
                        <a:rPr lang="en-US" sz="1400" kern="100" dirty="0">
                          <a:effectLst/>
                        </a:rPr>
                        <a:t> qua </a:t>
                      </a:r>
                      <a:r>
                        <a:rPr lang="en-US" sz="1400" kern="100" dirty="0" err="1">
                          <a:effectLst/>
                        </a:rPr>
                        <a:t>một</a:t>
                      </a:r>
                      <a:r>
                        <a:rPr lang="en-US" sz="1400" kern="100" dirty="0">
                          <a:effectLst/>
                        </a:rPr>
                        <a:t> </a:t>
                      </a:r>
                      <a:r>
                        <a:rPr lang="en-US" sz="1400" kern="100" dirty="0" err="1">
                          <a:effectLst/>
                        </a:rPr>
                        <a:t>giao</a:t>
                      </a:r>
                      <a:r>
                        <a:rPr lang="en-US" sz="1400" kern="100" dirty="0">
                          <a:effectLst/>
                        </a:rPr>
                        <a:t> </a:t>
                      </a:r>
                      <a:r>
                        <a:rPr lang="en-US" sz="1400" kern="100" dirty="0" err="1">
                          <a:effectLst/>
                        </a:rPr>
                        <a:t>thức</a:t>
                      </a:r>
                      <a:r>
                        <a:rPr lang="en-US" sz="1400" kern="100" dirty="0">
                          <a:effectLst/>
                        </a:rPr>
                        <a:t> </a:t>
                      </a:r>
                      <a:r>
                        <a:rPr lang="en-US" sz="1400" kern="100" dirty="0" err="1">
                          <a:effectLst/>
                        </a:rPr>
                        <a:t>nào</a:t>
                      </a:r>
                      <a:r>
                        <a:rPr lang="en-US" sz="1400" kern="100" dirty="0">
                          <a:effectLst/>
                        </a:rPr>
                        <a:t> </a:t>
                      </a:r>
                      <a:r>
                        <a:rPr lang="en-US" sz="1400" kern="100" dirty="0" err="1">
                          <a:effectLst/>
                        </a:rPr>
                        <a:t>đó</a:t>
                      </a:r>
                      <a:r>
                        <a:rPr lang="en-US" sz="1400" kern="100" dirty="0">
                          <a:effectLst/>
                        </a:rPr>
                        <a:t> </a:t>
                      </a:r>
                      <a:r>
                        <a:rPr lang="en-US" sz="1400" kern="100" dirty="0" err="1">
                          <a:effectLst/>
                        </a:rPr>
                        <a:t>nhưng</a:t>
                      </a:r>
                      <a:r>
                        <a:rPr lang="en-US" sz="1400" kern="100" dirty="0">
                          <a:effectLst/>
                        </a:rPr>
                        <a:t> </a:t>
                      </a:r>
                      <a:r>
                        <a:rPr lang="en-US" sz="1400" kern="100" dirty="0" err="1">
                          <a:effectLst/>
                        </a:rPr>
                        <a:t>không</a:t>
                      </a:r>
                      <a:r>
                        <a:rPr lang="en-US" sz="1400" kern="100" dirty="0">
                          <a:effectLst/>
                        </a:rPr>
                        <a:t> </a:t>
                      </a:r>
                      <a:r>
                        <a:rPr lang="en-US" sz="1400" kern="100" dirty="0" err="1">
                          <a:effectLst/>
                        </a:rPr>
                        <a:t>phải</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9739051"/>
                  </a:ext>
                </a:extLst>
              </a:tr>
              <a:tr h="930959">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Phức tạp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rPr>
                        <a:t>Giao diện đồ họa người dùng (GUI)</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7726147"/>
                  </a:ext>
                </a:extLst>
              </a:tr>
              <a:tr h="930959">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Cộng (1+2+3)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dirty="0">
                          <a:effectLst/>
                        </a:rPr>
                        <a:t>TAW=18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6061630"/>
                  </a:ext>
                </a:extLst>
              </a:tr>
            </a:tbl>
          </a:graphicData>
        </a:graphic>
      </p:graphicFrame>
      <p:graphicFrame>
        <p:nvGraphicFramePr>
          <p:cNvPr id="15" name="Table 14">
            <a:extLst>
              <a:ext uri="{FF2B5EF4-FFF2-40B4-BE49-F238E27FC236}">
                <a16:creationId xmlns:a16="http://schemas.microsoft.com/office/drawing/2014/main" id="{FCBECD5F-E056-4E4E-39C6-CB6558FC91EA}"/>
              </a:ext>
            </a:extLst>
          </p:cNvPr>
          <p:cNvGraphicFramePr>
            <a:graphicFrameLocks noGrp="1"/>
          </p:cNvGraphicFramePr>
          <p:nvPr/>
        </p:nvGraphicFramePr>
        <p:xfrm>
          <a:off x="533399" y="1483916"/>
          <a:ext cx="17221198" cy="7624978"/>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4075450381"/>
                    </a:ext>
                  </a:extLst>
                </a:gridCol>
                <a:gridCol w="3323692">
                  <a:extLst>
                    <a:ext uri="{9D8B030D-6E8A-4147-A177-3AD203B41FA5}">
                      <a16:colId xmlns:a16="http://schemas.microsoft.com/office/drawing/2014/main" val="2094683344"/>
                    </a:ext>
                  </a:extLst>
                </a:gridCol>
                <a:gridCol w="2490185">
                  <a:extLst>
                    <a:ext uri="{9D8B030D-6E8A-4147-A177-3AD203B41FA5}">
                      <a16:colId xmlns:a16="http://schemas.microsoft.com/office/drawing/2014/main" val="3772662659"/>
                    </a:ext>
                  </a:extLst>
                </a:gridCol>
                <a:gridCol w="6240963">
                  <a:extLst>
                    <a:ext uri="{9D8B030D-6E8A-4147-A177-3AD203B41FA5}">
                      <a16:colId xmlns:a16="http://schemas.microsoft.com/office/drawing/2014/main" val="4120722341"/>
                    </a:ext>
                  </a:extLst>
                </a:gridCol>
                <a:gridCol w="1794448">
                  <a:extLst>
                    <a:ext uri="{9D8B030D-6E8A-4147-A177-3AD203B41FA5}">
                      <a16:colId xmlns:a16="http://schemas.microsoft.com/office/drawing/2014/main" val="1173529781"/>
                    </a:ext>
                  </a:extLst>
                </a:gridCol>
                <a:gridCol w="2355860">
                  <a:extLst>
                    <a:ext uri="{9D8B030D-6E8A-4147-A177-3AD203B41FA5}">
                      <a16:colId xmlns:a16="http://schemas.microsoft.com/office/drawing/2014/main" val="3615187475"/>
                    </a:ext>
                  </a:extLst>
                </a:gridCol>
              </a:tblGrid>
              <a:tr h="1373584">
                <a:tc>
                  <a:txBody>
                    <a:bodyPr/>
                    <a:lstStyle/>
                    <a:p>
                      <a:pPr algn="ctr">
                        <a:lnSpc>
                          <a:spcPts val="1800"/>
                        </a:lnSpc>
                        <a:spcBef>
                          <a:spcPts val="600"/>
                        </a:spcBef>
                        <a:spcAft>
                          <a:spcPts val="600"/>
                        </a:spcAft>
                        <a:buNone/>
                      </a:pPr>
                      <a:r>
                        <a:rPr lang="en-US" sz="2400" b="1" kern="100" dirty="0">
                          <a:effectLst/>
                        </a:rPr>
                        <a:t>TT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Use case</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a:t>
                      </a:r>
                      <a:r>
                        <a:rPr lang="en-US" sz="2400" b="1" kern="100" dirty="0" err="1">
                          <a:effectLst/>
                        </a:rPr>
                        <a:t>tác</a:t>
                      </a:r>
                      <a:r>
                        <a:rPr lang="en-US" sz="2400" b="1" kern="100" dirty="0">
                          <a:effectLst/>
                        </a:rPr>
                        <a:t> </a:t>
                      </a:r>
                      <a:r>
                        <a:rPr lang="en-US" sz="2400" b="1" kern="100" dirty="0" err="1">
                          <a:effectLst/>
                        </a:rPr>
                        <a:t>nhân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a:effectLst/>
                        </a:rPr>
                        <a:t>Giao </a:t>
                      </a:r>
                      <a:r>
                        <a:rPr lang="en-US" sz="2400" b="1" kern="100" dirty="0" err="1">
                          <a:effectLst/>
                        </a:rPr>
                        <a:t>dịch</a:t>
                      </a:r>
                      <a:r>
                        <a:rPr lang="en-US" sz="2400" b="1" kern="100" dirty="0">
                          <a:effectLst/>
                        </a:rPr>
                        <a:t> (Transaction)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p>
                    <a:p>
                      <a:pPr algn="ctr">
                        <a:lnSpc>
                          <a:spcPts val="1800"/>
                        </a:lnSpc>
                        <a:spcBef>
                          <a:spcPts val="600"/>
                        </a:spcBef>
                        <a:spcAft>
                          <a:spcPts val="600"/>
                        </a:spcAft>
                        <a:buNone/>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BMT</a:t>
                      </a: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r>
                        <a:rPr lang="en-US" sz="2400" b="1" kern="100" dirty="0" err="1">
                          <a:effectLst/>
                        </a:rPr>
                        <a:t>độ</a:t>
                      </a:r>
                      <a:endParaRPr lang="en-US" sz="2400" b="1" kern="100" dirty="0">
                        <a:effectLst/>
                      </a:endParaRPr>
                    </a:p>
                    <a:p>
                      <a:pPr algn="ctr">
                        <a:lnSpc>
                          <a:spcPts val="1800"/>
                        </a:lnSpc>
                        <a:spcBef>
                          <a:spcPts val="600"/>
                        </a:spcBef>
                        <a:spcAft>
                          <a:spcPts val="600"/>
                        </a:spcAft>
                        <a:buNone/>
                      </a:pPr>
                      <a:r>
                        <a:rPr lang="en-US" sz="2400" b="1" kern="100" dirty="0">
                          <a:effectLst/>
                        </a:rPr>
                        <a:t> </a:t>
                      </a:r>
                      <a:r>
                        <a:rPr lang="en-US" sz="2400" b="1" kern="100" dirty="0" err="1">
                          <a:effectLst/>
                        </a:rPr>
                        <a:t>phức</a:t>
                      </a:r>
                      <a:r>
                        <a:rPr lang="en-US" sz="2400" b="1" kern="100" dirty="0">
                          <a:effectLst/>
                        </a:rPr>
                        <a:t> </a:t>
                      </a:r>
                      <a:r>
                        <a:rPr lang="en-US" sz="2400" b="1" kern="100" dirty="0" err="1">
                          <a:effectLst/>
                        </a:rPr>
                        <a:t>tạp</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3762697097"/>
                  </a:ext>
                </a:extLst>
              </a:tr>
              <a:tr h="618326">
                <a:tc gridSpan="6">
                  <a:txBody>
                    <a:bodyPr/>
                    <a:lstStyle/>
                    <a:p>
                      <a:pPr algn="ctr">
                        <a:lnSpc>
                          <a:spcPts val="1800"/>
                        </a:lnSpc>
                        <a:spcBef>
                          <a:spcPts val="600"/>
                        </a:spcBef>
                        <a:spcAft>
                          <a:spcPts val="600"/>
                        </a:spcAft>
                        <a:buNone/>
                      </a:pPr>
                      <a:r>
                        <a:rPr lang="en-US" sz="2400" b="1" kern="100" dirty="0">
                          <a:effectLst/>
                        </a:rPr>
                        <a:t>I. QUẢN TRỊ &amp; NGƯỜI DÙNG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3429528"/>
                  </a:ext>
                </a:extLst>
              </a:tr>
              <a:tr h="1256068">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Users) + EI(</a:t>
                      </a:r>
                      <a:r>
                        <a:rPr lang="en-US" sz="2400" kern="100" dirty="0" err="1">
                          <a:effectLst/>
                        </a:rPr>
                        <a:t>Duyệt</a:t>
                      </a:r>
                      <a:r>
                        <a:rPr lang="en-US" sz="2400" kern="100" dirty="0">
                          <a:effectLst/>
                        </a:rPr>
                        <a:t>/</a:t>
                      </a:r>
                      <a:r>
                        <a:rPr lang="en-US" sz="2400" kern="100" dirty="0" err="1">
                          <a:effectLst/>
                        </a:rPr>
                        <a:t>Từ</a:t>
                      </a:r>
                      <a:r>
                        <a:rPr lang="en-US" sz="2400" kern="100" dirty="0">
                          <a:effectLst/>
                        </a:rPr>
                        <a:t> </a:t>
                      </a:r>
                      <a:r>
                        <a:rPr lang="en-US" sz="2400" kern="100" dirty="0" err="1">
                          <a:effectLst/>
                        </a:rPr>
                        <a:t>chối</a:t>
                      </a:r>
                      <a:r>
                        <a:rPr lang="en-US" sz="2400" kern="100" dirty="0">
                          <a:effectLst/>
                        </a:rPr>
                        <a:t> </a:t>
                      </a:r>
                      <a:r>
                        <a:rPr lang="en-US" sz="2400" kern="100" dirty="0" err="1">
                          <a:effectLst/>
                        </a:rPr>
                        <a:t>Đối</a:t>
                      </a:r>
                      <a:r>
                        <a:rPr lang="en-US" sz="2400" kern="100" dirty="0">
                          <a:effectLst/>
                        </a:rPr>
                        <a:t> </a:t>
                      </a:r>
                      <a:r>
                        <a:rPr lang="en-US" sz="2400" kern="100" dirty="0" err="1">
                          <a:effectLst/>
                        </a:rPr>
                        <a:t>tác</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0689904"/>
                  </a:ext>
                </a:extLst>
              </a:tr>
              <a:tr h="608796">
                <a:tc>
                  <a:txBody>
                    <a:bodyPr/>
                    <a:lstStyle/>
                    <a:p>
                      <a:pPr algn="ctr">
                        <a:lnSpc>
                          <a:spcPts val="1800"/>
                        </a:lnSpc>
                        <a:spcBef>
                          <a:spcPts val="600"/>
                        </a:spcBef>
                        <a:spcAft>
                          <a:spcPts val="600"/>
                        </a:spcAft>
                        <a:buNone/>
                      </a:pPr>
                      <a:r>
                        <a:rPr lang="en-US"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phân quyền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EI(CRUD Roles)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89194499"/>
                  </a:ext>
                </a:extLst>
              </a:tr>
              <a:tr h="1256068">
                <a:tc>
                  <a:txBody>
                    <a:bodyPr/>
                    <a:lstStyle/>
                    <a:p>
                      <a:pPr algn="ctr">
                        <a:lnSpc>
                          <a:spcPts val="18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Đăng nhập/Đăng ký/Đổi mật khẩu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Guest/User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Đăng</a:t>
                      </a:r>
                      <a:r>
                        <a:rPr lang="en-US" sz="2400" kern="100" dirty="0">
                          <a:effectLst/>
                        </a:rPr>
                        <a:t> </a:t>
                      </a:r>
                      <a:r>
                        <a:rPr lang="en-US" sz="2400" kern="100" dirty="0" err="1">
                          <a:effectLst/>
                        </a:rPr>
                        <a:t>ký</a:t>
                      </a:r>
                      <a:r>
                        <a:rPr lang="en-US" sz="2400" kern="100" dirty="0">
                          <a:effectLst/>
                        </a:rPr>
                        <a:t>/</a:t>
                      </a:r>
                      <a:r>
                        <a:rPr lang="en-US" sz="2400" kern="100" dirty="0" err="1">
                          <a:effectLst/>
                        </a:rPr>
                        <a:t>Đăng</a:t>
                      </a:r>
                      <a:r>
                        <a:rPr lang="en-US" sz="2400" kern="100" dirty="0">
                          <a:effectLst/>
                        </a:rPr>
                        <a:t> </a:t>
                      </a:r>
                      <a:r>
                        <a:rPr lang="en-US" sz="2400" kern="100" dirty="0" err="1">
                          <a:effectLst/>
                        </a:rPr>
                        <a:t>nhập</a:t>
                      </a:r>
                      <a:r>
                        <a:rPr lang="en-US" sz="2400" kern="100" dirty="0">
                          <a:effectLst/>
                        </a:rPr>
                        <a:t>/</a:t>
                      </a:r>
                      <a:r>
                        <a:rPr lang="en-US" sz="2400" kern="100" dirty="0" err="1">
                          <a:effectLst/>
                        </a:rPr>
                        <a:t>Đổi</a:t>
                      </a:r>
                      <a:r>
                        <a:rPr lang="en-US" sz="2400" kern="100" dirty="0">
                          <a:effectLst/>
                        </a:rPr>
                        <a:t>  MK)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4979477"/>
                  </a:ext>
                </a:extLst>
              </a:tr>
              <a:tr h="1256068">
                <a:tc>
                  <a:txBody>
                    <a:bodyPr/>
                    <a:lstStyle/>
                    <a:p>
                      <a:pPr algn="ctr">
                        <a:lnSpc>
                          <a:spcPts val="1800"/>
                        </a:lnSpc>
                        <a:spcBef>
                          <a:spcPts val="600"/>
                        </a:spcBef>
                        <a:spcAft>
                          <a:spcPts val="600"/>
                        </a:spcAft>
                        <a:buNone/>
                      </a:pPr>
                      <a:r>
                        <a:rPr lang="en-US" sz="2400" kern="100">
                          <a:effectLst/>
                        </a:rPr>
                        <a:t>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Xem/Cập nhật thông tin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EQ(Xem/Cập nhật thông tin cá nhân)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43504382"/>
                  </a:ext>
                </a:extLst>
              </a:tr>
              <a:tr h="1256068">
                <a:tc>
                  <a:txBody>
                    <a:bodyPr/>
                    <a:lstStyle/>
                    <a:p>
                      <a:pPr algn="ctr">
                        <a:lnSpc>
                          <a:spcPts val="1800"/>
                        </a:lnSpc>
                        <a:spcBef>
                          <a:spcPts val="600"/>
                        </a:spcBef>
                        <a:spcAft>
                          <a:spcPts val="600"/>
                        </a:spcAft>
                        <a:buNone/>
                      </a:pPr>
                      <a:r>
                        <a:rPr lang="en-US" sz="2400" kern="100">
                          <a:effectLst/>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Theo dõi lịch sử hoạt động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EO(Theo </a:t>
                      </a:r>
                      <a:r>
                        <a:rPr lang="en-US" sz="2400" kern="100" dirty="0" err="1">
                          <a:effectLst/>
                        </a:rPr>
                        <a:t>dõi</a:t>
                      </a:r>
                      <a:r>
                        <a:rPr lang="en-US" sz="2400" kern="100" dirty="0">
                          <a:effectLst/>
                        </a:rPr>
                        <a:t> </a:t>
                      </a:r>
                      <a:r>
                        <a:rPr lang="en-US" sz="2400" kern="100" dirty="0" err="1">
                          <a:effectLst/>
                        </a:rPr>
                        <a:t>Lịch</a:t>
                      </a:r>
                      <a:r>
                        <a:rPr lang="en-US" sz="2400" kern="100" dirty="0">
                          <a:effectLst/>
                        </a:rPr>
                        <a:t> </a:t>
                      </a:r>
                      <a:r>
                        <a:rPr lang="en-US" sz="2400" kern="100" dirty="0" err="1">
                          <a:effectLst/>
                        </a:rPr>
                        <a:t>sử</a:t>
                      </a:r>
                      <a:r>
                        <a:rPr lang="en-US" sz="2400" kern="100" dirty="0">
                          <a:effectLst/>
                        </a:rPr>
                        <a:t> </a:t>
                      </a:r>
                      <a:r>
                        <a:rPr lang="en-US" sz="2400" kern="100" dirty="0" err="1">
                          <a:effectLst/>
                        </a:rPr>
                        <a:t>Hoạt</a:t>
                      </a:r>
                      <a:r>
                        <a:rPr lang="en-US" sz="2400" kern="100" dirty="0">
                          <a:effectLst/>
                        </a:rPr>
                        <a:t> </a:t>
                      </a:r>
                      <a:r>
                        <a:rPr lang="en-US" sz="2400" kern="100" dirty="0" err="1">
                          <a:effectLst/>
                        </a:rPr>
                        <a:t>động</a:t>
                      </a:r>
                      <a:r>
                        <a:rPr lang="en-US" sz="2400" kern="100" dirty="0">
                          <a:effectLst/>
                        </a:rPr>
                        <a:t>)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25983118"/>
                  </a:ext>
                </a:extLst>
              </a:tr>
            </a:tbl>
          </a:graphicData>
        </a:graphic>
      </p:graphicFrame>
      <p:graphicFrame>
        <p:nvGraphicFramePr>
          <p:cNvPr id="16" name="Table 15">
            <a:extLst>
              <a:ext uri="{FF2B5EF4-FFF2-40B4-BE49-F238E27FC236}">
                <a16:creationId xmlns:a16="http://schemas.microsoft.com/office/drawing/2014/main" id="{C833C0D2-D89F-C527-9DA6-7DAC59CD137C}"/>
              </a:ext>
            </a:extLst>
          </p:cNvPr>
          <p:cNvGraphicFramePr>
            <a:graphicFrameLocks noGrp="1"/>
          </p:cNvGraphicFramePr>
          <p:nvPr>
            <p:extLst>
              <p:ext uri="{D42A27DB-BD31-4B8C-83A1-F6EECF244321}">
                <p14:modId xmlns:p14="http://schemas.microsoft.com/office/powerpoint/2010/main" val="2714280964"/>
              </p:ext>
            </p:extLst>
          </p:nvPr>
        </p:nvGraphicFramePr>
        <p:xfrm>
          <a:off x="533396" y="1412506"/>
          <a:ext cx="17221198" cy="7696388"/>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3515313263"/>
                    </a:ext>
                  </a:extLst>
                </a:gridCol>
                <a:gridCol w="3323692">
                  <a:extLst>
                    <a:ext uri="{9D8B030D-6E8A-4147-A177-3AD203B41FA5}">
                      <a16:colId xmlns:a16="http://schemas.microsoft.com/office/drawing/2014/main" val="3797523185"/>
                    </a:ext>
                  </a:extLst>
                </a:gridCol>
                <a:gridCol w="2490185">
                  <a:extLst>
                    <a:ext uri="{9D8B030D-6E8A-4147-A177-3AD203B41FA5}">
                      <a16:colId xmlns:a16="http://schemas.microsoft.com/office/drawing/2014/main" val="3956444899"/>
                    </a:ext>
                  </a:extLst>
                </a:gridCol>
                <a:gridCol w="6240963">
                  <a:extLst>
                    <a:ext uri="{9D8B030D-6E8A-4147-A177-3AD203B41FA5}">
                      <a16:colId xmlns:a16="http://schemas.microsoft.com/office/drawing/2014/main" val="1804184416"/>
                    </a:ext>
                  </a:extLst>
                </a:gridCol>
                <a:gridCol w="1794448">
                  <a:extLst>
                    <a:ext uri="{9D8B030D-6E8A-4147-A177-3AD203B41FA5}">
                      <a16:colId xmlns:a16="http://schemas.microsoft.com/office/drawing/2014/main" val="4105879797"/>
                    </a:ext>
                  </a:extLst>
                </a:gridCol>
                <a:gridCol w="2355860">
                  <a:extLst>
                    <a:ext uri="{9D8B030D-6E8A-4147-A177-3AD203B41FA5}">
                      <a16:colId xmlns:a16="http://schemas.microsoft.com/office/drawing/2014/main" val="2337140033"/>
                    </a:ext>
                  </a:extLst>
                </a:gridCol>
              </a:tblGrid>
              <a:tr h="656105">
                <a:tc gridSpan="6">
                  <a:txBody>
                    <a:bodyPr/>
                    <a:lstStyle/>
                    <a:p>
                      <a:pPr algn="ctr">
                        <a:lnSpc>
                          <a:spcPts val="1800"/>
                        </a:lnSpc>
                        <a:spcBef>
                          <a:spcPts val="600"/>
                        </a:spcBef>
                        <a:spcAft>
                          <a:spcPts val="600"/>
                        </a:spcAft>
                        <a:buNone/>
                      </a:pPr>
                      <a:r>
                        <a:rPr lang="en-US" sz="2400" b="1" kern="100" dirty="0">
                          <a:effectLst/>
                        </a:rPr>
                        <a:t>II. QUẢN LÝ HỆ THỐNG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06559274"/>
                  </a:ext>
                </a:extLst>
              </a:tr>
              <a:tr h="645992">
                <a:tc>
                  <a:txBody>
                    <a:bodyPr/>
                    <a:lstStyle/>
                    <a:p>
                      <a:pPr algn="ctr">
                        <a:lnSpc>
                          <a:spcPts val="1800"/>
                        </a:lnSpc>
                        <a:spcBef>
                          <a:spcPts val="600"/>
                        </a:spcBef>
                        <a:spcAft>
                          <a:spcPts val="600"/>
                        </a:spcAft>
                        <a:buNone/>
                      </a:pPr>
                      <a:r>
                        <a:rPr lang="en-US" sz="2400" kern="100">
                          <a:effectLst/>
                        </a:rPr>
                        <a:t>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a:t>
                      </a:r>
                      <a:r>
                        <a:rPr lang="en-US" sz="2400" kern="100" dirty="0" err="1">
                          <a:effectLst/>
                        </a:rPr>
                        <a:t>danh</a:t>
                      </a:r>
                      <a:r>
                        <a:rPr lang="en-US" sz="2400" kern="100" dirty="0">
                          <a:effectLst/>
                        </a:rPr>
                        <a:t> </a:t>
                      </a:r>
                      <a:r>
                        <a:rPr lang="en-US" sz="2400" kern="100" dirty="0" err="1">
                          <a:effectLst/>
                        </a:rPr>
                        <a:t>mục</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Categories)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82293683"/>
                  </a:ext>
                </a:extLst>
              </a:tr>
              <a:tr h="645992">
                <a:tc>
                  <a:txBody>
                    <a:bodyPr/>
                    <a:lstStyle/>
                    <a:p>
                      <a:pPr algn="ctr">
                        <a:lnSpc>
                          <a:spcPts val="1800"/>
                        </a:lnSpc>
                        <a:spcBef>
                          <a:spcPts val="600"/>
                        </a:spcBef>
                        <a:spcAft>
                          <a:spcPts val="600"/>
                        </a:spcAft>
                        <a:buNone/>
                      </a:pPr>
                      <a:r>
                        <a:rPr lang="en-US" sz="2400" kern="100">
                          <a:effectLst/>
                        </a:rPr>
                        <a:t>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thương hiệu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Brands)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65596283"/>
                  </a:ext>
                </a:extLst>
              </a:tr>
              <a:tr h="645992">
                <a:tc>
                  <a:txBody>
                    <a:bodyPr/>
                    <a:lstStyle/>
                    <a:p>
                      <a:pPr algn="ctr">
                        <a:lnSpc>
                          <a:spcPts val="1800"/>
                        </a:lnSpc>
                        <a:spcBef>
                          <a:spcPts val="600"/>
                        </a:spcBef>
                        <a:spcAft>
                          <a:spcPts val="600"/>
                        </a:spcAft>
                        <a:buNone/>
                      </a:pPr>
                      <a:r>
                        <a:rPr lang="en-US" sz="2400" kern="100">
                          <a:effectLst/>
                        </a:rPr>
                        <a:t>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chủ đề</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Topics)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0015728"/>
                  </a:ext>
                </a:extLst>
              </a:tr>
              <a:tr h="645992">
                <a:tc>
                  <a:txBody>
                    <a:bodyPr/>
                    <a:lstStyle/>
                    <a:p>
                      <a:pPr algn="ctr">
                        <a:lnSpc>
                          <a:spcPts val="1800"/>
                        </a:lnSpc>
                        <a:spcBef>
                          <a:spcPts val="600"/>
                        </a:spcBef>
                        <a:spcAft>
                          <a:spcPts val="600"/>
                        </a:spcAft>
                        <a:buNone/>
                      </a:pPr>
                      <a:r>
                        <a:rPr lang="en-US" sz="2400" kern="100">
                          <a:effectLst/>
                        </a:rPr>
                        <a:t>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PostTypes)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81011146"/>
                  </a:ext>
                </a:extLst>
              </a:tr>
              <a:tr h="1332812">
                <a:tc>
                  <a:txBody>
                    <a:bodyPr/>
                    <a:lstStyle/>
                    <a:p>
                      <a:pPr algn="ctr">
                        <a:lnSpc>
                          <a:spcPts val="1800"/>
                        </a:lnSpc>
                        <a:spcBef>
                          <a:spcPts val="600"/>
                        </a:spcBef>
                        <a:spcAft>
                          <a:spcPts val="600"/>
                        </a:spcAft>
                        <a:buNone/>
                      </a:pPr>
                      <a:r>
                        <a:rPr lang="en-US" sz="2400" kern="100">
                          <a:effectLst/>
                        </a:rPr>
                        <a:t>10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cấu hình hệ thống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Configurations)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62116481"/>
                  </a:ext>
                </a:extLst>
              </a:tr>
              <a:tr h="1332812">
                <a:tc>
                  <a:txBody>
                    <a:bodyPr/>
                    <a:lstStyle/>
                    <a:p>
                      <a:pPr algn="ctr">
                        <a:lnSpc>
                          <a:spcPts val="1800"/>
                        </a:lnSpc>
                        <a:spcBef>
                          <a:spcPts val="600"/>
                        </a:spcBef>
                        <a:spcAft>
                          <a:spcPts val="600"/>
                        </a:spcAft>
                        <a:buNone/>
                      </a:pPr>
                      <a:r>
                        <a:rPr lang="en-US" sz="2400" kern="100">
                          <a:effectLst/>
                        </a:rPr>
                        <a:t>11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trạng thái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 Manager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PostStatus)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27798397"/>
                  </a:ext>
                </a:extLst>
              </a:tr>
              <a:tr h="1790691">
                <a:tc>
                  <a:txBody>
                    <a:bodyPr/>
                    <a:lstStyle/>
                    <a:p>
                      <a:pPr algn="ctr">
                        <a:lnSpc>
                          <a:spcPts val="1800"/>
                        </a:lnSpc>
                        <a:spcBef>
                          <a:spcPts val="600"/>
                        </a:spcBef>
                        <a:spcAft>
                          <a:spcPts val="600"/>
                        </a:spcAft>
                        <a:buNone/>
                      </a:pPr>
                      <a:r>
                        <a:rPr lang="en-US" sz="2400" kern="100">
                          <a:effectLst/>
                        </a:rPr>
                        <a:t>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trạng thái đơn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OrderStatus)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82173744"/>
                  </a:ext>
                </a:extLst>
              </a:tr>
            </a:tbl>
          </a:graphicData>
        </a:graphic>
      </p:graphicFrame>
      <p:sp>
        <p:nvSpPr>
          <p:cNvPr id="17" name="TextBox 8">
            <a:extLst>
              <a:ext uri="{FF2B5EF4-FFF2-40B4-BE49-F238E27FC236}">
                <a16:creationId xmlns:a16="http://schemas.microsoft.com/office/drawing/2014/main" id="{52147D21-67D3-21CE-C8B2-F5B2ECCC7BDF}"/>
              </a:ext>
            </a:extLst>
          </p:cNvPr>
          <p:cNvSpPr txBox="1"/>
          <p:nvPr/>
        </p:nvSpPr>
        <p:spPr>
          <a:xfrm>
            <a:off x="1411602" y="221985"/>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46765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83B9B-828D-4028-A2A5-FB72A1217E8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C08679-79BB-F3D6-6F7B-ADCB9F891933}"/>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4AD947EF-1A2B-29FA-95BC-F44013912E68}"/>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6EF65D5B-400E-460D-87DF-C79DBAF9973C}"/>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53E66F96-071B-14F7-E6DC-8CA2DC2B9933}"/>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C841E299-5D3B-A9C2-8149-9810BA2240C3}"/>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A54FD642-B1E2-CEB1-7D99-208B76C67CD9}"/>
              </a:ext>
            </a:extLst>
          </p:cNvPr>
          <p:cNvSpPr txBox="1"/>
          <p:nvPr/>
        </p:nvSpPr>
        <p:spPr>
          <a:xfrm>
            <a:off x="1411602" y="974468"/>
            <a:ext cx="16495397" cy="500137"/>
          </a:xfrm>
          <a:prstGeom prst="rect">
            <a:avLst/>
          </a:prstGeom>
        </p:spPr>
        <p:txBody>
          <a:bodyPr wrap="square" lIns="0" tIns="0" rIns="0" bIns="0" rtlCol="0" anchor="t">
            <a:spAutoFit/>
          </a:bodyPr>
          <a:lstStyle/>
          <a:p>
            <a:pPr>
              <a:lnSpc>
                <a:spcPts val="3900"/>
              </a:lnSpc>
              <a:spcBef>
                <a:spcPct val="0"/>
              </a:spcBef>
            </a:pPr>
            <a:r>
              <a:rPr lang="vi-VN" sz="3600" dirty="0"/>
              <a:t>Chuyển đổi yêu cầu chức năng sang trường hợp sử dụng (USE CASE)</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9C8516BD-9220-3F78-9E21-0806B4000296}"/>
              </a:ext>
            </a:extLst>
          </p:cNvPr>
          <p:cNvGraphicFramePr>
            <a:graphicFrameLocks noGrp="1"/>
          </p:cNvGraphicFramePr>
          <p:nvPr/>
        </p:nvGraphicFramePr>
        <p:xfrm>
          <a:off x="1201102" y="2624232"/>
          <a:ext cx="15885795" cy="6275068"/>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C2E2C608-89FC-577E-68B4-C89638763A17}"/>
              </a:ext>
            </a:extLst>
          </p:cNvPr>
          <p:cNvGraphicFramePr>
            <a:graphicFrameLocks noGrp="1"/>
          </p:cNvGraphicFramePr>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03139F9F-FEEB-5C21-C122-8EFF2D6E79F8}"/>
              </a:ext>
            </a:extLst>
          </p:cNvPr>
          <p:cNvGraphicFramePr>
            <a:graphicFrameLocks noGrp="1"/>
          </p:cNvGraphicFramePr>
          <p:nvPr/>
        </p:nvGraphicFramePr>
        <p:xfrm>
          <a:off x="1201100" y="2624230"/>
          <a:ext cx="15885794" cy="6367368"/>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440604048"/>
                    </a:ext>
                  </a:extLst>
                </a:gridCol>
                <a:gridCol w="5539733">
                  <a:extLst>
                    <a:ext uri="{9D8B030D-6E8A-4147-A177-3AD203B41FA5}">
                      <a16:colId xmlns:a16="http://schemas.microsoft.com/office/drawing/2014/main" val="3162363156"/>
                    </a:ext>
                  </a:extLst>
                </a:gridCol>
                <a:gridCol w="4441589">
                  <a:extLst>
                    <a:ext uri="{9D8B030D-6E8A-4147-A177-3AD203B41FA5}">
                      <a16:colId xmlns:a16="http://schemas.microsoft.com/office/drawing/2014/main" val="1181274967"/>
                    </a:ext>
                  </a:extLst>
                </a:gridCol>
                <a:gridCol w="4441589">
                  <a:extLst>
                    <a:ext uri="{9D8B030D-6E8A-4147-A177-3AD203B41FA5}">
                      <a16:colId xmlns:a16="http://schemas.microsoft.com/office/drawing/2014/main" val="298641690"/>
                    </a:ext>
                  </a:extLst>
                </a:gridCol>
              </a:tblGrid>
              <a:tr h="386977">
                <a:tc gridSpan="4">
                  <a:txBody>
                    <a:bodyPr/>
                    <a:lstStyle/>
                    <a:p>
                      <a:pPr marR="39370" algn="ctr">
                        <a:lnSpc>
                          <a:spcPct val="120000"/>
                        </a:lnSpc>
                        <a:spcBef>
                          <a:spcPts val="600"/>
                        </a:spcBef>
                        <a:spcAft>
                          <a:spcPts val="600"/>
                        </a:spcAft>
                        <a:buNone/>
                      </a:pPr>
                      <a:r>
                        <a:rPr lang="en-US" sz="2000" kern="100" dirty="0">
                          <a:effectLst/>
                        </a:rPr>
                        <a:t>VI. MODULE TƯƠNG TÁC ĐÁNH GIÁ</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744335">
                <a:tc>
                  <a:txBody>
                    <a:bodyPr/>
                    <a:lstStyle/>
                    <a:p>
                      <a:pPr marR="39370" algn="ctr">
                        <a:lnSpc>
                          <a:spcPct val="120000"/>
                        </a:lnSpc>
                        <a:spcBef>
                          <a:spcPts val="600"/>
                        </a:spcBef>
                        <a:spcAft>
                          <a:spcPts val="600"/>
                        </a:spcAft>
                        <a:buNone/>
                      </a:pPr>
                      <a:r>
                        <a:rPr lang="en-US" sz="2000" kern="100">
                          <a:effectLst/>
                        </a:rPr>
                        <a:t>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129358">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Tương tác Bài viết/Comments/Likes/Shares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744335">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744335">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744335">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744335">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129358">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graphicFrame>
        <p:nvGraphicFramePr>
          <p:cNvPr id="12" name="Table 11">
            <a:extLst>
              <a:ext uri="{FF2B5EF4-FFF2-40B4-BE49-F238E27FC236}">
                <a16:creationId xmlns:a16="http://schemas.microsoft.com/office/drawing/2014/main" id="{711C6092-781F-325E-C116-8A3BD9341AB8}"/>
              </a:ext>
            </a:extLst>
          </p:cNvPr>
          <p:cNvGraphicFramePr>
            <a:graphicFrameLocks noGrp="1"/>
          </p:cNvGraphicFramePr>
          <p:nvPr/>
        </p:nvGraphicFramePr>
        <p:xfrm>
          <a:off x="533400" y="1474605"/>
          <a:ext cx="17068800" cy="7516993"/>
        </p:xfrm>
        <a:graphic>
          <a:graphicData uri="http://schemas.openxmlformats.org/drawingml/2006/table">
            <a:tbl>
              <a:tblPr>
                <a:tableStyleId>{5C22544A-7EE6-4342-B048-85BDC9FD1C3A}</a:tableStyleId>
              </a:tblPr>
              <a:tblGrid>
                <a:gridCol w="1571823">
                  <a:extLst>
                    <a:ext uri="{9D8B030D-6E8A-4147-A177-3AD203B41FA5}">
                      <a16:colId xmlns:a16="http://schemas.microsoft.com/office/drawing/2014/main" val="3212290324"/>
                    </a:ext>
                  </a:extLst>
                </a:gridCol>
                <a:gridCol w="6798833">
                  <a:extLst>
                    <a:ext uri="{9D8B030D-6E8A-4147-A177-3AD203B41FA5}">
                      <a16:colId xmlns:a16="http://schemas.microsoft.com/office/drawing/2014/main" val="1249585878"/>
                    </a:ext>
                  </a:extLst>
                </a:gridCol>
                <a:gridCol w="3925792">
                  <a:extLst>
                    <a:ext uri="{9D8B030D-6E8A-4147-A177-3AD203B41FA5}">
                      <a16:colId xmlns:a16="http://schemas.microsoft.com/office/drawing/2014/main" val="512037681"/>
                    </a:ext>
                  </a:extLst>
                </a:gridCol>
                <a:gridCol w="4772352">
                  <a:extLst>
                    <a:ext uri="{9D8B030D-6E8A-4147-A177-3AD203B41FA5}">
                      <a16:colId xmlns:a16="http://schemas.microsoft.com/office/drawing/2014/main" val="2115725786"/>
                    </a:ext>
                  </a:extLst>
                </a:gridCol>
              </a:tblGrid>
              <a:tr h="545835">
                <a:tc gridSpan="4">
                  <a:txBody>
                    <a:bodyPr/>
                    <a:lstStyle/>
                    <a:p>
                      <a:pPr marR="39370" algn="ctr">
                        <a:lnSpc>
                          <a:spcPct val="120000"/>
                        </a:lnSpc>
                        <a:spcBef>
                          <a:spcPts val="600"/>
                        </a:spcBef>
                        <a:spcAft>
                          <a:spcPts val="600"/>
                        </a:spcAft>
                        <a:buNone/>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VIII</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MODULE SALER</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068115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CRUD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8762072"/>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Cập nhật Tồn kho tự động</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trừ tồn kho khi bán.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1707233"/>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8159805"/>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Orders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SalerID</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khớp</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hiển thị đơn hàng liên quan.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169796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Hiển thị 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3607730"/>
                  </a:ext>
                </a:extLst>
              </a:tr>
              <a:tr h="158001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Notifications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86683188"/>
                  </a:ext>
                </a:extLst>
              </a:tr>
            </a:tbl>
          </a:graphicData>
        </a:graphic>
      </p:graphicFrame>
      <p:graphicFrame>
        <p:nvGraphicFramePr>
          <p:cNvPr id="13" name="Table 12">
            <a:extLst>
              <a:ext uri="{FF2B5EF4-FFF2-40B4-BE49-F238E27FC236}">
                <a16:creationId xmlns:a16="http://schemas.microsoft.com/office/drawing/2014/main" id="{65164F10-ED9C-2C7C-D56C-DA0C9ECF9158}"/>
              </a:ext>
            </a:extLst>
          </p:cNvPr>
          <p:cNvGraphicFramePr>
            <a:graphicFrameLocks noGrp="1"/>
          </p:cNvGraphicFramePr>
          <p:nvPr/>
        </p:nvGraphicFramePr>
        <p:xfrm>
          <a:off x="533400" y="1474603"/>
          <a:ext cx="17221200" cy="7516993"/>
        </p:xfrm>
        <a:graphic>
          <a:graphicData uri="http://schemas.openxmlformats.org/drawingml/2006/table">
            <a:tbl>
              <a:tblPr>
                <a:tableStyleId>{5C22544A-7EE6-4342-B048-85BDC9FD1C3A}</a:tableStyleId>
              </a:tblPr>
              <a:tblGrid>
                <a:gridCol w="1585857">
                  <a:extLst>
                    <a:ext uri="{9D8B030D-6E8A-4147-A177-3AD203B41FA5}">
                      <a16:colId xmlns:a16="http://schemas.microsoft.com/office/drawing/2014/main" val="84780468"/>
                    </a:ext>
                  </a:extLst>
                </a:gridCol>
                <a:gridCol w="6005419">
                  <a:extLst>
                    <a:ext uri="{9D8B030D-6E8A-4147-A177-3AD203B41FA5}">
                      <a16:colId xmlns:a16="http://schemas.microsoft.com/office/drawing/2014/main" val="3803889092"/>
                    </a:ext>
                  </a:extLst>
                </a:gridCol>
                <a:gridCol w="4814962">
                  <a:extLst>
                    <a:ext uri="{9D8B030D-6E8A-4147-A177-3AD203B41FA5}">
                      <a16:colId xmlns:a16="http://schemas.microsoft.com/office/drawing/2014/main" val="697735113"/>
                    </a:ext>
                  </a:extLst>
                </a:gridCol>
                <a:gridCol w="4814962">
                  <a:extLst>
                    <a:ext uri="{9D8B030D-6E8A-4147-A177-3AD203B41FA5}">
                      <a16:colId xmlns:a16="http://schemas.microsoft.com/office/drawing/2014/main" val="2083594515"/>
                    </a:ext>
                  </a:extLst>
                </a:gridCol>
              </a:tblGrid>
              <a:tr h="771774">
                <a:tc gridSpan="4">
                  <a:txBody>
                    <a:bodyPr/>
                    <a:lstStyle/>
                    <a:p>
                      <a:pPr marR="39370" algn="ctr">
                        <a:lnSpc>
                          <a:spcPct val="120000"/>
                        </a:lnSpc>
                        <a:spcBef>
                          <a:spcPts val="600"/>
                        </a:spcBef>
                        <a:spcAft>
                          <a:spcPts val="6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X</a:t>
                      </a:r>
                      <a:r>
                        <a:rPr lang="vi-VN"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MODULE TÌM KIẾM VÀ HIỂN THỊ</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3046572"/>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51</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viết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Tìm kiếm cơ bản.</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70705201"/>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52</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sản phẩm</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52280559"/>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53</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bài viết</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33433336"/>
                  </a:ext>
                </a:extLst>
              </a:tr>
              <a:tr h="2265598">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54</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Kết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(EO)</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88039558"/>
                  </a:ext>
                </a:extLst>
              </a:tr>
            </a:tbl>
          </a:graphicData>
        </a:graphic>
      </p:graphicFrame>
      <p:graphicFrame>
        <p:nvGraphicFramePr>
          <p:cNvPr id="14" name="Table 13">
            <a:extLst>
              <a:ext uri="{FF2B5EF4-FFF2-40B4-BE49-F238E27FC236}">
                <a16:creationId xmlns:a16="http://schemas.microsoft.com/office/drawing/2014/main" id="{DF8139D6-00CB-001A-1EA5-825084FC85AA}"/>
              </a:ext>
            </a:extLst>
          </p:cNvPr>
          <p:cNvGraphicFramePr>
            <a:graphicFrameLocks noGrp="1"/>
          </p:cNvGraphicFramePr>
          <p:nvPr/>
        </p:nvGraphicFramePr>
        <p:xfrm>
          <a:off x="533400" y="1480044"/>
          <a:ext cx="17221199" cy="7511551"/>
        </p:xfrm>
        <a:graphic>
          <a:graphicData uri="http://schemas.openxmlformats.org/drawingml/2006/table">
            <a:tbl>
              <a:tblPr firstRow="1" firstCol="1" bandRow="1">
                <a:tableStyleId>{5C22544A-7EE6-4342-B048-85BDC9FD1C3A}</a:tableStyleId>
              </a:tblPr>
              <a:tblGrid>
                <a:gridCol w="1494105">
                  <a:extLst>
                    <a:ext uri="{9D8B030D-6E8A-4147-A177-3AD203B41FA5}">
                      <a16:colId xmlns:a16="http://schemas.microsoft.com/office/drawing/2014/main" val="1049041298"/>
                    </a:ext>
                  </a:extLst>
                </a:gridCol>
                <a:gridCol w="2996639">
                  <a:extLst>
                    <a:ext uri="{9D8B030D-6E8A-4147-A177-3AD203B41FA5}">
                      <a16:colId xmlns:a16="http://schemas.microsoft.com/office/drawing/2014/main" val="2679624146"/>
                    </a:ext>
                  </a:extLst>
                </a:gridCol>
                <a:gridCol w="5656108">
                  <a:extLst>
                    <a:ext uri="{9D8B030D-6E8A-4147-A177-3AD203B41FA5}">
                      <a16:colId xmlns:a16="http://schemas.microsoft.com/office/drawing/2014/main" val="3475569421"/>
                    </a:ext>
                  </a:extLst>
                </a:gridCol>
                <a:gridCol w="2090483">
                  <a:extLst>
                    <a:ext uri="{9D8B030D-6E8A-4147-A177-3AD203B41FA5}">
                      <a16:colId xmlns:a16="http://schemas.microsoft.com/office/drawing/2014/main" val="2852366271"/>
                    </a:ext>
                  </a:extLst>
                </a:gridCol>
                <a:gridCol w="2090483">
                  <a:extLst>
                    <a:ext uri="{9D8B030D-6E8A-4147-A177-3AD203B41FA5}">
                      <a16:colId xmlns:a16="http://schemas.microsoft.com/office/drawing/2014/main" val="174122933"/>
                    </a:ext>
                  </a:extLst>
                </a:gridCol>
                <a:gridCol w="2893381">
                  <a:extLst>
                    <a:ext uri="{9D8B030D-6E8A-4147-A177-3AD203B41FA5}">
                      <a16:colId xmlns:a16="http://schemas.microsoft.com/office/drawing/2014/main" val="3329912738"/>
                    </a:ext>
                  </a:extLst>
                </a:gridCol>
              </a:tblGrid>
              <a:tr h="1407085">
                <a:tc>
                  <a:txBody>
                    <a:bodyPr/>
                    <a:lstStyle/>
                    <a:p>
                      <a:pPr algn="ctr">
                        <a:lnSpc>
                          <a:spcPts val="1800"/>
                        </a:lnSpc>
                        <a:spcBef>
                          <a:spcPts val="600"/>
                        </a:spcBef>
                        <a:spcAft>
                          <a:spcPts val="600"/>
                        </a:spcAft>
                        <a:buNone/>
                      </a:pPr>
                      <a:r>
                        <a:rPr lang="en-US" sz="1400" kern="100">
                          <a:effectLst/>
                        </a:rPr>
                        <a:t>TT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Loại Actor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dirty="0" err="1">
                          <a:effectLst/>
                        </a:rPr>
                        <a:t>Mô</a:t>
                      </a:r>
                      <a:r>
                        <a:rPr lang="en-US" sz="1400" kern="100" dirty="0">
                          <a:effectLst/>
                        </a:rPr>
                        <a:t> </a:t>
                      </a:r>
                      <a:r>
                        <a:rPr lang="en-US" sz="1400" kern="100" dirty="0" err="1">
                          <a:effectLst/>
                        </a:rPr>
                        <a:t>tả</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Trọng số</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Số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Điểm của từng loại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790915"/>
                  </a:ext>
                </a:extLst>
              </a:tr>
              <a:tr h="930959">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Đơn giản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7011067"/>
                  </a:ext>
                </a:extLst>
              </a:tr>
              <a:tr h="3311589">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Trung bình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dòng</a:t>
                      </a:r>
                      <a:r>
                        <a:rPr lang="en-US" sz="1400" kern="100" dirty="0">
                          <a:effectLst/>
                        </a:rPr>
                        <a:t> </a:t>
                      </a:r>
                      <a:r>
                        <a:rPr lang="en-US" sz="1400" kern="100" dirty="0" err="1">
                          <a:effectLst/>
                        </a:rPr>
                        <a:t>lệnh</a:t>
                      </a:r>
                      <a:r>
                        <a:rPr lang="en-US" sz="1400" kern="100" dirty="0">
                          <a:effectLst/>
                        </a:rPr>
                        <a:t> (CLI) </a:t>
                      </a:r>
                      <a:r>
                        <a:rPr lang="en-US" sz="1400" kern="100" dirty="0" err="1">
                          <a:effectLst/>
                        </a:rPr>
                        <a:t>hoặc</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thông</a:t>
                      </a:r>
                      <a:r>
                        <a:rPr lang="en-US" sz="1400" kern="100" dirty="0">
                          <a:effectLst/>
                        </a:rPr>
                        <a:t> qua </a:t>
                      </a:r>
                      <a:r>
                        <a:rPr lang="en-US" sz="1400" kern="100" dirty="0" err="1">
                          <a:effectLst/>
                        </a:rPr>
                        <a:t>một</a:t>
                      </a:r>
                      <a:r>
                        <a:rPr lang="en-US" sz="1400" kern="100" dirty="0">
                          <a:effectLst/>
                        </a:rPr>
                        <a:t> </a:t>
                      </a:r>
                      <a:r>
                        <a:rPr lang="en-US" sz="1400" kern="100" dirty="0" err="1">
                          <a:effectLst/>
                        </a:rPr>
                        <a:t>giao</a:t>
                      </a:r>
                      <a:r>
                        <a:rPr lang="en-US" sz="1400" kern="100" dirty="0">
                          <a:effectLst/>
                        </a:rPr>
                        <a:t> </a:t>
                      </a:r>
                      <a:r>
                        <a:rPr lang="en-US" sz="1400" kern="100" dirty="0" err="1">
                          <a:effectLst/>
                        </a:rPr>
                        <a:t>thức</a:t>
                      </a:r>
                      <a:r>
                        <a:rPr lang="en-US" sz="1400" kern="100" dirty="0">
                          <a:effectLst/>
                        </a:rPr>
                        <a:t> </a:t>
                      </a:r>
                      <a:r>
                        <a:rPr lang="en-US" sz="1400" kern="100" dirty="0" err="1">
                          <a:effectLst/>
                        </a:rPr>
                        <a:t>nào</a:t>
                      </a:r>
                      <a:r>
                        <a:rPr lang="en-US" sz="1400" kern="100" dirty="0">
                          <a:effectLst/>
                        </a:rPr>
                        <a:t> </a:t>
                      </a:r>
                      <a:r>
                        <a:rPr lang="en-US" sz="1400" kern="100" dirty="0" err="1">
                          <a:effectLst/>
                        </a:rPr>
                        <a:t>đó</a:t>
                      </a:r>
                      <a:r>
                        <a:rPr lang="en-US" sz="1400" kern="100" dirty="0">
                          <a:effectLst/>
                        </a:rPr>
                        <a:t> </a:t>
                      </a:r>
                      <a:r>
                        <a:rPr lang="en-US" sz="1400" kern="100" dirty="0" err="1">
                          <a:effectLst/>
                        </a:rPr>
                        <a:t>nhưng</a:t>
                      </a:r>
                      <a:r>
                        <a:rPr lang="en-US" sz="1400" kern="100" dirty="0">
                          <a:effectLst/>
                        </a:rPr>
                        <a:t> </a:t>
                      </a:r>
                      <a:r>
                        <a:rPr lang="en-US" sz="1400" kern="100" dirty="0" err="1">
                          <a:effectLst/>
                        </a:rPr>
                        <a:t>không</a:t>
                      </a:r>
                      <a:r>
                        <a:rPr lang="en-US" sz="1400" kern="100" dirty="0">
                          <a:effectLst/>
                        </a:rPr>
                        <a:t> </a:t>
                      </a:r>
                      <a:r>
                        <a:rPr lang="en-US" sz="1400" kern="100" dirty="0" err="1">
                          <a:effectLst/>
                        </a:rPr>
                        <a:t>phải</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9739051"/>
                  </a:ext>
                </a:extLst>
              </a:tr>
              <a:tr h="930959">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Phức tạp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rPr>
                        <a:t>Giao diện đồ họa người dùng (GUI)</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7726147"/>
                  </a:ext>
                </a:extLst>
              </a:tr>
              <a:tr h="930959">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Cộng (1+2+3)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dirty="0">
                          <a:effectLst/>
                        </a:rPr>
                        <a:t>TAW=18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6061630"/>
                  </a:ext>
                </a:extLst>
              </a:tr>
            </a:tbl>
          </a:graphicData>
        </a:graphic>
      </p:graphicFrame>
      <p:graphicFrame>
        <p:nvGraphicFramePr>
          <p:cNvPr id="15" name="Table 14">
            <a:extLst>
              <a:ext uri="{FF2B5EF4-FFF2-40B4-BE49-F238E27FC236}">
                <a16:creationId xmlns:a16="http://schemas.microsoft.com/office/drawing/2014/main" id="{B44F82B4-11B7-E14B-6E56-3C069C051868}"/>
              </a:ext>
            </a:extLst>
          </p:cNvPr>
          <p:cNvGraphicFramePr>
            <a:graphicFrameLocks noGrp="1"/>
          </p:cNvGraphicFramePr>
          <p:nvPr/>
        </p:nvGraphicFramePr>
        <p:xfrm>
          <a:off x="533399" y="1483916"/>
          <a:ext cx="17221198" cy="7624978"/>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4075450381"/>
                    </a:ext>
                  </a:extLst>
                </a:gridCol>
                <a:gridCol w="3323692">
                  <a:extLst>
                    <a:ext uri="{9D8B030D-6E8A-4147-A177-3AD203B41FA5}">
                      <a16:colId xmlns:a16="http://schemas.microsoft.com/office/drawing/2014/main" val="2094683344"/>
                    </a:ext>
                  </a:extLst>
                </a:gridCol>
                <a:gridCol w="2490185">
                  <a:extLst>
                    <a:ext uri="{9D8B030D-6E8A-4147-A177-3AD203B41FA5}">
                      <a16:colId xmlns:a16="http://schemas.microsoft.com/office/drawing/2014/main" val="3772662659"/>
                    </a:ext>
                  </a:extLst>
                </a:gridCol>
                <a:gridCol w="6240963">
                  <a:extLst>
                    <a:ext uri="{9D8B030D-6E8A-4147-A177-3AD203B41FA5}">
                      <a16:colId xmlns:a16="http://schemas.microsoft.com/office/drawing/2014/main" val="4120722341"/>
                    </a:ext>
                  </a:extLst>
                </a:gridCol>
                <a:gridCol w="1794448">
                  <a:extLst>
                    <a:ext uri="{9D8B030D-6E8A-4147-A177-3AD203B41FA5}">
                      <a16:colId xmlns:a16="http://schemas.microsoft.com/office/drawing/2014/main" val="1173529781"/>
                    </a:ext>
                  </a:extLst>
                </a:gridCol>
                <a:gridCol w="2355860">
                  <a:extLst>
                    <a:ext uri="{9D8B030D-6E8A-4147-A177-3AD203B41FA5}">
                      <a16:colId xmlns:a16="http://schemas.microsoft.com/office/drawing/2014/main" val="3615187475"/>
                    </a:ext>
                  </a:extLst>
                </a:gridCol>
              </a:tblGrid>
              <a:tr h="1373584">
                <a:tc>
                  <a:txBody>
                    <a:bodyPr/>
                    <a:lstStyle/>
                    <a:p>
                      <a:pPr algn="ctr">
                        <a:lnSpc>
                          <a:spcPts val="1800"/>
                        </a:lnSpc>
                        <a:spcBef>
                          <a:spcPts val="600"/>
                        </a:spcBef>
                        <a:spcAft>
                          <a:spcPts val="600"/>
                        </a:spcAft>
                        <a:buNone/>
                      </a:pPr>
                      <a:r>
                        <a:rPr lang="en-US" sz="2400" b="1" kern="100" dirty="0">
                          <a:effectLst/>
                        </a:rPr>
                        <a:t>TT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Use case</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a:t>
                      </a:r>
                      <a:r>
                        <a:rPr lang="en-US" sz="2400" b="1" kern="100" dirty="0" err="1">
                          <a:effectLst/>
                        </a:rPr>
                        <a:t>tác</a:t>
                      </a:r>
                      <a:r>
                        <a:rPr lang="en-US" sz="2400" b="1" kern="100" dirty="0">
                          <a:effectLst/>
                        </a:rPr>
                        <a:t> </a:t>
                      </a:r>
                      <a:r>
                        <a:rPr lang="en-US" sz="2400" b="1" kern="100" dirty="0" err="1">
                          <a:effectLst/>
                        </a:rPr>
                        <a:t>nhân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a:effectLst/>
                        </a:rPr>
                        <a:t>Giao </a:t>
                      </a:r>
                      <a:r>
                        <a:rPr lang="en-US" sz="2400" b="1" kern="100" dirty="0" err="1">
                          <a:effectLst/>
                        </a:rPr>
                        <a:t>dịch</a:t>
                      </a:r>
                      <a:r>
                        <a:rPr lang="en-US" sz="2400" b="1" kern="100" dirty="0">
                          <a:effectLst/>
                        </a:rPr>
                        <a:t> (Transaction)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p>
                    <a:p>
                      <a:pPr algn="ctr">
                        <a:lnSpc>
                          <a:spcPts val="1800"/>
                        </a:lnSpc>
                        <a:spcBef>
                          <a:spcPts val="600"/>
                        </a:spcBef>
                        <a:spcAft>
                          <a:spcPts val="600"/>
                        </a:spcAft>
                        <a:buNone/>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BMT</a:t>
                      </a: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r>
                        <a:rPr lang="en-US" sz="2400" b="1" kern="100" dirty="0" err="1">
                          <a:effectLst/>
                        </a:rPr>
                        <a:t>độ</a:t>
                      </a:r>
                      <a:endParaRPr lang="en-US" sz="2400" b="1" kern="100" dirty="0">
                        <a:effectLst/>
                      </a:endParaRPr>
                    </a:p>
                    <a:p>
                      <a:pPr algn="ctr">
                        <a:lnSpc>
                          <a:spcPts val="1800"/>
                        </a:lnSpc>
                        <a:spcBef>
                          <a:spcPts val="600"/>
                        </a:spcBef>
                        <a:spcAft>
                          <a:spcPts val="600"/>
                        </a:spcAft>
                        <a:buNone/>
                      </a:pPr>
                      <a:r>
                        <a:rPr lang="en-US" sz="2400" b="1" kern="100" dirty="0">
                          <a:effectLst/>
                        </a:rPr>
                        <a:t> </a:t>
                      </a:r>
                      <a:r>
                        <a:rPr lang="en-US" sz="2400" b="1" kern="100" dirty="0" err="1">
                          <a:effectLst/>
                        </a:rPr>
                        <a:t>phức</a:t>
                      </a:r>
                      <a:r>
                        <a:rPr lang="en-US" sz="2400" b="1" kern="100" dirty="0">
                          <a:effectLst/>
                        </a:rPr>
                        <a:t> </a:t>
                      </a:r>
                      <a:r>
                        <a:rPr lang="en-US" sz="2400" b="1" kern="100" dirty="0" err="1">
                          <a:effectLst/>
                        </a:rPr>
                        <a:t>tạp</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3762697097"/>
                  </a:ext>
                </a:extLst>
              </a:tr>
              <a:tr h="618326">
                <a:tc gridSpan="6">
                  <a:txBody>
                    <a:bodyPr/>
                    <a:lstStyle/>
                    <a:p>
                      <a:pPr algn="ctr">
                        <a:lnSpc>
                          <a:spcPts val="1800"/>
                        </a:lnSpc>
                        <a:spcBef>
                          <a:spcPts val="600"/>
                        </a:spcBef>
                        <a:spcAft>
                          <a:spcPts val="600"/>
                        </a:spcAft>
                        <a:buNone/>
                      </a:pPr>
                      <a:r>
                        <a:rPr lang="en-US" sz="2400" b="1" kern="100" dirty="0">
                          <a:effectLst/>
                        </a:rPr>
                        <a:t>I. QUẢN TRỊ &amp; NGƯỜI DÙNG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3429528"/>
                  </a:ext>
                </a:extLst>
              </a:tr>
              <a:tr h="1256068">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Users) + EI(</a:t>
                      </a:r>
                      <a:r>
                        <a:rPr lang="en-US" sz="2400" kern="100" dirty="0" err="1">
                          <a:effectLst/>
                        </a:rPr>
                        <a:t>Duyệt</a:t>
                      </a:r>
                      <a:r>
                        <a:rPr lang="en-US" sz="2400" kern="100" dirty="0">
                          <a:effectLst/>
                        </a:rPr>
                        <a:t>/</a:t>
                      </a:r>
                      <a:r>
                        <a:rPr lang="en-US" sz="2400" kern="100" dirty="0" err="1">
                          <a:effectLst/>
                        </a:rPr>
                        <a:t>Từ</a:t>
                      </a:r>
                      <a:r>
                        <a:rPr lang="en-US" sz="2400" kern="100" dirty="0">
                          <a:effectLst/>
                        </a:rPr>
                        <a:t> </a:t>
                      </a:r>
                      <a:r>
                        <a:rPr lang="en-US" sz="2400" kern="100" dirty="0" err="1">
                          <a:effectLst/>
                        </a:rPr>
                        <a:t>chối</a:t>
                      </a:r>
                      <a:r>
                        <a:rPr lang="en-US" sz="2400" kern="100" dirty="0">
                          <a:effectLst/>
                        </a:rPr>
                        <a:t> </a:t>
                      </a:r>
                      <a:r>
                        <a:rPr lang="en-US" sz="2400" kern="100" dirty="0" err="1">
                          <a:effectLst/>
                        </a:rPr>
                        <a:t>Đối</a:t>
                      </a:r>
                      <a:r>
                        <a:rPr lang="en-US" sz="2400" kern="100" dirty="0">
                          <a:effectLst/>
                        </a:rPr>
                        <a:t> </a:t>
                      </a:r>
                      <a:r>
                        <a:rPr lang="en-US" sz="2400" kern="100" dirty="0" err="1">
                          <a:effectLst/>
                        </a:rPr>
                        <a:t>tác</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0689904"/>
                  </a:ext>
                </a:extLst>
              </a:tr>
              <a:tr h="608796">
                <a:tc>
                  <a:txBody>
                    <a:bodyPr/>
                    <a:lstStyle/>
                    <a:p>
                      <a:pPr algn="ctr">
                        <a:lnSpc>
                          <a:spcPts val="1800"/>
                        </a:lnSpc>
                        <a:spcBef>
                          <a:spcPts val="600"/>
                        </a:spcBef>
                        <a:spcAft>
                          <a:spcPts val="600"/>
                        </a:spcAft>
                        <a:buNone/>
                      </a:pPr>
                      <a:r>
                        <a:rPr lang="en-US"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phân quyền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EI(CRUD Roles)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89194499"/>
                  </a:ext>
                </a:extLst>
              </a:tr>
              <a:tr h="1256068">
                <a:tc>
                  <a:txBody>
                    <a:bodyPr/>
                    <a:lstStyle/>
                    <a:p>
                      <a:pPr algn="ctr">
                        <a:lnSpc>
                          <a:spcPts val="18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Đăng nhập/Đăng ký/Đổi mật khẩu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Guest/User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Đăng</a:t>
                      </a:r>
                      <a:r>
                        <a:rPr lang="en-US" sz="2400" kern="100" dirty="0">
                          <a:effectLst/>
                        </a:rPr>
                        <a:t> </a:t>
                      </a:r>
                      <a:r>
                        <a:rPr lang="en-US" sz="2400" kern="100" dirty="0" err="1">
                          <a:effectLst/>
                        </a:rPr>
                        <a:t>ký</a:t>
                      </a:r>
                      <a:r>
                        <a:rPr lang="en-US" sz="2400" kern="100" dirty="0">
                          <a:effectLst/>
                        </a:rPr>
                        <a:t>/</a:t>
                      </a:r>
                      <a:r>
                        <a:rPr lang="en-US" sz="2400" kern="100" dirty="0" err="1">
                          <a:effectLst/>
                        </a:rPr>
                        <a:t>Đăng</a:t>
                      </a:r>
                      <a:r>
                        <a:rPr lang="en-US" sz="2400" kern="100" dirty="0">
                          <a:effectLst/>
                        </a:rPr>
                        <a:t> </a:t>
                      </a:r>
                      <a:r>
                        <a:rPr lang="en-US" sz="2400" kern="100" dirty="0" err="1">
                          <a:effectLst/>
                        </a:rPr>
                        <a:t>nhập</a:t>
                      </a:r>
                      <a:r>
                        <a:rPr lang="en-US" sz="2400" kern="100" dirty="0">
                          <a:effectLst/>
                        </a:rPr>
                        <a:t>/</a:t>
                      </a:r>
                      <a:r>
                        <a:rPr lang="en-US" sz="2400" kern="100" dirty="0" err="1">
                          <a:effectLst/>
                        </a:rPr>
                        <a:t>Đổi</a:t>
                      </a:r>
                      <a:r>
                        <a:rPr lang="en-US" sz="2400" kern="100" dirty="0">
                          <a:effectLst/>
                        </a:rPr>
                        <a:t>  MK)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4979477"/>
                  </a:ext>
                </a:extLst>
              </a:tr>
              <a:tr h="1256068">
                <a:tc>
                  <a:txBody>
                    <a:bodyPr/>
                    <a:lstStyle/>
                    <a:p>
                      <a:pPr algn="ctr">
                        <a:lnSpc>
                          <a:spcPts val="1800"/>
                        </a:lnSpc>
                        <a:spcBef>
                          <a:spcPts val="600"/>
                        </a:spcBef>
                        <a:spcAft>
                          <a:spcPts val="600"/>
                        </a:spcAft>
                        <a:buNone/>
                      </a:pPr>
                      <a:r>
                        <a:rPr lang="en-US" sz="2400" kern="100">
                          <a:effectLst/>
                        </a:rPr>
                        <a:t>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Xem/Cập nhật thông tin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EQ(Xem/Cập nhật thông tin cá nhân)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43504382"/>
                  </a:ext>
                </a:extLst>
              </a:tr>
              <a:tr h="1256068">
                <a:tc>
                  <a:txBody>
                    <a:bodyPr/>
                    <a:lstStyle/>
                    <a:p>
                      <a:pPr algn="ctr">
                        <a:lnSpc>
                          <a:spcPts val="1800"/>
                        </a:lnSpc>
                        <a:spcBef>
                          <a:spcPts val="600"/>
                        </a:spcBef>
                        <a:spcAft>
                          <a:spcPts val="600"/>
                        </a:spcAft>
                        <a:buNone/>
                      </a:pPr>
                      <a:r>
                        <a:rPr lang="en-US" sz="2400" kern="100">
                          <a:effectLst/>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Theo dõi lịch sử hoạt động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EO(Theo </a:t>
                      </a:r>
                      <a:r>
                        <a:rPr lang="en-US" sz="2400" kern="100" dirty="0" err="1">
                          <a:effectLst/>
                        </a:rPr>
                        <a:t>dõi</a:t>
                      </a:r>
                      <a:r>
                        <a:rPr lang="en-US" sz="2400" kern="100" dirty="0">
                          <a:effectLst/>
                        </a:rPr>
                        <a:t> </a:t>
                      </a:r>
                      <a:r>
                        <a:rPr lang="en-US" sz="2400" kern="100" dirty="0" err="1">
                          <a:effectLst/>
                        </a:rPr>
                        <a:t>Lịch</a:t>
                      </a:r>
                      <a:r>
                        <a:rPr lang="en-US" sz="2400" kern="100" dirty="0">
                          <a:effectLst/>
                        </a:rPr>
                        <a:t> </a:t>
                      </a:r>
                      <a:r>
                        <a:rPr lang="en-US" sz="2400" kern="100" dirty="0" err="1">
                          <a:effectLst/>
                        </a:rPr>
                        <a:t>sử</a:t>
                      </a:r>
                      <a:r>
                        <a:rPr lang="en-US" sz="2400" kern="100" dirty="0">
                          <a:effectLst/>
                        </a:rPr>
                        <a:t> </a:t>
                      </a:r>
                      <a:r>
                        <a:rPr lang="en-US" sz="2400" kern="100" dirty="0" err="1">
                          <a:effectLst/>
                        </a:rPr>
                        <a:t>Hoạt</a:t>
                      </a:r>
                      <a:r>
                        <a:rPr lang="en-US" sz="2400" kern="100" dirty="0">
                          <a:effectLst/>
                        </a:rPr>
                        <a:t> </a:t>
                      </a:r>
                      <a:r>
                        <a:rPr lang="en-US" sz="2400" kern="100" dirty="0" err="1">
                          <a:effectLst/>
                        </a:rPr>
                        <a:t>động</a:t>
                      </a:r>
                      <a:r>
                        <a:rPr lang="en-US" sz="2400" kern="100" dirty="0">
                          <a:effectLst/>
                        </a:rPr>
                        <a:t>)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25983118"/>
                  </a:ext>
                </a:extLst>
              </a:tr>
            </a:tbl>
          </a:graphicData>
        </a:graphic>
      </p:graphicFrame>
      <p:graphicFrame>
        <p:nvGraphicFramePr>
          <p:cNvPr id="16" name="Table 15">
            <a:extLst>
              <a:ext uri="{FF2B5EF4-FFF2-40B4-BE49-F238E27FC236}">
                <a16:creationId xmlns:a16="http://schemas.microsoft.com/office/drawing/2014/main" id="{B501B517-346B-E865-C2B1-7BEAACCEC27D}"/>
              </a:ext>
            </a:extLst>
          </p:cNvPr>
          <p:cNvGraphicFramePr>
            <a:graphicFrameLocks noGrp="1"/>
          </p:cNvGraphicFramePr>
          <p:nvPr/>
        </p:nvGraphicFramePr>
        <p:xfrm>
          <a:off x="533396" y="1412506"/>
          <a:ext cx="17221198" cy="7696388"/>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3515313263"/>
                    </a:ext>
                  </a:extLst>
                </a:gridCol>
                <a:gridCol w="3323692">
                  <a:extLst>
                    <a:ext uri="{9D8B030D-6E8A-4147-A177-3AD203B41FA5}">
                      <a16:colId xmlns:a16="http://schemas.microsoft.com/office/drawing/2014/main" val="3797523185"/>
                    </a:ext>
                  </a:extLst>
                </a:gridCol>
                <a:gridCol w="2490185">
                  <a:extLst>
                    <a:ext uri="{9D8B030D-6E8A-4147-A177-3AD203B41FA5}">
                      <a16:colId xmlns:a16="http://schemas.microsoft.com/office/drawing/2014/main" val="3956444899"/>
                    </a:ext>
                  </a:extLst>
                </a:gridCol>
                <a:gridCol w="6240963">
                  <a:extLst>
                    <a:ext uri="{9D8B030D-6E8A-4147-A177-3AD203B41FA5}">
                      <a16:colId xmlns:a16="http://schemas.microsoft.com/office/drawing/2014/main" val="1804184416"/>
                    </a:ext>
                  </a:extLst>
                </a:gridCol>
                <a:gridCol w="1794448">
                  <a:extLst>
                    <a:ext uri="{9D8B030D-6E8A-4147-A177-3AD203B41FA5}">
                      <a16:colId xmlns:a16="http://schemas.microsoft.com/office/drawing/2014/main" val="4105879797"/>
                    </a:ext>
                  </a:extLst>
                </a:gridCol>
                <a:gridCol w="2355860">
                  <a:extLst>
                    <a:ext uri="{9D8B030D-6E8A-4147-A177-3AD203B41FA5}">
                      <a16:colId xmlns:a16="http://schemas.microsoft.com/office/drawing/2014/main" val="2337140033"/>
                    </a:ext>
                  </a:extLst>
                </a:gridCol>
              </a:tblGrid>
              <a:tr h="656105">
                <a:tc gridSpan="6">
                  <a:txBody>
                    <a:bodyPr/>
                    <a:lstStyle/>
                    <a:p>
                      <a:pPr algn="ctr">
                        <a:lnSpc>
                          <a:spcPts val="1800"/>
                        </a:lnSpc>
                        <a:spcBef>
                          <a:spcPts val="600"/>
                        </a:spcBef>
                        <a:spcAft>
                          <a:spcPts val="600"/>
                        </a:spcAft>
                        <a:buNone/>
                      </a:pPr>
                      <a:r>
                        <a:rPr lang="en-US" sz="2400" b="1" kern="100" dirty="0">
                          <a:effectLst/>
                        </a:rPr>
                        <a:t>II. QUẢN LÝ HỆ THỐNG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06559274"/>
                  </a:ext>
                </a:extLst>
              </a:tr>
              <a:tr h="645992">
                <a:tc>
                  <a:txBody>
                    <a:bodyPr/>
                    <a:lstStyle/>
                    <a:p>
                      <a:pPr algn="ctr">
                        <a:lnSpc>
                          <a:spcPts val="1800"/>
                        </a:lnSpc>
                        <a:spcBef>
                          <a:spcPts val="600"/>
                        </a:spcBef>
                        <a:spcAft>
                          <a:spcPts val="600"/>
                        </a:spcAft>
                        <a:buNone/>
                      </a:pPr>
                      <a:r>
                        <a:rPr lang="en-US" sz="2400" kern="100">
                          <a:effectLst/>
                        </a:rPr>
                        <a:t>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a:t>
                      </a:r>
                      <a:r>
                        <a:rPr lang="en-US" sz="2400" kern="100" dirty="0" err="1">
                          <a:effectLst/>
                        </a:rPr>
                        <a:t>danh</a:t>
                      </a:r>
                      <a:r>
                        <a:rPr lang="en-US" sz="2400" kern="100" dirty="0">
                          <a:effectLst/>
                        </a:rPr>
                        <a:t> </a:t>
                      </a:r>
                      <a:r>
                        <a:rPr lang="en-US" sz="2400" kern="100" dirty="0" err="1">
                          <a:effectLst/>
                        </a:rPr>
                        <a:t>mục</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Categories)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82293683"/>
                  </a:ext>
                </a:extLst>
              </a:tr>
              <a:tr h="645992">
                <a:tc>
                  <a:txBody>
                    <a:bodyPr/>
                    <a:lstStyle/>
                    <a:p>
                      <a:pPr algn="ctr">
                        <a:lnSpc>
                          <a:spcPts val="1800"/>
                        </a:lnSpc>
                        <a:spcBef>
                          <a:spcPts val="600"/>
                        </a:spcBef>
                        <a:spcAft>
                          <a:spcPts val="600"/>
                        </a:spcAft>
                        <a:buNone/>
                      </a:pPr>
                      <a:r>
                        <a:rPr lang="en-US" sz="2400" kern="100">
                          <a:effectLst/>
                        </a:rPr>
                        <a:t>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thương hiệu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Brands)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65596283"/>
                  </a:ext>
                </a:extLst>
              </a:tr>
              <a:tr h="645992">
                <a:tc>
                  <a:txBody>
                    <a:bodyPr/>
                    <a:lstStyle/>
                    <a:p>
                      <a:pPr algn="ctr">
                        <a:lnSpc>
                          <a:spcPts val="1800"/>
                        </a:lnSpc>
                        <a:spcBef>
                          <a:spcPts val="600"/>
                        </a:spcBef>
                        <a:spcAft>
                          <a:spcPts val="600"/>
                        </a:spcAft>
                        <a:buNone/>
                      </a:pPr>
                      <a:r>
                        <a:rPr lang="en-US" sz="2400" kern="100">
                          <a:effectLst/>
                        </a:rPr>
                        <a:t>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chủ đề</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Topics)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0015728"/>
                  </a:ext>
                </a:extLst>
              </a:tr>
              <a:tr h="645992">
                <a:tc>
                  <a:txBody>
                    <a:bodyPr/>
                    <a:lstStyle/>
                    <a:p>
                      <a:pPr algn="ctr">
                        <a:lnSpc>
                          <a:spcPts val="1800"/>
                        </a:lnSpc>
                        <a:spcBef>
                          <a:spcPts val="600"/>
                        </a:spcBef>
                        <a:spcAft>
                          <a:spcPts val="600"/>
                        </a:spcAft>
                        <a:buNone/>
                      </a:pPr>
                      <a:r>
                        <a:rPr lang="en-US" sz="2400" kern="100">
                          <a:effectLst/>
                        </a:rPr>
                        <a:t>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PostTypes)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81011146"/>
                  </a:ext>
                </a:extLst>
              </a:tr>
              <a:tr h="1332812">
                <a:tc>
                  <a:txBody>
                    <a:bodyPr/>
                    <a:lstStyle/>
                    <a:p>
                      <a:pPr algn="ctr">
                        <a:lnSpc>
                          <a:spcPts val="1800"/>
                        </a:lnSpc>
                        <a:spcBef>
                          <a:spcPts val="600"/>
                        </a:spcBef>
                        <a:spcAft>
                          <a:spcPts val="600"/>
                        </a:spcAft>
                        <a:buNone/>
                      </a:pPr>
                      <a:r>
                        <a:rPr lang="en-US" sz="2400" kern="100">
                          <a:effectLst/>
                        </a:rPr>
                        <a:t>10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cấu hình hệ thống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Configurations)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62116481"/>
                  </a:ext>
                </a:extLst>
              </a:tr>
              <a:tr h="1332812">
                <a:tc>
                  <a:txBody>
                    <a:bodyPr/>
                    <a:lstStyle/>
                    <a:p>
                      <a:pPr algn="ctr">
                        <a:lnSpc>
                          <a:spcPts val="1800"/>
                        </a:lnSpc>
                        <a:spcBef>
                          <a:spcPts val="600"/>
                        </a:spcBef>
                        <a:spcAft>
                          <a:spcPts val="600"/>
                        </a:spcAft>
                        <a:buNone/>
                      </a:pPr>
                      <a:r>
                        <a:rPr lang="en-US" sz="2400" kern="100">
                          <a:effectLst/>
                        </a:rPr>
                        <a:t>11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trạng thái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 Manager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PostStatus)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27798397"/>
                  </a:ext>
                </a:extLst>
              </a:tr>
              <a:tr h="1790691">
                <a:tc>
                  <a:txBody>
                    <a:bodyPr/>
                    <a:lstStyle/>
                    <a:p>
                      <a:pPr algn="ctr">
                        <a:lnSpc>
                          <a:spcPts val="1800"/>
                        </a:lnSpc>
                        <a:spcBef>
                          <a:spcPts val="600"/>
                        </a:spcBef>
                        <a:spcAft>
                          <a:spcPts val="600"/>
                        </a:spcAft>
                        <a:buNone/>
                      </a:pPr>
                      <a:r>
                        <a:rPr lang="en-US" sz="2400" kern="100">
                          <a:effectLst/>
                        </a:rPr>
                        <a:t>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trạng thái đơn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OrderStatus)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82173744"/>
                  </a:ext>
                </a:extLst>
              </a:tr>
            </a:tbl>
          </a:graphicData>
        </a:graphic>
      </p:graphicFrame>
      <p:graphicFrame>
        <p:nvGraphicFramePr>
          <p:cNvPr id="17" name="Table 16">
            <a:extLst>
              <a:ext uri="{FF2B5EF4-FFF2-40B4-BE49-F238E27FC236}">
                <a16:creationId xmlns:a16="http://schemas.microsoft.com/office/drawing/2014/main" id="{9C1D0367-B1EA-5367-1CBA-8227D7520A3C}"/>
              </a:ext>
            </a:extLst>
          </p:cNvPr>
          <p:cNvGraphicFramePr>
            <a:graphicFrameLocks noGrp="1"/>
          </p:cNvGraphicFramePr>
          <p:nvPr>
            <p:extLst>
              <p:ext uri="{D42A27DB-BD31-4B8C-83A1-F6EECF244321}">
                <p14:modId xmlns:p14="http://schemas.microsoft.com/office/powerpoint/2010/main" val="3023427198"/>
              </p:ext>
            </p:extLst>
          </p:nvPr>
        </p:nvGraphicFramePr>
        <p:xfrm>
          <a:off x="555161" y="1426663"/>
          <a:ext cx="17199432" cy="7696387"/>
        </p:xfrm>
        <a:graphic>
          <a:graphicData uri="http://schemas.openxmlformats.org/drawingml/2006/table">
            <a:tbl>
              <a:tblPr>
                <a:tableStyleId>{5C22544A-7EE6-4342-B048-85BDC9FD1C3A}</a:tableStyleId>
              </a:tblPr>
              <a:tblGrid>
                <a:gridCol w="1014766">
                  <a:extLst>
                    <a:ext uri="{9D8B030D-6E8A-4147-A177-3AD203B41FA5}">
                      <a16:colId xmlns:a16="http://schemas.microsoft.com/office/drawing/2014/main" val="4037620563"/>
                    </a:ext>
                  </a:extLst>
                </a:gridCol>
                <a:gridCol w="3319491">
                  <a:extLst>
                    <a:ext uri="{9D8B030D-6E8A-4147-A177-3AD203B41FA5}">
                      <a16:colId xmlns:a16="http://schemas.microsoft.com/office/drawing/2014/main" val="1061823351"/>
                    </a:ext>
                  </a:extLst>
                </a:gridCol>
                <a:gridCol w="2487038">
                  <a:extLst>
                    <a:ext uri="{9D8B030D-6E8A-4147-A177-3AD203B41FA5}">
                      <a16:colId xmlns:a16="http://schemas.microsoft.com/office/drawing/2014/main" val="303114469"/>
                    </a:ext>
                  </a:extLst>
                </a:gridCol>
                <a:gridCol w="6233075">
                  <a:extLst>
                    <a:ext uri="{9D8B030D-6E8A-4147-A177-3AD203B41FA5}">
                      <a16:colId xmlns:a16="http://schemas.microsoft.com/office/drawing/2014/main" val="624044483"/>
                    </a:ext>
                  </a:extLst>
                </a:gridCol>
                <a:gridCol w="1792180">
                  <a:extLst>
                    <a:ext uri="{9D8B030D-6E8A-4147-A177-3AD203B41FA5}">
                      <a16:colId xmlns:a16="http://schemas.microsoft.com/office/drawing/2014/main" val="3855363425"/>
                    </a:ext>
                  </a:extLst>
                </a:gridCol>
                <a:gridCol w="2352882">
                  <a:extLst>
                    <a:ext uri="{9D8B030D-6E8A-4147-A177-3AD203B41FA5}">
                      <a16:colId xmlns:a16="http://schemas.microsoft.com/office/drawing/2014/main" val="749729579"/>
                    </a:ext>
                  </a:extLst>
                </a:gridCol>
              </a:tblGrid>
              <a:tr h="610099">
                <a:tc gridSpan="6">
                  <a:txBody>
                    <a:bodyPr/>
                    <a:lstStyle/>
                    <a:p>
                      <a:pPr algn="ctr">
                        <a:lnSpc>
                          <a:spcPts val="1800"/>
                        </a:lnSpc>
                        <a:spcBef>
                          <a:spcPts val="600"/>
                        </a:spcBef>
                        <a:spcAft>
                          <a:spcPts val="600"/>
                        </a:spcAft>
                        <a:buNone/>
                      </a:pPr>
                      <a:r>
                        <a:rPr lang="en-US" sz="2400" b="1" kern="100" dirty="0">
                          <a:effectLst/>
                        </a:rPr>
                        <a:t>III. SẢN PHẨM &amp; BÀI VIẾT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4160748"/>
                  </a:ext>
                </a:extLst>
              </a:tr>
              <a:tr h="2303789">
                <a:tc>
                  <a:txBody>
                    <a:bodyPr/>
                    <a:lstStyle/>
                    <a:p>
                      <a:pPr algn="ctr">
                        <a:lnSpc>
                          <a:spcPts val="18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sản phẩm (Admin/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 Manager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Products </a:t>
                      </a:r>
                      <a:r>
                        <a:rPr lang="en-US" sz="2400" kern="100" dirty="0" err="1">
                          <a:effectLst/>
                        </a:rPr>
                        <a:t>và</a:t>
                      </a:r>
                      <a:r>
                        <a:rPr lang="en-US" sz="2400" kern="100" dirty="0">
                          <a:effectLst/>
                        </a:rPr>
                        <a:t> </a:t>
                      </a:r>
                      <a:r>
                        <a:rPr lang="en-US" sz="2400" kern="100" dirty="0" err="1">
                          <a:effectLst/>
                        </a:rPr>
                        <a:t>ProductImages</a:t>
                      </a:r>
                      <a:r>
                        <a:rPr lang="en-US" sz="2400" kern="100" dirty="0">
                          <a:effectLst/>
                        </a:rPr>
                        <a:t>) + EI(</a:t>
                      </a: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tồn</a:t>
                      </a:r>
                      <a:r>
                        <a:rPr lang="en-US" sz="2400" kern="100" dirty="0">
                          <a:effectLst/>
                        </a:rPr>
                        <a:t> </a:t>
                      </a:r>
                      <a:r>
                        <a:rPr lang="en-US" sz="2400" kern="100" dirty="0" err="1">
                          <a:effectLst/>
                        </a:rPr>
                        <a:t>kho</a:t>
                      </a:r>
                      <a:r>
                        <a:rPr lang="en-US" sz="2400" kern="100" dirty="0">
                          <a:effectLst/>
                        </a:rPr>
                        <a:t> </a:t>
                      </a:r>
                      <a:r>
                        <a:rPr lang="en-US" sz="2400" kern="100" dirty="0" err="1">
                          <a:effectLst/>
                        </a:rPr>
                        <a:t>tự</a:t>
                      </a:r>
                      <a:r>
                        <a:rPr lang="en-US" sz="2400" kern="100" dirty="0">
                          <a:effectLst/>
                        </a:rPr>
                        <a:t> </a:t>
                      </a:r>
                      <a:r>
                        <a:rPr lang="en-US" sz="2400" kern="100" dirty="0" err="1">
                          <a:effectLst/>
                        </a:rPr>
                        <a:t>động</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42692302"/>
                  </a:ext>
                </a:extLst>
              </a:tr>
              <a:tr h="2303789">
                <a:tc>
                  <a:txBody>
                    <a:bodyPr/>
                    <a:lstStyle/>
                    <a:p>
                      <a:pPr algn="ctr">
                        <a:lnSpc>
                          <a:spcPts val="18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bài viết (Admin/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Kiểm</a:t>
                      </a:r>
                      <a:r>
                        <a:rPr lang="en-US" sz="2400" kern="100" dirty="0">
                          <a:effectLst/>
                        </a:rPr>
                        <a:t> </a:t>
                      </a:r>
                      <a:r>
                        <a:rPr lang="en-US" sz="2400" kern="100" dirty="0" err="1">
                          <a:effectLst/>
                        </a:rPr>
                        <a:t>duyệt</a:t>
                      </a:r>
                      <a:r>
                        <a:rPr lang="en-US" sz="2400" kern="100" dirty="0">
                          <a:effectLst/>
                        </a:rPr>
                        <a:t> </a:t>
                      </a:r>
                      <a:r>
                        <a:rPr lang="en-US" sz="2400" kern="100" dirty="0" err="1">
                          <a:effectLst/>
                        </a:rPr>
                        <a:t>Bài</a:t>
                      </a:r>
                      <a:r>
                        <a:rPr lang="en-US" sz="2400" kern="100" dirty="0">
                          <a:effectLst/>
                        </a:rPr>
                        <a:t> </a:t>
                      </a:r>
                      <a:r>
                        <a:rPr lang="en-US" sz="2400" kern="100" dirty="0" err="1">
                          <a:effectLst/>
                        </a:rPr>
                        <a:t>viết</a:t>
                      </a:r>
                      <a:r>
                        <a:rPr lang="en-US" sz="2400" kern="100" dirty="0">
                          <a:effectLst/>
                        </a:rPr>
                        <a:t> Admin/Manager)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73268790"/>
                  </a:ext>
                </a:extLst>
              </a:tr>
              <a:tr h="1239355">
                <a:tc>
                  <a:txBody>
                    <a:bodyPr/>
                    <a:lstStyle/>
                    <a:p>
                      <a:pPr algn="ctr">
                        <a:lnSpc>
                          <a:spcPts val="18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sản phẩm của 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EI(CRUD Sản phẩm của Saler)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01776573"/>
                  </a:ext>
                </a:extLst>
              </a:tr>
              <a:tr h="1239355">
                <a:tc>
                  <a:txBody>
                    <a:bodyPr/>
                    <a:lstStyle/>
                    <a:p>
                      <a:pPr algn="ctr">
                        <a:lnSpc>
                          <a:spcPts val="18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Đăng và quản lý bài viết của mình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EI(Tạo/Quản lý Bài viết của User/Saler)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49418964"/>
                  </a:ext>
                </a:extLst>
              </a:tr>
            </a:tbl>
          </a:graphicData>
        </a:graphic>
      </p:graphicFrame>
      <p:sp>
        <p:nvSpPr>
          <p:cNvPr id="18" name="TextBox 8">
            <a:extLst>
              <a:ext uri="{FF2B5EF4-FFF2-40B4-BE49-F238E27FC236}">
                <a16:creationId xmlns:a16="http://schemas.microsoft.com/office/drawing/2014/main" id="{705BE41A-DBD8-08C3-044B-B984CD02F8C0}"/>
              </a:ext>
            </a:extLst>
          </p:cNvPr>
          <p:cNvSpPr txBox="1"/>
          <p:nvPr/>
        </p:nvSpPr>
        <p:spPr>
          <a:xfrm>
            <a:off x="1599247" y="185649"/>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26095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D3F6-0434-482C-7241-440ED00A32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AC15BA-D962-1803-146E-1DFDCA6CDE04}"/>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61E21DBF-6C54-7976-DFDA-2F609A575476}"/>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25565E05-8A25-69E0-2ACD-EA1CB628AD8F}"/>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453E1A4C-FCBC-A45D-1A93-8911B86DE02F}"/>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E92E826C-0DA2-51AC-BB91-B9417F67923A}"/>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19629C07-A5DE-A76D-5AB7-CC44502C5946}"/>
              </a:ext>
            </a:extLst>
          </p:cNvPr>
          <p:cNvSpPr txBox="1"/>
          <p:nvPr/>
        </p:nvSpPr>
        <p:spPr>
          <a:xfrm>
            <a:off x="1411602" y="974468"/>
            <a:ext cx="16495397" cy="500137"/>
          </a:xfrm>
          <a:prstGeom prst="rect">
            <a:avLst/>
          </a:prstGeom>
        </p:spPr>
        <p:txBody>
          <a:bodyPr wrap="square" lIns="0" tIns="0" rIns="0" bIns="0" rtlCol="0" anchor="t">
            <a:spAutoFit/>
          </a:bodyPr>
          <a:lstStyle/>
          <a:p>
            <a:pPr>
              <a:lnSpc>
                <a:spcPts val="3900"/>
              </a:lnSpc>
              <a:spcBef>
                <a:spcPct val="0"/>
              </a:spcBef>
            </a:pPr>
            <a:r>
              <a:rPr lang="vi-VN" sz="3600" dirty="0"/>
              <a:t>Chuyển đổi yêu cầu chức năng sang trường hợp sử dụng (USE CASE)</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ED344318-20CA-AF73-8AD7-F35E3B102497}"/>
              </a:ext>
            </a:extLst>
          </p:cNvPr>
          <p:cNvGraphicFramePr>
            <a:graphicFrameLocks noGrp="1"/>
          </p:cNvGraphicFramePr>
          <p:nvPr/>
        </p:nvGraphicFramePr>
        <p:xfrm>
          <a:off x="1201102" y="2624232"/>
          <a:ext cx="15885795" cy="6275068"/>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2AB30797-1465-4F97-3421-4F634E72A123}"/>
              </a:ext>
            </a:extLst>
          </p:cNvPr>
          <p:cNvGraphicFramePr>
            <a:graphicFrameLocks noGrp="1"/>
          </p:cNvGraphicFramePr>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388C056B-FB78-696A-9FFB-7873665E7440}"/>
              </a:ext>
            </a:extLst>
          </p:cNvPr>
          <p:cNvGraphicFramePr>
            <a:graphicFrameLocks noGrp="1"/>
          </p:cNvGraphicFramePr>
          <p:nvPr/>
        </p:nvGraphicFramePr>
        <p:xfrm>
          <a:off x="1201100" y="2624230"/>
          <a:ext cx="15885794" cy="6367368"/>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440604048"/>
                    </a:ext>
                  </a:extLst>
                </a:gridCol>
                <a:gridCol w="5539733">
                  <a:extLst>
                    <a:ext uri="{9D8B030D-6E8A-4147-A177-3AD203B41FA5}">
                      <a16:colId xmlns:a16="http://schemas.microsoft.com/office/drawing/2014/main" val="3162363156"/>
                    </a:ext>
                  </a:extLst>
                </a:gridCol>
                <a:gridCol w="4441589">
                  <a:extLst>
                    <a:ext uri="{9D8B030D-6E8A-4147-A177-3AD203B41FA5}">
                      <a16:colId xmlns:a16="http://schemas.microsoft.com/office/drawing/2014/main" val="1181274967"/>
                    </a:ext>
                  </a:extLst>
                </a:gridCol>
                <a:gridCol w="4441589">
                  <a:extLst>
                    <a:ext uri="{9D8B030D-6E8A-4147-A177-3AD203B41FA5}">
                      <a16:colId xmlns:a16="http://schemas.microsoft.com/office/drawing/2014/main" val="298641690"/>
                    </a:ext>
                  </a:extLst>
                </a:gridCol>
              </a:tblGrid>
              <a:tr h="386977">
                <a:tc gridSpan="4">
                  <a:txBody>
                    <a:bodyPr/>
                    <a:lstStyle/>
                    <a:p>
                      <a:pPr marR="39370" algn="ctr">
                        <a:lnSpc>
                          <a:spcPct val="120000"/>
                        </a:lnSpc>
                        <a:spcBef>
                          <a:spcPts val="600"/>
                        </a:spcBef>
                        <a:spcAft>
                          <a:spcPts val="600"/>
                        </a:spcAft>
                        <a:buNone/>
                      </a:pPr>
                      <a:r>
                        <a:rPr lang="en-US" sz="2000" kern="100" dirty="0">
                          <a:effectLst/>
                        </a:rPr>
                        <a:t>VI. MODULE TƯƠNG TÁC ĐÁNH GIÁ</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744335">
                <a:tc>
                  <a:txBody>
                    <a:bodyPr/>
                    <a:lstStyle/>
                    <a:p>
                      <a:pPr marR="39370" algn="ctr">
                        <a:lnSpc>
                          <a:spcPct val="120000"/>
                        </a:lnSpc>
                        <a:spcBef>
                          <a:spcPts val="600"/>
                        </a:spcBef>
                        <a:spcAft>
                          <a:spcPts val="600"/>
                        </a:spcAft>
                        <a:buNone/>
                      </a:pPr>
                      <a:r>
                        <a:rPr lang="en-US" sz="2000" kern="100">
                          <a:effectLst/>
                        </a:rPr>
                        <a:t>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129358">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Tương tác Bài viết/Comments/Likes/Shares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744335">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744335">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744335">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744335">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129358">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graphicFrame>
        <p:nvGraphicFramePr>
          <p:cNvPr id="12" name="Table 11">
            <a:extLst>
              <a:ext uri="{FF2B5EF4-FFF2-40B4-BE49-F238E27FC236}">
                <a16:creationId xmlns:a16="http://schemas.microsoft.com/office/drawing/2014/main" id="{A1A180D7-670A-8B2A-FB30-106425BE8FC8}"/>
              </a:ext>
            </a:extLst>
          </p:cNvPr>
          <p:cNvGraphicFramePr>
            <a:graphicFrameLocks noGrp="1"/>
          </p:cNvGraphicFramePr>
          <p:nvPr/>
        </p:nvGraphicFramePr>
        <p:xfrm>
          <a:off x="533400" y="1474605"/>
          <a:ext cx="17068800" cy="7516993"/>
        </p:xfrm>
        <a:graphic>
          <a:graphicData uri="http://schemas.openxmlformats.org/drawingml/2006/table">
            <a:tbl>
              <a:tblPr>
                <a:tableStyleId>{5C22544A-7EE6-4342-B048-85BDC9FD1C3A}</a:tableStyleId>
              </a:tblPr>
              <a:tblGrid>
                <a:gridCol w="1571823">
                  <a:extLst>
                    <a:ext uri="{9D8B030D-6E8A-4147-A177-3AD203B41FA5}">
                      <a16:colId xmlns:a16="http://schemas.microsoft.com/office/drawing/2014/main" val="3212290324"/>
                    </a:ext>
                  </a:extLst>
                </a:gridCol>
                <a:gridCol w="6798833">
                  <a:extLst>
                    <a:ext uri="{9D8B030D-6E8A-4147-A177-3AD203B41FA5}">
                      <a16:colId xmlns:a16="http://schemas.microsoft.com/office/drawing/2014/main" val="1249585878"/>
                    </a:ext>
                  </a:extLst>
                </a:gridCol>
                <a:gridCol w="3925792">
                  <a:extLst>
                    <a:ext uri="{9D8B030D-6E8A-4147-A177-3AD203B41FA5}">
                      <a16:colId xmlns:a16="http://schemas.microsoft.com/office/drawing/2014/main" val="512037681"/>
                    </a:ext>
                  </a:extLst>
                </a:gridCol>
                <a:gridCol w="4772352">
                  <a:extLst>
                    <a:ext uri="{9D8B030D-6E8A-4147-A177-3AD203B41FA5}">
                      <a16:colId xmlns:a16="http://schemas.microsoft.com/office/drawing/2014/main" val="2115725786"/>
                    </a:ext>
                  </a:extLst>
                </a:gridCol>
              </a:tblGrid>
              <a:tr h="545835">
                <a:tc gridSpan="4">
                  <a:txBody>
                    <a:bodyPr/>
                    <a:lstStyle/>
                    <a:p>
                      <a:pPr marR="39370" algn="ctr">
                        <a:lnSpc>
                          <a:spcPct val="120000"/>
                        </a:lnSpc>
                        <a:spcBef>
                          <a:spcPts val="600"/>
                        </a:spcBef>
                        <a:spcAft>
                          <a:spcPts val="600"/>
                        </a:spcAft>
                        <a:buNone/>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VIII</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MODULE SALER</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068115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CRUD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8762072"/>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Cập nhật Tồn kho tự động</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trừ tồn kho khi bán.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1707233"/>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8159805"/>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Orders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SalerID</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khớp</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hiển thị đơn hàng liên quan.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169796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Hiển thị 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3607730"/>
                  </a:ext>
                </a:extLst>
              </a:tr>
              <a:tr h="158001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Notifications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86683188"/>
                  </a:ext>
                </a:extLst>
              </a:tr>
            </a:tbl>
          </a:graphicData>
        </a:graphic>
      </p:graphicFrame>
      <p:graphicFrame>
        <p:nvGraphicFramePr>
          <p:cNvPr id="13" name="Table 12">
            <a:extLst>
              <a:ext uri="{FF2B5EF4-FFF2-40B4-BE49-F238E27FC236}">
                <a16:creationId xmlns:a16="http://schemas.microsoft.com/office/drawing/2014/main" id="{88C39CA3-3D14-8E3B-56BF-AB6C383CF496}"/>
              </a:ext>
            </a:extLst>
          </p:cNvPr>
          <p:cNvGraphicFramePr>
            <a:graphicFrameLocks noGrp="1"/>
          </p:cNvGraphicFramePr>
          <p:nvPr/>
        </p:nvGraphicFramePr>
        <p:xfrm>
          <a:off x="533400" y="1474603"/>
          <a:ext cx="17221200" cy="7516993"/>
        </p:xfrm>
        <a:graphic>
          <a:graphicData uri="http://schemas.openxmlformats.org/drawingml/2006/table">
            <a:tbl>
              <a:tblPr>
                <a:tableStyleId>{5C22544A-7EE6-4342-B048-85BDC9FD1C3A}</a:tableStyleId>
              </a:tblPr>
              <a:tblGrid>
                <a:gridCol w="1585857">
                  <a:extLst>
                    <a:ext uri="{9D8B030D-6E8A-4147-A177-3AD203B41FA5}">
                      <a16:colId xmlns:a16="http://schemas.microsoft.com/office/drawing/2014/main" val="84780468"/>
                    </a:ext>
                  </a:extLst>
                </a:gridCol>
                <a:gridCol w="6005419">
                  <a:extLst>
                    <a:ext uri="{9D8B030D-6E8A-4147-A177-3AD203B41FA5}">
                      <a16:colId xmlns:a16="http://schemas.microsoft.com/office/drawing/2014/main" val="3803889092"/>
                    </a:ext>
                  </a:extLst>
                </a:gridCol>
                <a:gridCol w="4814962">
                  <a:extLst>
                    <a:ext uri="{9D8B030D-6E8A-4147-A177-3AD203B41FA5}">
                      <a16:colId xmlns:a16="http://schemas.microsoft.com/office/drawing/2014/main" val="697735113"/>
                    </a:ext>
                  </a:extLst>
                </a:gridCol>
                <a:gridCol w="4814962">
                  <a:extLst>
                    <a:ext uri="{9D8B030D-6E8A-4147-A177-3AD203B41FA5}">
                      <a16:colId xmlns:a16="http://schemas.microsoft.com/office/drawing/2014/main" val="2083594515"/>
                    </a:ext>
                  </a:extLst>
                </a:gridCol>
              </a:tblGrid>
              <a:tr h="771774">
                <a:tc gridSpan="4">
                  <a:txBody>
                    <a:bodyPr/>
                    <a:lstStyle/>
                    <a:p>
                      <a:pPr marR="39370" algn="ctr">
                        <a:lnSpc>
                          <a:spcPct val="120000"/>
                        </a:lnSpc>
                        <a:spcBef>
                          <a:spcPts val="600"/>
                        </a:spcBef>
                        <a:spcAft>
                          <a:spcPts val="6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X</a:t>
                      </a:r>
                      <a:r>
                        <a:rPr lang="vi-VN"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MODULE TÌM KIẾM VÀ HIỂN THỊ</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3046572"/>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51</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viết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Tìm kiếm cơ bản.</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70705201"/>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52</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sản phẩm</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52280559"/>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53</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bài viết</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33433336"/>
                  </a:ext>
                </a:extLst>
              </a:tr>
              <a:tr h="2265598">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54</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Kết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(EO)</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88039558"/>
                  </a:ext>
                </a:extLst>
              </a:tr>
            </a:tbl>
          </a:graphicData>
        </a:graphic>
      </p:graphicFrame>
      <p:graphicFrame>
        <p:nvGraphicFramePr>
          <p:cNvPr id="14" name="Table 13">
            <a:extLst>
              <a:ext uri="{FF2B5EF4-FFF2-40B4-BE49-F238E27FC236}">
                <a16:creationId xmlns:a16="http://schemas.microsoft.com/office/drawing/2014/main" id="{1B53ADAB-A4CF-438C-BEF7-176C9E39CCED}"/>
              </a:ext>
            </a:extLst>
          </p:cNvPr>
          <p:cNvGraphicFramePr>
            <a:graphicFrameLocks noGrp="1"/>
          </p:cNvGraphicFramePr>
          <p:nvPr/>
        </p:nvGraphicFramePr>
        <p:xfrm>
          <a:off x="533400" y="1480044"/>
          <a:ext cx="17221199" cy="7511551"/>
        </p:xfrm>
        <a:graphic>
          <a:graphicData uri="http://schemas.openxmlformats.org/drawingml/2006/table">
            <a:tbl>
              <a:tblPr firstRow="1" firstCol="1" bandRow="1">
                <a:tableStyleId>{5C22544A-7EE6-4342-B048-85BDC9FD1C3A}</a:tableStyleId>
              </a:tblPr>
              <a:tblGrid>
                <a:gridCol w="1494105">
                  <a:extLst>
                    <a:ext uri="{9D8B030D-6E8A-4147-A177-3AD203B41FA5}">
                      <a16:colId xmlns:a16="http://schemas.microsoft.com/office/drawing/2014/main" val="1049041298"/>
                    </a:ext>
                  </a:extLst>
                </a:gridCol>
                <a:gridCol w="2996639">
                  <a:extLst>
                    <a:ext uri="{9D8B030D-6E8A-4147-A177-3AD203B41FA5}">
                      <a16:colId xmlns:a16="http://schemas.microsoft.com/office/drawing/2014/main" val="2679624146"/>
                    </a:ext>
                  </a:extLst>
                </a:gridCol>
                <a:gridCol w="5656108">
                  <a:extLst>
                    <a:ext uri="{9D8B030D-6E8A-4147-A177-3AD203B41FA5}">
                      <a16:colId xmlns:a16="http://schemas.microsoft.com/office/drawing/2014/main" val="3475569421"/>
                    </a:ext>
                  </a:extLst>
                </a:gridCol>
                <a:gridCol w="2090483">
                  <a:extLst>
                    <a:ext uri="{9D8B030D-6E8A-4147-A177-3AD203B41FA5}">
                      <a16:colId xmlns:a16="http://schemas.microsoft.com/office/drawing/2014/main" val="2852366271"/>
                    </a:ext>
                  </a:extLst>
                </a:gridCol>
                <a:gridCol w="2090483">
                  <a:extLst>
                    <a:ext uri="{9D8B030D-6E8A-4147-A177-3AD203B41FA5}">
                      <a16:colId xmlns:a16="http://schemas.microsoft.com/office/drawing/2014/main" val="174122933"/>
                    </a:ext>
                  </a:extLst>
                </a:gridCol>
                <a:gridCol w="2893381">
                  <a:extLst>
                    <a:ext uri="{9D8B030D-6E8A-4147-A177-3AD203B41FA5}">
                      <a16:colId xmlns:a16="http://schemas.microsoft.com/office/drawing/2014/main" val="3329912738"/>
                    </a:ext>
                  </a:extLst>
                </a:gridCol>
              </a:tblGrid>
              <a:tr h="1407085">
                <a:tc>
                  <a:txBody>
                    <a:bodyPr/>
                    <a:lstStyle/>
                    <a:p>
                      <a:pPr algn="ctr">
                        <a:lnSpc>
                          <a:spcPts val="1800"/>
                        </a:lnSpc>
                        <a:spcBef>
                          <a:spcPts val="600"/>
                        </a:spcBef>
                        <a:spcAft>
                          <a:spcPts val="600"/>
                        </a:spcAft>
                        <a:buNone/>
                      </a:pPr>
                      <a:r>
                        <a:rPr lang="en-US" sz="1400" kern="100">
                          <a:effectLst/>
                        </a:rPr>
                        <a:t>TT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Loại Actor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dirty="0" err="1">
                          <a:effectLst/>
                        </a:rPr>
                        <a:t>Mô</a:t>
                      </a:r>
                      <a:r>
                        <a:rPr lang="en-US" sz="1400" kern="100" dirty="0">
                          <a:effectLst/>
                        </a:rPr>
                        <a:t> </a:t>
                      </a:r>
                      <a:r>
                        <a:rPr lang="en-US" sz="1400" kern="100" dirty="0" err="1">
                          <a:effectLst/>
                        </a:rPr>
                        <a:t>tả</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Trọng số</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Số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Điểm của từng loại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790915"/>
                  </a:ext>
                </a:extLst>
              </a:tr>
              <a:tr h="930959">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Đơn giản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7011067"/>
                  </a:ext>
                </a:extLst>
              </a:tr>
              <a:tr h="3311589">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Trung bình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dòng</a:t>
                      </a:r>
                      <a:r>
                        <a:rPr lang="en-US" sz="1400" kern="100" dirty="0">
                          <a:effectLst/>
                        </a:rPr>
                        <a:t> </a:t>
                      </a:r>
                      <a:r>
                        <a:rPr lang="en-US" sz="1400" kern="100" dirty="0" err="1">
                          <a:effectLst/>
                        </a:rPr>
                        <a:t>lệnh</a:t>
                      </a:r>
                      <a:r>
                        <a:rPr lang="en-US" sz="1400" kern="100" dirty="0">
                          <a:effectLst/>
                        </a:rPr>
                        <a:t> (CLI) </a:t>
                      </a:r>
                      <a:r>
                        <a:rPr lang="en-US" sz="1400" kern="100" dirty="0" err="1">
                          <a:effectLst/>
                        </a:rPr>
                        <a:t>hoặc</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thông</a:t>
                      </a:r>
                      <a:r>
                        <a:rPr lang="en-US" sz="1400" kern="100" dirty="0">
                          <a:effectLst/>
                        </a:rPr>
                        <a:t> qua </a:t>
                      </a:r>
                      <a:r>
                        <a:rPr lang="en-US" sz="1400" kern="100" dirty="0" err="1">
                          <a:effectLst/>
                        </a:rPr>
                        <a:t>một</a:t>
                      </a:r>
                      <a:r>
                        <a:rPr lang="en-US" sz="1400" kern="100" dirty="0">
                          <a:effectLst/>
                        </a:rPr>
                        <a:t> </a:t>
                      </a:r>
                      <a:r>
                        <a:rPr lang="en-US" sz="1400" kern="100" dirty="0" err="1">
                          <a:effectLst/>
                        </a:rPr>
                        <a:t>giao</a:t>
                      </a:r>
                      <a:r>
                        <a:rPr lang="en-US" sz="1400" kern="100" dirty="0">
                          <a:effectLst/>
                        </a:rPr>
                        <a:t> </a:t>
                      </a:r>
                      <a:r>
                        <a:rPr lang="en-US" sz="1400" kern="100" dirty="0" err="1">
                          <a:effectLst/>
                        </a:rPr>
                        <a:t>thức</a:t>
                      </a:r>
                      <a:r>
                        <a:rPr lang="en-US" sz="1400" kern="100" dirty="0">
                          <a:effectLst/>
                        </a:rPr>
                        <a:t> </a:t>
                      </a:r>
                      <a:r>
                        <a:rPr lang="en-US" sz="1400" kern="100" dirty="0" err="1">
                          <a:effectLst/>
                        </a:rPr>
                        <a:t>nào</a:t>
                      </a:r>
                      <a:r>
                        <a:rPr lang="en-US" sz="1400" kern="100" dirty="0">
                          <a:effectLst/>
                        </a:rPr>
                        <a:t> </a:t>
                      </a:r>
                      <a:r>
                        <a:rPr lang="en-US" sz="1400" kern="100" dirty="0" err="1">
                          <a:effectLst/>
                        </a:rPr>
                        <a:t>đó</a:t>
                      </a:r>
                      <a:r>
                        <a:rPr lang="en-US" sz="1400" kern="100" dirty="0">
                          <a:effectLst/>
                        </a:rPr>
                        <a:t> </a:t>
                      </a:r>
                      <a:r>
                        <a:rPr lang="en-US" sz="1400" kern="100" dirty="0" err="1">
                          <a:effectLst/>
                        </a:rPr>
                        <a:t>nhưng</a:t>
                      </a:r>
                      <a:r>
                        <a:rPr lang="en-US" sz="1400" kern="100" dirty="0">
                          <a:effectLst/>
                        </a:rPr>
                        <a:t> </a:t>
                      </a:r>
                      <a:r>
                        <a:rPr lang="en-US" sz="1400" kern="100" dirty="0" err="1">
                          <a:effectLst/>
                        </a:rPr>
                        <a:t>không</a:t>
                      </a:r>
                      <a:r>
                        <a:rPr lang="en-US" sz="1400" kern="100" dirty="0">
                          <a:effectLst/>
                        </a:rPr>
                        <a:t> </a:t>
                      </a:r>
                      <a:r>
                        <a:rPr lang="en-US" sz="1400" kern="100" dirty="0" err="1">
                          <a:effectLst/>
                        </a:rPr>
                        <a:t>phải</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9739051"/>
                  </a:ext>
                </a:extLst>
              </a:tr>
              <a:tr h="930959">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Phức tạp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rPr>
                        <a:t>Giao diện đồ họa người dùng (GUI)</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7726147"/>
                  </a:ext>
                </a:extLst>
              </a:tr>
              <a:tr h="930959">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Cộng (1+2+3)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dirty="0">
                          <a:effectLst/>
                        </a:rPr>
                        <a:t>TAW=18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6061630"/>
                  </a:ext>
                </a:extLst>
              </a:tr>
            </a:tbl>
          </a:graphicData>
        </a:graphic>
      </p:graphicFrame>
      <p:graphicFrame>
        <p:nvGraphicFramePr>
          <p:cNvPr id="15" name="Table 14">
            <a:extLst>
              <a:ext uri="{FF2B5EF4-FFF2-40B4-BE49-F238E27FC236}">
                <a16:creationId xmlns:a16="http://schemas.microsoft.com/office/drawing/2014/main" id="{82A57515-E300-49E8-2324-B790DEF81C9B}"/>
              </a:ext>
            </a:extLst>
          </p:cNvPr>
          <p:cNvGraphicFramePr>
            <a:graphicFrameLocks noGrp="1"/>
          </p:cNvGraphicFramePr>
          <p:nvPr/>
        </p:nvGraphicFramePr>
        <p:xfrm>
          <a:off x="533399" y="1483916"/>
          <a:ext cx="17221198" cy="7624978"/>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4075450381"/>
                    </a:ext>
                  </a:extLst>
                </a:gridCol>
                <a:gridCol w="3323692">
                  <a:extLst>
                    <a:ext uri="{9D8B030D-6E8A-4147-A177-3AD203B41FA5}">
                      <a16:colId xmlns:a16="http://schemas.microsoft.com/office/drawing/2014/main" val="2094683344"/>
                    </a:ext>
                  </a:extLst>
                </a:gridCol>
                <a:gridCol w="2490185">
                  <a:extLst>
                    <a:ext uri="{9D8B030D-6E8A-4147-A177-3AD203B41FA5}">
                      <a16:colId xmlns:a16="http://schemas.microsoft.com/office/drawing/2014/main" val="3772662659"/>
                    </a:ext>
                  </a:extLst>
                </a:gridCol>
                <a:gridCol w="6240963">
                  <a:extLst>
                    <a:ext uri="{9D8B030D-6E8A-4147-A177-3AD203B41FA5}">
                      <a16:colId xmlns:a16="http://schemas.microsoft.com/office/drawing/2014/main" val="4120722341"/>
                    </a:ext>
                  </a:extLst>
                </a:gridCol>
                <a:gridCol w="1794448">
                  <a:extLst>
                    <a:ext uri="{9D8B030D-6E8A-4147-A177-3AD203B41FA5}">
                      <a16:colId xmlns:a16="http://schemas.microsoft.com/office/drawing/2014/main" val="1173529781"/>
                    </a:ext>
                  </a:extLst>
                </a:gridCol>
                <a:gridCol w="2355860">
                  <a:extLst>
                    <a:ext uri="{9D8B030D-6E8A-4147-A177-3AD203B41FA5}">
                      <a16:colId xmlns:a16="http://schemas.microsoft.com/office/drawing/2014/main" val="3615187475"/>
                    </a:ext>
                  </a:extLst>
                </a:gridCol>
              </a:tblGrid>
              <a:tr h="1373584">
                <a:tc>
                  <a:txBody>
                    <a:bodyPr/>
                    <a:lstStyle/>
                    <a:p>
                      <a:pPr algn="ctr">
                        <a:lnSpc>
                          <a:spcPts val="1800"/>
                        </a:lnSpc>
                        <a:spcBef>
                          <a:spcPts val="600"/>
                        </a:spcBef>
                        <a:spcAft>
                          <a:spcPts val="600"/>
                        </a:spcAft>
                        <a:buNone/>
                      </a:pPr>
                      <a:r>
                        <a:rPr lang="en-US" sz="2400" b="1" kern="100" dirty="0">
                          <a:effectLst/>
                        </a:rPr>
                        <a:t>TT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Use case</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a:t>
                      </a:r>
                      <a:r>
                        <a:rPr lang="en-US" sz="2400" b="1" kern="100" dirty="0" err="1">
                          <a:effectLst/>
                        </a:rPr>
                        <a:t>tác</a:t>
                      </a:r>
                      <a:r>
                        <a:rPr lang="en-US" sz="2400" b="1" kern="100" dirty="0">
                          <a:effectLst/>
                        </a:rPr>
                        <a:t> </a:t>
                      </a:r>
                      <a:r>
                        <a:rPr lang="en-US" sz="2400" b="1" kern="100" dirty="0" err="1">
                          <a:effectLst/>
                        </a:rPr>
                        <a:t>nhân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a:effectLst/>
                        </a:rPr>
                        <a:t>Giao </a:t>
                      </a:r>
                      <a:r>
                        <a:rPr lang="en-US" sz="2400" b="1" kern="100" dirty="0" err="1">
                          <a:effectLst/>
                        </a:rPr>
                        <a:t>dịch</a:t>
                      </a:r>
                      <a:r>
                        <a:rPr lang="en-US" sz="2400" b="1" kern="100" dirty="0">
                          <a:effectLst/>
                        </a:rPr>
                        <a:t> (Transaction)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p>
                    <a:p>
                      <a:pPr algn="ctr">
                        <a:lnSpc>
                          <a:spcPts val="1800"/>
                        </a:lnSpc>
                        <a:spcBef>
                          <a:spcPts val="600"/>
                        </a:spcBef>
                        <a:spcAft>
                          <a:spcPts val="600"/>
                        </a:spcAft>
                        <a:buNone/>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BMT</a:t>
                      </a: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r>
                        <a:rPr lang="en-US" sz="2400" b="1" kern="100" dirty="0" err="1">
                          <a:effectLst/>
                        </a:rPr>
                        <a:t>độ</a:t>
                      </a:r>
                      <a:endParaRPr lang="en-US" sz="2400" b="1" kern="100" dirty="0">
                        <a:effectLst/>
                      </a:endParaRPr>
                    </a:p>
                    <a:p>
                      <a:pPr algn="ctr">
                        <a:lnSpc>
                          <a:spcPts val="1800"/>
                        </a:lnSpc>
                        <a:spcBef>
                          <a:spcPts val="600"/>
                        </a:spcBef>
                        <a:spcAft>
                          <a:spcPts val="600"/>
                        </a:spcAft>
                        <a:buNone/>
                      </a:pPr>
                      <a:r>
                        <a:rPr lang="en-US" sz="2400" b="1" kern="100" dirty="0">
                          <a:effectLst/>
                        </a:rPr>
                        <a:t> </a:t>
                      </a:r>
                      <a:r>
                        <a:rPr lang="en-US" sz="2400" b="1" kern="100" dirty="0" err="1">
                          <a:effectLst/>
                        </a:rPr>
                        <a:t>phức</a:t>
                      </a:r>
                      <a:r>
                        <a:rPr lang="en-US" sz="2400" b="1" kern="100" dirty="0">
                          <a:effectLst/>
                        </a:rPr>
                        <a:t> </a:t>
                      </a:r>
                      <a:r>
                        <a:rPr lang="en-US" sz="2400" b="1" kern="100" dirty="0" err="1">
                          <a:effectLst/>
                        </a:rPr>
                        <a:t>tạp</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3762697097"/>
                  </a:ext>
                </a:extLst>
              </a:tr>
              <a:tr h="618326">
                <a:tc gridSpan="6">
                  <a:txBody>
                    <a:bodyPr/>
                    <a:lstStyle/>
                    <a:p>
                      <a:pPr algn="ctr">
                        <a:lnSpc>
                          <a:spcPts val="1800"/>
                        </a:lnSpc>
                        <a:spcBef>
                          <a:spcPts val="600"/>
                        </a:spcBef>
                        <a:spcAft>
                          <a:spcPts val="600"/>
                        </a:spcAft>
                        <a:buNone/>
                      </a:pPr>
                      <a:r>
                        <a:rPr lang="en-US" sz="2400" b="1" kern="100" dirty="0">
                          <a:effectLst/>
                        </a:rPr>
                        <a:t>I. QUẢN TRỊ &amp; NGƯỜI DÙNG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3429528"/>
                  </a:ext>
                </a:extLst>
              </a:tr>
              <a:tr h="1256068">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Users) + EI(</a:t>
                      </a:r>
                      <a:r>
                        <a:rPr lang="en-US" sz="2400" kern="100" dirty="0" err="1">
                          <a:effectLst/>
                        </a:rPr>
                        <a:t>Duyệt</a:t>
                      </a:r>
                      <a:r>
                        <a:rPr lang="en-US" sz="2400" kern="100" dirty="0">
                          <a:effectLst/>
                        </a:rPr>
                        <a:t>/</a:t>
                      </a:r>
                      <a:r>
                        <a:rPr lang="en-US" sz="2400" kern="100" dirty="0" err="1">
                          <a:effectLst/>
                        </a:rPr>
                        <a:t>Từ</a:t>
                      </a:r>
                      <a:r>
                        <a:rPr lang="en-US" sz="2400" kern="100" dirty="0">
                          <a:effectLst/>
                        </a:rPr>
                        <a:t> </a:t>
                      </a:r>
                      <a:r>
                        <a:rPr lang="en-US" sz="2400" kern="100" dirty="0" err="1">
                          <a:effectLst/>
                        </a:rPr>
                        <a:t>chối</a:t>
                      </a:r>
                      <a:r>
                        <a:rPr lang="en-US" sz="2400" kern="100" dirty="0">
                          <a:effectLst/>
                        </a:rPr>
                        <a:t> </a:t>
                      </a:r>
                      <a:r>
                        <a:rPr lang="en-US" sz="2400" kern="100" dirty="0" err="1">
                          <a:effectLst/>
                        </a:rPr>
                        <a:t>Đối</a:t>
                      </a:r>
                      <a:r>
                        <a:rPr lang="en-US" sz="2400" kern="100" dirty="0">
                          <a:effectLst/>
                        </a:rPr>
                        <a:t> </a:t>
                      </a:r>
                      <a:r>
                        <a:rPr lang="en-US" sz="2400" kern="100" dirty="0" err="1">
                          <a:effectLst/>
                        </a:rPr>
                        <a:t>tác</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0689904"/>
                  </a:ext>
                </a:extLst>
              </a:tr>
              <a:tr h="608796">
                <a:tc>
                  <a:txBody>
                    <a:bodyPr/>
                    <a:lstStyle/>
                    <a:p>
                      <a:pPr algn="ctr">
                        <a:lnSpc>
                          <a:spcPts val="1800"/>
                        </a:lnSpc>
                        <a:spcBef>
                          <a:spcPts val="600"/>
                        </a:spcBef>
                        <a:spcAft>
                          <a:spcPts val="600"/>
                        </a:spcAft>
                        <a:buNone/>
                      </a:pPr>
                      <a:r>
                        <a:rPr lang="en-US"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phân quyền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EI(CRUD Roles)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89194499"/>
                  </a:ext>
                </a:extLst>
              </a:tr>
              <a:tr h="1256068">
                <a:tc>
                  <a:txBody>
                    <a:bodyPr/>
                    <a:lstStyle/>
                    <a:p>
                      <a:pPr algn="ctr">
                        <a:lnSpc>
                          <a:spcPts val="18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Đăng nhập/Đăng ký/Đổi mật khẩu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Guest/User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Đăng</a:t>
                      </a:r>
                      <a:r>
                        <a:rPr lang="en-US" sz="2400" kern="100" dirty="0">
                          <a:effectLst/>
                        </a:rPr>
                        <a:t> </a:t>
                      </a:r>
                      <a:r>
                        <a:rPr lang="en-US" sz="2400" kern="100" dirty="0" err="1">
                          <a:effectLst/>
                        </a:rPr>
                        <a:t>ký</a:t>
                      </a:r>
                      <a:r>
                        <a:rPr lang="en-US" sz="2400" kern="100" dirty="0">
                          <a:effectLst/>
                        </a:rPr>
                        <a:t>/</a:t>
                      </a:r>
                      <a:r>
                        <a:rPr lang="en-US" sz="2400" kern="100" dirty="0" err="1">
                          <a:effectLst/>
                        </a:rPr>
                        <a:t>Đăng</a:t>
                      </a:r>
                      <a:r>
                        <a:rPr lang="en-US" sz="2400" kern="100" dirty="0">
                          <a:effectLst/>
                        </a:rPr>
                        <a:t> </a:t>
                      </a:r>
                      <a:r>
                        <a:rPr lang="en-US" sz="2400" kern="100" dirty="0" err="1">
                          <a:effectLst/>
                        </a:rPr>
                        <a:t>nhập</a:t>
                      </a:r>
                      <a:r>
                        <a:rPr lang="en-US" sz="2400" kern="100" dirty="0">
                          <a:effectLst/>
                        </a:rPr>
                        <a:t>/</a:t>
                      </a:r>
                      <a:r>
                        <a:rPr lang="en-US" sz="2400" kern="100" dirty="0" err="1">
                          <a:effectLst/>
                        </a:rPr>
                        <a:t>Đổi</a:t>
                      </a:r>
                      <a:r>
                        <a:rPr lang="en-US" sz="2400" kern="100" dirty="0">
                          <a:effectLst/>
                        </a:rPr>
                        <a:t>  MK)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4979477"/>
                  </a:ext>
                </a:extLst>
              </a:tr>
              <a:tr h="1256068">
                <a:tc>
                  <a:txBody>
                    <a:bodyPr/>
                    <a:lstStyle/>
                    <a:p>
                      <a:pPr algn="ctr">
                        <a:lnSpc>
                          <a:spcPts val="1800"/>
                        </a:lnSpc>
                        <a:spcBef>
                          <a:spcPts val="600"/>
                        </a:spcBef>
                        <a:spcAft>
                          <a:spcPts val="600"/>
                        </a:spcAft>
                        <a:buNone/>
                      </a:pPr>
                      <a:r>
                        <a:rPr lang="en-US" sz="2400" kern="100">
                          <a:effectLst/>
                        </a:rPr>
                        <a:t>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Xem/Cập nhật thông tin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EQ(Xem/Cập nhật thông tin cá nhân)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43504382"/>
                  </a:ext>
                </a:extLst>
              </a:tr>
              <a:tr h="1256068">
                <a:tc>
                  <a:txBody>
                    <a:bodyPr/>
                    <a:lstStyle/>
                    <a:p>
                      <a:pPr algn="ctr">
                        <a:lnSpc>
                          <a:spcPts val="1800"/>
                        </a:lnSpc>
                        <a:spcBef>
                          <a:spcPts val="600"/>
                        </a:spcBef>
                        <a:spcAft>
                          <a:spcPts val="600"/>
                        </a:spcAft>
                        <a:buNone/>
                      </a:pPr>
                      <a:r>
                        <a:rPr lang="en-US" sz="2400" kern="100">
                          <a:effectLst/>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Theo dõi lịch sử hoạt động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EO(Theo </a:t>
                      </a:r>
                      <a:r>
                        <a:rPr lang="en-US" sz="2400" kern="100" dirty="0" err="1">
                          <a:effectLst/>
                        </a:rPr>
                        <a:t>dõi</a:t>
                      </a:r>
                      <a:r>
                        <a:rPr lang="en-US" sz="2400" kern="100" dirty="0">
                          <a:effectLst/>
                        </a:rPr>
                        <a:t> </a:t>
                      </a:r>
                      <a:r>
                        <a:rPr lang="en-US" sz="2400" kern="100" dirty="0" err="1">
                          <a:effectLst/>
                        </a:rPr>
                        <a:t>Lịch</a:t>
                      </a:r>
                      <a:r>
                        <a:rPr lang="en-US" sz="2400" kern="100" dirty="0">
                          <a:effectLst/>
                        </a:rPr>
                        <a:t> </a:t>
                      </a:r>
                      <a:r>
                        <a:rPr lang="en-US" sz="2400" kern="100" dirty="0" err="1">
                          <a:effectLst/>
                        </a:rPr>
                        <a:t>sử</a:t>
                      </a:r>
                      <a:r>
                        <a:rPr lang="en-US" sz="2400" kern="100" dirty="0">
                          <a:effectLst/>
                        </a:rPr>
                        <a:t> </a:t>
                      </a:r>
                      <a:r>
                        <a:rPr lang="en-US" sz="2400" kern="100" dirty="0" err="1">
                          <a:effectLst/>
                        </a:rPr>
                        <a:t>Hoạt</a:t>
                      </a:r>
                      <a:r>
                        <a:rPr lang="en-US" sz="2400" kern="100" dirty="0">
                          <a:effectLst/>
                        </a:rPr>
                        <a:t> </a:t>
                      </a:r>
                      <a:r>
                        <a:rPr lang="en-US" sz="2400" kern="100" dirty="0" err="1">
                          <a:effectLst/>
                        </a:rPr>
                        <a:t>động</a:t>
                      </a:r>
                      <a:r>
                        <a:rPr lang="en-US" sz="2400" kern="100" dirty="0">
                          <a:effectLst/>
                        </a:rPr>
                        <a:t>)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25983118"/>
                  </a:ext>
                </a:extLst>
              </a:tr>
            </a:tbl>
          </a:graphicData>
        </a:graphic>
      </p:graphicFrame>
      <p:graphicFrame>
        <p:nvGraphicFramePr>
          <p:cNvPr id="16" name="Table 15">
            <a:extLst>
              <a:ext uri="{FF2B5EF4-FFF2-40B4-BE49-F238E27FC236}">
                <a16:creationId xmlns:a16="http://schemas.microsoft.com/office/drawing/2014/main" id="{014A3D59-2C36-0552-B6C3-D10AD18F6915}"/>
              </a:ext>
            </a:extLst>
          </p:cNvPr>
          <p:cNvGraphicFramePr>
            <a:graphicFrameLocks noGrp="1"/>
          </p:cNvGraphicFramePr>
          <p:nvPr/>
        </p:nvGraphicFramePr>
        <p:xfrm>
          <a:off x="533396" y="1412506"/>
          <a:ext cx="17221198" cy="7696388"/>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3515313263"/>
                    </a:ext>
                  </a:extLst>
                </a:gridCol>
                <a:gridCol w="3323692">
                  <a:extLst>
                    <a:ext uri="{9D8B030D-6E8A-4147-A177-3AD203B41FA5}">
                      <a16:colId xmlns:a16="http://schemas.microsoft.com/office/drawing/2014/main" val="3797523185"/>
                    </a:ext>
                  </a:extLst>
                </a:gridCol>
                <a:gridCol w="2490185">
                  <a:extLst>
                    <a:ext uri="{9D8B030D-6E8A-4147-A177-3AD203B41FA5}">
                      <a16:colId xmlns:a16="http://schemas.microsoft.com/office/drawing/2014/main" val="3956444899"/>
                    </a:ext>
                  </a:extLst>
                </a:gridCol>
                <a:gridCol w="6240963">
                  <a:extLst>
                    <a:ext uri="{9D8B030D-6E8A-4147-A177-3AD203B41FA5}">
                      <a16:colId xmlns:a16="http://schemas.microsoft.com/office/drawing/2014/main" val="1804184416"/>
                    </a:ext>
                  </a:extLst>
                </a:gridCol>
                <a:gridCol w="1794448">
                  <a:extLst>
                    <a:ext uri="{9D8B030D-6E8A-4147-A177-3AD203B41FA5}">
                      <a16:colId xmlns:a16="http://schemas.microsoft.com/office/drawing/2014/main" val="4105879797"/>
                    </a:ext>
                  </a:extLst>
                </a:gridCol>
                <a:gridCol w="2355860">
                  <a:extLst>
                    <a:ext uri="{9D8B030D-6E8A-4147-A177-3AD203B41FA5}">
                      <a16:colId xmlns:a16="http://schemas.microsoft.com/office/drawing/2014/main" val="2337140033"/>
                    </a:ext>
                  </a:extLst>
                </a:gridCol>
              </a:tblGrid>
              <a:tr h="656105">
                <a:tc gridSpan="6">
                  <a:txBody>
                    <a:bodyPr/>
                    <a:lstStyle/>
                    <a:p>
                      <a:pPr algn="ctr">
                        <a:lnSpc>
                          <a:spcPts val="1800"/>
                        </a:lnSpc>
                        <a:spcBef>
                          <a:spcPts val="600"/>
                        </a:spcBef>
                        <a:spcAft>
                          <a:spcPts val="600"/>
                        </a:spcAft>
                        <a:buNone/>
                      </a:pPr>
                      <a:r>
                        <a:rPr lang="en-US" sz="2400" b="1" kern="100" dirty="0">
                          <a:effectLst/>
                        </a:rPr>
                        <a:t>II. QUẢN LÝ HỆ THỐNG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06559274"/>
                  </a:ext>
                </a:extLst>
              </a:tr>
              <a:tr h="645992">
                <a:tc>
                  <a:txBody>
                    <a:bodyPr/>
                    <a:lstStyle/>
                    <a:p>
                      <a:pPr algn="ctr">
                        <a:lnSpc>
                          <a:spcPts val="1800"/>
                        </a:lnSpc>
                        <a:spcBef>
                          <a:spcPts val="600"/>
                        </a:spcBef>
                        <a:spcAft>
                          <a:spcPts val="600"/>
                        </a:spcAft>
                        <a:buNone/>
                      </a:pPr>
                      <a:r>
                        <a:rPr lang="en-US" sz="2400" kern="100">
                          <a:effectLst/>
                        </a:rPr>
                        <a:t>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a:t>
                      </a:r>
                      <a:r>
                        <a:rPr lang="en-US" sz="2400" kern="100" dirty="0" err="1">
                          <a:effectLst/>
                        </a:rPr>
                        <a:t>danh</a:t>
                      </a:r>
                      <a:r>
                        <a:rPr lang="en-US" sz="2400" kern="100" dirty="0">
                          <a:effectLst/>
                        </a:rPr>
                        <a:t> </a:t>
                      </a:r>
                      <a:r>
                        <a:rPr lang="en-US" sz="2400" kern="100" dirty="0" err="1">
                          <a:effectLst/>
                        </a:rPr>
                        <a:t>mục</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Categories)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82293683"/>
                  </a:ext>
                </a:extLst>
              </a:tr>
              <a:tr h="645992">
                <a:tc>
                  <a:txBody>
                    <a:bodyPr/>
                    <a:lstStyle/>
                    <a:p>
                      <a:pPr algn="ctr">
                        <a:lnSpc>
                          <a:spcPts val="1800"/>
                        </a:lnSpc>
                        <a:spcBef>
                          <a:spcPts val="600"/>
                        </a:spcBef>
                        <a:spcAft>
                          <a:spcPts val="600"/>
                        </a:spcAft>
                        <a:buNone/>
                      </a:pPr>
                      <a:r>
                        <a:rPr lang="en-US" sz="2400" kern="100">
                          <a:effectLst/>
                        </a:rPr>
                        <a:t>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thương hiệu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Brands)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65596283"/>
                  </a:ext>
                </a:extLst>
              </a:tr>
              <a:tr h="645992">
                <a:tc>
                  <a:txBody>
                    <a:bodyPr/>
                    <a:lstStyle/>
                    <a:p>
                      <a:pPr algn="ctr">
                        <a:lnSpc>
                          <a:spcPts val="1800"/>
                        </a:lnSpc>
                        <a:spcBef>
                          <a:spcPts val="600"/>
                        </a:spcBef>
                        <a:spcAft>
                          <a:spcPts val="600"/>
                        </a:spcAft>
                        <a:buNone/>
                      </a:pPr>
                      <a:r>
                        <a:rPr lang="en-US" sz="2400" kern="100">
                          <a:effectLst/>
                        </a:rPr>
                        <a:t>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chủ đề</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Topics)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0015728"/>
                  </a:ext>
                </a:extLst>
              </a:tr>
              <a:tr h="645992">
                <a:tc>
                  <a:txBody>
                    <a:bodyPr/>
                    <a:lstStyle/>
                    <a:p>
                      <a:pPr algn="ctr">
                        <a:lnSpc>
                          <a:spcPts val="1800"/>
                        </a:lnSpc>
                        <a:spcBef>
                          <a:spcPts val="600"/>
                        </a:spcBef>
                        <a:spcAft>
                          <a:spcPts val="600"/>
                        </a:spcAft>
                        <a:buNone/>
                      </a:pPr>
                      <a:r>
                        <a:rPr lang="en-US" sz="2400" kern="100">
                          <a:effectLst/>
                        </a:rPr>
                        <a:t>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PostTypes)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81011146"/>
                  </a:ext>
                </a:extLst>
              </a:tr>
              <a:tr h="1332812">
                <a:tc>
                  <a:txBody>
                    <a:bodyPr/>
                    <a:lstStyle/>
                    <a:p>
                      <a:pPr algn="ctr">
                        <a:lnSpc>
                          <a:spcPts val="1800"/>
                        </a:lnSpc>
                        <a:spcBef>
                          <a:spcPts val="600"/>
                        </a:spcBef>
                        <a:spcAft>
                          <a:spcPts val="600"/>
                        </a:spcAft>
                        <a:buNone/>
                      </a:pPr>
                      <a:r>
                        <a:rPr lang="en-US" sz="2400" kern="100">
                          <a:effectLst/>
                        </a:rPr>
                        <a:t>10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cấu hình hệ thống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Configurations)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62116481"/>
                  </a:ext>
                </a:extLst>
              </a:tr>
              <a:tr h="1332812">
                <a:tc>
                  <a:txBody>
                    <a:bodyPr/>
                    <a:lstStyle/>
                    <a:p>
                      <a:pPr algn="ctr">
                        <a:lnSpc>
                          <a:spcPts val="1800"/>
                        </a:lnSpc>
                        <a:spcBef>
                          <a:spcPts val="600"/>
                        </a:spcBef>
                        <a:spcAft>
                          <a:spcPts val="600"/>
                        </a:spcAft>
                        <a:buNone/>
                      </a:pPr>
                      <a:r>
                        <a:rPr lang="en-US" sz="2400" kern="100">
                          <a:effectLst/>
                        </a:rPr>
                        <a:t>11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trạng thái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 Manager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PostStatus)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27798397"/>
                  </a:ext>
                </a:extLst>
              </a:tr>
              <a:tr h="1790691">
                <a:tc>
                  <a:txBody>
                    <a:bodyPr/>
                    <a:lstStyle/>
                    <a:p>
                      <a:pPr algn="ctr">
                        <a:lnSpc>
                          <a:spcPts val="1800"/>
                        </a:lnSpc>
                        <a:spcBef>
                          <a:spcPts val="600"/>
                        </a:spcBef>
                        <a:spcAft>
                          <a:spcPts val="600"/>
                        </a:spcAft>
                        <a:buNone/>
                      </a:pPr>
                      <a:r>
                        <a:rPr lang="en-US" sz="2400" kern="100">
                          <a:effectLst/>
                        </a:rPr>
                        <a:t>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trạng thái đơn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OrderStatus)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82173744"/>
                  </a:ext>
                </a:extLst>
              </a:tr>
            </a:tbl>
          </a:graphicData>
        </a:graphic>
      </p:graphicFrame>
      <p:graphicFrame>
        <p:nvGraphicFramePr>
          <p:cNvPr id="17" name="Table 16">
            <a:extLst>
              <a:ext uri="{FF2B5EF4-FFF2-40B4-BE49-F238E27FC236}">
                <a16:creationId xmlns:a16="http://schemas.microsoft.com/office/drawing/2014/main" id="{426D8E3A-366E-92E1-46AA-30B43D5910CA}"/>
              </a:ext>
            </a:extLst>
          </p:cNvPr>
          <p:cNvGraphicFramePr>
            <a:graphicFrameLocks noGrp="1"/>
          </p:cNvGraphicFramePr>
          <p:nvPr/>
        </p:nvGraphicFramePr>
        <p:xfrm>
          <a:off x="555161" y="1426663"/>
          <a:ext cx="17199432" cy="7696387"/>
        </p:xfrm>
        <a:graphic>
          <a:graphicData uri="http://schemas.openxmlformats.org/drawingml/2006/table">
            <a:tbl>
              <a:tblPr>
                <a:tableStyleId>{5C22544A-7EE6-4342-B048-85BDC9FD1C3A}</a:tableStyleId>
              </a:tblPr>
              <a:tblGrid>
                <a:gridCol w="1014766">
                  <a:extLst>
                    <a:ext uri="{9D8B030D-6E8A-4147-A177-3AD203B41FA5}">
                      <a16:colId xmlns:a16="http://schemas.microsoft.com/office/drawing/2014/main" val="4037620563"/>
                    </a:ext>
                  </a:extLst>
                </a:gridCol>
                <a:gridCol w="3319491">
                  <a:extLst>
                    <a:ext uri="{9D8B030D-6E8A-4147-A177-3AD203B41FA5}">
                      <a16:colId xmlns:a16="http://schemas.microsoft.com/office/drawing/2014/main" val="1061823351"/>
                    </a:ext>
                  </a:extLst>
                </a:gridCol>
                <a:gridCol w="2487038">
                  <a:extLst>
                    <a:ext uri="{9D8B030D-6E8A-4147-A177-3AD203B41FA5}">
                      <a16:colId xmlns:a16="http://schemas.microsoft.com/office/drawing/2014/main" val="303114469"/>
                    </a:ext>
                  </a:extLst>
                </a:gridCol>
                <a:gridCol w="6233075">
                  <a:extLst>
                    <a:ext uri="{9D8B030D-6E8A-4147-A177-3AD203B41FA5}">
                      <a16:colId xmlns:a16="http://schemas.microsoft.com/office/drawing/2014/main" val="624044483"/>
                    </a:ext>
                  </a:extLst>
                </a:gridCol>
                <a:gridCol w="1792180">
                  <a:extLst>
                    <a:ext uri="{9D8B030D-6E8A-4147-A177-3AD203B41FA5}">
                      <a16:colId xmlns:a16="http://schemas.microsoft.com/office/drawing/2014/main" val="3855363425"/>
                    </a:ext>
                  </a:extLst>
                </a:gridCol>
                <a:gridCol w="2352882">
                  <a:extLst>
                    <a:ext uri="{9D8B030D-6E8A-4147-A177-3AD203B41FA5}">
                      <a16:colId xmlns:a16="http://schemas.microsoft.com/office/drawing/2014/main" val="749729579"/>
                    </a:ext>
                  </a:extLst>
                </a:gridCol>
              </a:tblGrid>
              <a:tr h="610099">
                <a:tc gridSpan="6">
                  <a:txBody>
                    <a:bodyPr/>
                    <a:lstStyle/>
                    <a:p>
                      <a:pPr algn="ctr">
                        <a:lnSpc>
                          <a:spcPts val="1800"/>
                        </a:lnSpc>
                        <a:spcBef>
                          <a:spcPts val="600"/>
                        </a:spcBef>
                        <a:spcAft>
                          <a:spcPts val="600"/>
                        </a:spcAft>
                        <a:buNone/>
                      </a:pPr>
                      <a:r>
                        <a:rPr lang="en-US" sz="2400" b="1" kern="100" dirty="0">
                          <a:effectLst/>
                        </a:rPr>
                        <a:t>III. SẢN PHẨM &amp; BÀI VIẾT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4160748"/>
                  </a:ext>
                </a:extLst>
              </a:tr>
              <a:tr h="2303789">
                <a:tc>
                  <a:txBody>
                    <a:bodyPr/>
                    <a:lstStyle/>
                    <a:p>
                      <a:pPr algn="ctr">
                        <a:lnSpc>
                          <a:spcPts val="18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sản phẩm (Admin/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 Manager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Products </a:t>
                      </a:r>
                      <a:r>
                        <a:rPr lang="en-US" sz="2400" kern="100" dirty="0" err="1">
                          <a:effectLst/>
                        </a:rPr>
                        <a:t>và</a:t>
                      </a:r>
                      <a:r>
                        <a:rPr lang="en-US" sz="2400" kern="100" dirty="0">
                          <a:effectLst/>
                        </a:rPr>
                        <a:t> </a:t>
                      </a:r>
                      <a:r>
                        <a:rPr lang="en-US" sz="2400" kern="100" dirty="0" err="1">
                          <a:effectLst/>
                        </a:rPr>
                        <a:t>ProductImages</a:t>
                      </a:r>
                      <a:r>
                        <a:rPr lang="en-US" sz="2400" kern="100" dirty="0">
                          <a:effectLst/>
                        </a:rPr>
                        <a:t>) + EI(</a:t>
                      </a: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tồn</a:t>
                      </a:r>
                      <a:r>
                        <a:rPr lang="en-US" sz="2400" kern="100" dirty="0">
                          <a:effectLst/>
                        </a:rPr>
                        <a:t> </a:t>
                      </a:r>
                      <a:r>
                        <a:rPr lang="en-US" sz="2400" kern="100" dirty="0" err="1">
                          <a:effectLst/>
                        </a:rPr>
                        <a:t>kho</a:t>
                      </a:r>
                      <a:r>
                        <a:rPr lang="en-US" sz="2400" kern="100" dirty="0">
                          <a:effectLst/>
                        </a:rPr>
                        <a:t> </a:t>
                      </a:r>
                      <a:r>
                        <a:rPr lang="en-US" sz="2400" kern="100" dirty="0" err="1">
                          <a:effectLst/>
                        </a:rPr>
                        <a:t>tự</a:t>
                      </a:r>
                      <a:r>
                        <a:rPr lang="en-US" sz="2400" kern="100" dirty="0">
                          <a:effectLst/>
                        </a:rPr>
                        <a:t> </a:t>
                      </a:r>
                      <a:r>
                        <a:rPr lang="en-US" sz="2400" kern="100" dirty="0" err="1">
                          <a:effectLst/>
                        </a:rPr>
                        <a:t>động</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42692302"/>
                  </a:ext>
                </a:extLst>
              </a:tr>
              <a:tr h="2303789">
                <a:tc>
                  <a:txBody>
                    <a:bodyPr/>
                    <a:lstStyle/>
                    <a:p>
                      <a:pPr algn="ctr">
                        <a:lnSpc>
                          <a:spcPts val="18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bài viết (Admin/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Kiểm</a:t>
                      </a:r>
                      <a:r>
                        <a:rPr lang="en-US" sz="2400" kern="100" dirty="0">
                          <a:effectLst/>
                        </a:rPr>
                        <a:t> </a:t>
                      </a:r>
                      <a:r>
                        <a:rPr lang="en-US" sz="2400" kern="100" dirty="0" err="1">
                          <a:effectLst/>
                        </a:rPr>
                        <a:t>duyệt</a:t>
                      </a:r>
                      <a:r>
                        <a:rPr lang="en-US" sz="2400" kern="100" dirty="0">
                          <a:effectLst/>
                        </a:rPr>
                        <a:t> </a:t>
                      </a:r>
                      <a:r>
                        <a:rPr lang="en-US" sz="2400" kern="100" dirty="0" err="1">
                          <a:effectLst/>
                        </a:rPr>
                        <a:t>Bài</a:t>
                      </a:r>
                      <a:r>
                        <a:rPr lang="en-US" sz="2400" kern="100" dirty="0">
                          <a:effectLst/>
                        </a:rPr>
                        <a:t> </a:t>
                      </a:r>
                      <a:r>
                        <a:rPr lang="en-US" sz="2400" kern="100" dirty="0" err="1">
                          <a:effectLst/>
                        </a:rPr>
                        <a:t>viết</a:t>
                      </a:r>
                      <a:r>
                        <a:rPr lang="en-US" sz="2400" kern="100" dirty="0">
                          <a:effectLst/>
                        </a:rPr>
                        <a:t> Admin/Manager)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73268790"/>
                  </a:ext>
                </a:extLst>
              </a:tr>
              <a:tr h="1239355">
                <a:tc>
                  <a:txBody>
                    <a:bodyPr/>
                    <a:lstStyle/>
                    <a:p>
                      <a:pPr algn="ctr">
                        <a:lnSpc>
                          <a:spcPts val="18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sản phẩm của 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EI(CRUD Sản phẩm của Saler)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01776573"/>
                  </a:ext>
                </a:extLst>
              </a:tr>
              <a:tr h="1239355">
                <a:tc>
                  <a:txBody>
                    <a:bodyPr/>
                    <a:lstStyle/>
                    <a:p>
                      <a:pPr algn="ctr">
                        <a:lnSpc>
                          <a:spcPts val="18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Đăng và quản lý bài viết của mình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EI(Tạo/Quản lý Bài viết của User/Saler)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49418964"/>
                  </a:ext>
                </a:extLst>
              </a:tr>
            </a:tbl>
          </a:graphicData>
        </a:graphic>
      </p:graphicFrame>
      <p:graphicFrame>
        <p:nvGraphicFramePr>
          <p:cNvPr id="18" name="Table 17">
            <a:extLst>
              <a:ext uri="{FF2B5EF4-FFF2-40B4-BE49-F238E27FC236}">
                <a16:creationId xmlns:a16="http://schemas.microsoft.com/office/drawing/2014/main" id="{6B683B58-B27C-5FC8-71F3-57493C45FC1B}"/>
              </a:ext>
            </a:extLst>
          </p:cNvPr>
          <p:cNvGraphicFramePr>
            <a:graphicFrameLocks noGrp="1"/>
          </p:cNvGraphicFramePr>
          <p:nvPr>
            <p:extLst>
              <p:ext uri="{D42A27DB-BD31-4B8C-83A1-F6EECF244321}">
                <p14:modId xmlns:p14="http://schemas.microsoft.com/office/powerpoint/2010/main" val="2564963005"/>
              </p:ext>
            </p:extLst>
          </p:nvPr>
        </p:nvGraphicFramePr>
        <p:xfrm>
          <a:off x="555155" y="1424488"/>
          <a:ext cx="17221198" cy="7624980"/>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2104655310"/>
                    </a:ext>
                  </a:extLst>
                </a:gridCol>
                <a:gridCol w="3323692">
                  <a:extLst>
                    <a:ext uri="{9D8B030D-6E8A-4147-A177-3AD203B41FA5}">
                      <a16:colId xmlns:a16="http://schemas.microsoft.com/office/drawing/2014/main" val="3430680682"/>
                    </a:ext>
                  </a:extLst>
                </a:gridCol>
                <a:gridCol w="2490185">
                  <a:extLst>
                    <a:ext uri="{9D8B030D-6E8A-4147-A177-3AD203B41FA5}">
                      <a16:colId xmlns:a16="http://schemas.microsoft.com/office/drawing/2014/main" val="3734522451"/>
                    </a:ext>
                  </a:extLst>
                </a:gridCol>
                <a:gridCol w="6240963">
                  <a:extLst>
                    <a:ext uri="{9D8B030D-6E8A-4147-A177-3AD203B41FA5}">
                      <a16:colId xmlns:a16="http://schemas.microsoft.com/office/drawing/2014/main" val="1851737160"/>
                    </a:ext>
                  </a:extLst>
                </a:gridCol>
                <a:gridCol w="1794448">
                  <a:extLst>
                    <a:ext uri="{9D8B030D-6E8A-4147-A177-3AD203B41FA5}">
                      <a16:colId xmlns:a16="http://schemas.microsoft.com/office/drawing/2014/main" val="3583620570"/>
                    </a:ext>
                  </a:extLst>
                </a:gridCol>
                <a:gridCol w="2355860">
                  <a:extLst>
                    <a:ext uri="{9D8B030D-6E8A-4147-A177-3AD203B41FA5}">
                      <a16:colId xmlns:a16="http://schemas.microsoft.com/office/drawing/2014/main" val="1663562141"/>
                    </a:ext>
                  </a:extLst>
                </a:gridCol>
              </a:tblGrid>
              <a:tr h="593871">
                <a:tc gridSpan="6">
                  <a:txBody>
                    <a:bodyPr/>
                    <a:lstStyle/>
                    <a:p>
                      <a:pPr algn="ctr">
                        <a:lnSpc>
                          <a:spcPts val="1800"/>
                        </a:lnSpc>
                        <a:spcBef>
                          <a:spcPts val="600"/>
                        </a:spcBef>
                        <a:spcAft>
                          <a:spcPts val="600"/>
                        </a:spcAft>
                        <a:buNone/>
                      </a:pPr>
                      <a:r>
                        <a:rPr lang="en-US" sz="2400" b="1" kern="100" dirty="0">
                          <a:effectLst/>
                        </a:rPr>
                        <a:t>IV. MUA SẮM &amp; ĐƠN HÀNG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8625621"/>
                  </a:ext>
                </a:extLst>
              </a:tr>
              <a:tr h="1206389">
                <a:tc>
                  <a:txBody>
                    <a:bodyPr/>
                    <a:lstStyle/>
                    <a:p>
                      <a:pPr algn="ctr">
                        <a:lnSpc>
                          <a:spcPts val="18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Giỏ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Giỏ hàng) + EQ(Xem Giỏ hàng) = 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79252325"/>
                  </a:ext>
                </a:extLst>
              </a:tr>
              <a:tr h="584717">
                <a:tc>
                  <a:txBody>
                    <a:bodyPr/>
                    <a:lstStyle/>
                    <a:p>
                      <a:pPr algn="ctr">
                        <a:lnSpc>
                          <a:spcPts val="18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Đặt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EI(Đặt hàng)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44283218"/>
                  </a:ext>
                </a:extLst>
              </a:tr>
              <a:tr h="584717">
                <a:tc>
                  <a:txBody>
                    <a:bodyPr/>
                    <a:lstStyle/>
                    <a:p>
                      <a:pPr algn="ctr">
                        <a:lnSpc>
                          <a:spcPts val="1800"/>
                        </a:lnSpc>
                        <a:spcBef>
                          <a:spcPts val="600"/>
                        </a:spcBef>
                        <a:spcAft>
                          <a:spcPts val="600"/>
                        </a:spcAft>
                        <a:buNone/>
                      </a:pPr>
                      <a:r>
                        <a:rPr lang="en-US" sz="2400" kern="100">
                          <a:effectLst/>
                        </a:rPr>
                        <a:t>19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Thanh toán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EI(Thanh toán)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1772114"/>
                  </a:ext>
                </a:extLst>
              </a:tr>
              <a:tr h="2242508">
                <a:tc>
                  <a:txBody>
                    <a:bodyPr/>
                    <a:lstStyle/>
                    <a:p>
                      <a:pPr algn="ctr">
                        <a:lnSpc>
                          <a:spcPts val="1800"/>
                        </a:lnSpc>
                        <a:spcBef>
                          <a:spcPts val="600"/>
                        </a:spcBef>
                        <a:spcAft>
                          <a:spcPts val="600"/>
                        </a:spcAft>
                        <a:buNone/>
                      </a:pPr>
                      <a:r>
                        <a:rPr lang="en-US" sz="2400" kern="100">
                          <a:effectLst/>
                        </a:rPr>
                        <a:t>20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đơn hàng (Admin/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a:t>
                      </a:r>
                      <a:r>
                        <a:rPr lang="en-US" sz="2400" kern="100" dirty="0" err="1">
                          <a:effectLst/>
                        </a:rPr>
                        <a:t>Đơn</a:t>
                      </a:r>
                      <a:r>
                        <a:rPr lang="en-US" sz="2400" kern="100" dirty="0">
                          <a:effectLst/>
                        </a:rPr>
                        <a:t> </a:t>
                      </a:r>
                      <a:r>
                        <a:rPr lang="en-US" sz="2400" kern="100" dirty="0" err="1">
                          <a:effectLst/>
                        </a:rPr>
                        <a:t>hàng</a:t>
                      </a:r>
                      <a:r>
                        <a:rPr lang="en-US" sz="2400" kern="100" dirty="0">
                          <a:effectLst/>
                        </a:rPr>
                        <a:t>) + EO(Xem Giao </a:t>
                      </a:r>
                      <a:r>
                        <a:rPr lang="en-US" sz="2400" kern="100" dirty="0" err="1">
                          <a:effectLst/>
                        </a:rPr>
                        <a:t>dịch</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31380360"/>
                  </a:ext>
                </a:extLst>
              </a:tr>
              <a:tr h="1206389">
                <a:tc>
                  <a:txBody>
                    <a:bodyPr/>
                    <a:lstStyle/>
                    <a:p>
                      <a:pPr algn="ctr">
                        <a:lnSpc>
                          <a:spcPts val="1800"/>
                        </a:lnSpc>
                        <a:spcBef>
                          <a:spcPts val="600"/>
                        </a:spcBef>
                        <a:spcAft>
                          <a:spcPts val="600"/>
                        </a:spcAft>
                        <a:buNone/>
                      </a:pPr>
                      <a:r>
                        <a:rPr lang="en-US" sz="2400" kern="100">
                          <a:effectLst/>
                        </a:rPr>
                        <a:t>21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Yêu cầu hủy đơn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a:t>
                      </a:r>
                      <a:r>
                        <a:rPr lang="en-US" sz="2400" kern="100" dirty="0" err="1">
                          <a:effectLst/>
                        </a:rPr>
                        <a:t>Đơn</a:t>
                      </a:r>
                      <a:r>
                        <a:rPr lang="en-US" sz="2400" kern="100" dirty="0">
                          <a:effectLst/>
                        </a:rPr>
                        <a:t> </a:t>
                      </a:r>
                      <a:r>
                        <a:rPr lang="en-US" sz="2400" kern="100" dirty="0" err="1">
                          <a:effectLst/>
                        </a:rPr>
                        <a:t>hàng</a:t>
                      </a:r>
                      <a:r>
                        <a:rPr lang="en-US" sz="2400" kern="100" dirty="0">
                          <a:effectLst/>
                        </a:rPr>
                        <a:t>) (</a:t>
                      </a:r>
                      <a:r>
                        <a:rPr lang="en-US" sz="2400" kern="100" dirty="0" err="1">
                          <a:effectLst/>
                        </a:rPr>
                        <a:t>Giả</a:t>
                      </a:r>
                      <a:r>
                        <a:rPr lang="en-US" sz="2400" kern="100" dirty="0">
                          <a:effectLst/>
                        </a:rPr>
                        <a:t> </a:t>
                      </a:r>
                      <a:r>
                        <a:rPr lang="en-US" sz="2400" kern="100" dirty="0" err="1">
                          <a:effectLst/>
                        </a:rPr>
                        <a:t>định</a:t>
                      </a:r>
                      <a:r>
                        <a:rPr lang="en-US" sz="2400" kern="100" dirty="0">
                          <a:effectLst/>
                        </a:rPr>
                        <a:t> </a:t>
                      </a:r>
                      <a:r>
                        <a:rPr lang="en-US" sz="2400" kern="100" dirty="0" err="1">
                          <a:effectLst/>
                        </a:rPr>
                        <a:t>là</a:t>
                      </a:r>
                      <a:r>
                        <a:rPr lang="en-US" sz="2400" kern="100" dirty="0">
                          <a:effectLst/>
                        </a:rPr>
                        <a:t> </a:t>
                      </a:r>
                      <a:r>
                        <a:rPr lang="en-US" sz="2400" kern="100" dirty="0" err="1">
                          <a:effectLst/>
                        </a:rPr>
                        <a:t>thao</a:t>
                      </a:r>
                      <a:r>
                        <a:rPr lang="en-US" sz="2400" kern="100" dirty="0">
                          <a:effectLst/>
                        </a:rPr>
                        <a:t> </a:t>
                      </a:r>
                      <a:r>
                        <a:rPr lang="en-US" sz="2400" kern="100" dirty="0" err="1">
                          <a:effectLst/>
                        </a:rPr>
                        <a:t>tác</a:t>
                      </a:r>
                      <a:r>
                        <a:rPr lang="en-US" sz="2400" kern="100" dirty="0">
                          <a:effectLst/>
                        </a:rPr>
                        <a:t> EI </a:t>
                      </a:r>
                      <a:r>
                        <a:rPr lang="en-US" sz="2400" kern="100" dirty="0" err="1">
                          <a:effectLst/>
                        </a:rPr>
                        <a:t>của</a:t>
                      </a:r>
                      <a:endParaRPr lang="en-US" sz="2400" kern="100" dirty="0">
                        <a:effectLst/>
                      </a:endParaRPr>
                    </a:p>
                    <a:p>
                      <a:pPr algn="ctr">
                        <a:lnSpc>
                          <a:spcPts val="1800"/>
                        </a:lnSpc>
                        <a:spcBef>
                          <a:spcPts val="600"/>
                        </a:spcBef>
                        <a:spcAft>
                          <a:spcPts val="600"/>
                        </a:spcAft>
                        <a:buNone/>
                      </a:pPr>
                      <a:r>
                        <a:rPr lang="en-US" sz="2400" kern="100" dirty="0">
                          <a:effectLst/>
                        </a:rPr>
                        <a:t> User)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83576378"/>
                  </a:ext>
                </a:extLst>
              </a:tr>
              <a:tr h="1206389">
                <a:tc>
                  <a:txBody>
                    <a:bodyPr/>
                    <a:lstStyle/>
                    <a:p>
                      <a:pPr algn="ctr">
                        <a:lnSpc>
                          <a:spcPts val="1800"/>
                        </a:lnSpc>
                        <a:spcBef>
                          <a:spcPts val="600"/>
                        </a:spcBef>
                        <a:spcAft>
                          <a:spcPts val="600"/>
                        </a:spcAft>
                        <a:buNone/>
                      </a:pPr>
                      <a:r>
                        <a:rPr lang="en-US" sz="2400" kern="100">
                          <a:effectLst/>
                        </a:rPr>
                        <a:t>22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đơn hàng của 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Trạng</a:t>
                      </a:r>
                      <a:r>
                        <a:rPr lang="en-US" sz="2400" kern="100" dirty="0">
                          <a:effectLst/>
                        </a:rPr>
                        <a:t> </a:t>
                      </a:r>
                      <a:r>
                        <a:rPr lang="en-US" sz="2400" kern="100" dirty="0" err="1">
                          <a:effectLst/>
                        </a:rPr>
                        <a:t>thái</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a:t>
                      </a:r>
                      <a:r>
                        <a:rPr lang="en-US" sz="2400" kern="100" dirty="0" err="1">
                          <a:effectLst/>
                        </a:rPr>
                        <a:t>của</a:t>
                      </a:r>
                      <a:r>
                        <a:rPr lang="en-US" sz="2400" kern="100" dirty="0">
                          <a:effectLst/>
                        </a:rPr>
                        <a:t> Saler) +</a:t>
                      </a:r>
                    </a:p>
                    <a:p>
                      <a:pPr algn="ctr">
                        <a:lnSpc>
                          <a:spcPts val="1800"/>
                        </a:lnSpc>
                        <a:spcBef>
                          <a:spcPts val="600"/>
                        </a:spcBef>
                        <a:spcAft>
                          <a:spcPts val="600"/>
                        </a:spcAft>
                        <a:buNone/>
                      </a:pPr>
                      <a:r>
                        <a:rPr lang="en-US" sz="2400" kern="100" dirty="0">
                          <a:effectLst/>
                        </a:rPr>
                        <a:t> EQ(</a:t>
                      </a:r>
                      <a:r>
                        <a:rPr lang="en-US" sz="2400" kern="100" dirty="0" err="1">
                          <a:effectLst/>
                        </a:rPr>
                        <a:t>Tiếp</a:t>
                      </a:r>
                      <a:r>
                        <a:rPr lang="en-US" sz="2400" kern="100" dirty="0">
                          <a:effectLst/>
                        </a:rPr>
                        <a:t> </a:t>
                      </a:r>
                      <a:r>
                        <a:rPr lang="en-US" sz="2400" kern="100" dirty="0" err="1">
                          <a:effectLst/>
                        </a:rPr>
                        <a:t>nhận</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72899363"/>
                  </a:ext>
                </a:extLst>
              </a:tr>
            </a:tbl>
          </a:graphicData>
        </a:graphic>
      </p:graphicFrame>
      <p:sp>
        <p:nvSpPr>
          <p:cNvPr id="20" name="TextBox 8">
            <a:extLst>
              <a:ext uri="{FF2B5EF4-FFF2-40B4-BE49-F238E27FC236}">
                <a16:creationId xmlns:a16="http://schemas.microsoft.com/office/drawing/2014/main" id="{0F01AB31-3B4E-F621-89EB-9D2C7517A25F}"/>
              </a:ext>
            </a:extLst>
          </p:cNvPr>
          <p:cNvSpPr txBox="1"/>
          <p:nvPr/>
        </p:nvSpPr>
        <p:spPr>
          <a:xfrm>
            <a:off x="1411602" y="214588"/>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43256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A0548-CF2E-2711-C585-E8F18199C6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638168-0238-9881-DA53-B02918998CB0}"/>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4A3885AA-A771-90FF-E535-379C16254E12}"/>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5AAAD4EB-6EE2-D98B-CA4F-CF37FADDAA47}"/>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324A649E-9E18-62A2-E43D-83809CAE5E43}"/>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4D4C414B-6930-F998-D61E-892D93A36DD5}"/>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19814149-D3C7-A67A-12DD-70A92DF61B61}"/>
              </a:ext>
            </a:extLst>
          </p:cNvPr>
          <p:cNvSpPr txBox="1"/>
          <p:nvPr/>
        </p:nvSpPr>
        <p:spPr>
          <a:xfrm>
            <a:off x="1411602" y="974468"/>
            <a:ext cx="16495397" cy="500137"/>
          </a:xfrm>
          <a:prstGeom prst="rect">
            <a:avLst/>
          </a:prstGeom>
        </p:spPr>
        <p:txBody>
          <a:bodyPr wrap="square" lIns="0" tIns="0" rIns="0" bIns="0" rtlCol="0" anchor="t">
            <a:spAutoFit/>
          </a:bodyPr>
          <a:lstStyle/>
          <a:p>
            <a:pPr>
              <a:lnSpc>
                <a:spcPts val="3900"/>
              </a:lnSpc>
              <a:spcBef>
                <a:spcPct val="0"/>
              </a:spcBef>
            </a:pPr>
            <a:r>
              <a:rPr lang="vi-VN" sz="3600" dirty="0"/>
              <a:t>Chuyển đổi yêu cầu chức năng sang trường hợp sử dụng (USE CASE)</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FBB25F87-CF5B-482D-6CDB-631F66B25A2F}"/>
              </a:ext>
            </a:extLst>
          </p:cNvPr>
          <p:cNvGraphicFramePr>
            <a:graphicFrameLocks noGrp="1"/>
          </p:cNvGraphicFramePr>
          <p:nvPr/>
        </p:nvGraphicFramePr>
        <p:xfrm>
          <a:off x="1201102" y="2624232"/>
          <a:ext cx="15885795" cy="6275068"/>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00C52CB4-982E-BC29-E5F2-4D208066D5C1}"/>
              </a:ext>
            </a:extLst>
          </p:cNvPr>
          <p:cNvGraphicFramePr>
            <a:graphicFrameLocks noGrp="1"/>
          </p:cNvGraphicFramePr>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90C2B1F1-0EEE-B83D-BE73-4AE4E78E4B5F}"/>
              </a:ext>
            </a:extLst>
          </p:cNvPr>
          <p:cNvGraphicFramePr>
            <a:graphicFrameLocks noGrp="1"/>
          </p:cNvGraphicFramePr>
          <p:nvPr/>
        </p:nvGraphicFramePr>
        <p:xfrm>
          <a:off x="1201100" y="2624230"/>
          <a:ext cx="15885794" cy="6367368"/>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440604048"/>
                    </a:ext>
                  </a:extLst>
                </a:gridCol>
                <a:gridCol w="5539733">
                  <a:extLst>
                    <a:ext uri="{9D8B030D-6E8A-4147-A177-3AD203B41FA5}">
                      <a16:colId xmlns:a16="http://schemas.microsoft.com/office/drawing/2014/main" val="3162363156"/>
                    </a:ext>
                  </a:extLst>
                </a:gridCol>
                <a:gridCol w="4441589">
                  <a:extLst>
                    <a:ext uri="{9D8B030D-6E8A-4147-A177-3AD203B41FA5}">
                      <a16:colId xmlns:a16="http://schemas.microsoft.com/office/drawing/2014/main" val="1181274967"/>
                    </a:ext>
                  </a:extLst>
                </a:gridCol>
                <a:gridCol w="4441589">
                  <a:extLst>
                    <a:ext uri="{9D8B030D-6E8A-4147-A177-3AD203B41FA5}">
                      <a16:colId xmlns:a16="http://schemas.microsoft.com/office/drawing/2014/main" val="298641690"/>
                    </a:ext>
                  </a:extLst>
                </a:gridCol>
              </a:tblGrid>
              <a:tr h="386977">
                <a:tc gridSpan="4">
                  <a:txBody>
                    <a:bodyPr/>
                    <a:lstStyle/>
                    <a:p>
                      <a:pPr marR="39370" algn="ctr">
                        <a:lnSpc>
                          <a:spcPct val="120000"/>
                        </a:lnSpc>
                        <a:spcBef>
                          <a:spcPts val="600"/>
                        </a:spcBef>
                        <a:spcAft>
                          <a:spcPts val="600"/>
                        </a:spcAft>
                        <a:buNone/>
                      </a:pPr>
                      <a:r>
                        <a:rPr lang="en-US" sz="2000" kern="100" dirty="0">
                          <a:effectLst/>
                        </a:rPr>
                        <a:t>VI. MODULE TƯƠNG TÁC ĐÁNH GIÁ</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744335">
                <a:tc>
                  <a:txBody>
                    <a:bodyPr/>
                    <a:lstStyle/>
                    <a:p>
                      <a:pPr marR="39370" algn="ctr">
                        <a:lnSpc>
                          <a:spcPct val="120000"/>
                        </a:lnSpc>
                        <a:spcBef>
                          <a:spcPts val="600"/>
                        </a:spcBef>
                        <a:spcAft>
                          <a:spcPts val="600"/>
                        </a:spcAft>
                        <a:buNone/>
                      </a:pPr>
                      <a:r>
                        <a:rPr lang="en-US" sz="2000" kern="100">
                          <a:effectLst/>
                        </a:rPr>
                        <a:t>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129358">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Tương tác Bài viết/Comments/Likes/Shares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744335">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744335">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744335">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744335">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129358">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graphicFrame>
        <p:nvGraphicFramePr>
          <p:cNvPr id="12" name="Table 11">
            <a:extLst>
              <a:ext uri="{FF2B5EF4-FFF2-40B4-BE49-F238E27FC236}">
                <a16:creationId xmlns:a16="http://schemas.microsoft.com/office/drawing/2014/main" id="{083D5C00-2B4A-60C6-E2D3-1DE26A90E1FF}"/>
              </a:ext>
            </a:extLst>
          </p:cNvPr>
          <p:cNvGraphicFramePr>
            <a:graphicFrameLocks noGrp="1"/>
          </p:cNvGraphicFramePr>
          <p:nvPr/>
        </p:nvGraphicFramePr>
        <p:xfrm>
          <a:off x="533400" y="1474605"/>
          <a:ext cx="17068800" cy="7516993"/>
        </p:xfrm>
        <a:graphic>
          <a:graphicData uri="http://schemas.openxmlformats.org/drawingml/2006/table">
            <a:tbl>
              <a:tblPr>
                <a:tableStyleId>{5C22544A-7EE6-4342-B048-85BDC9FD1C3A}</a:tableStyleId>
              </a:tblPr>
              <a:tblGrid>
                <a:gridCol w="1571823">
                  <a:extLst>
                    <a:ext uri="{9D8B030D-6E8A-4147-A177-3AD203B41FA5}">
                      <a16:colId xmlns:a16="http://schemas.microsoft.com/office/drawing/2014/main" val="3212290324"/>
                    </a:ext>
                  </a:extLst>
                </a:gridCol>
                <a:gridCol w="6798833">
                  <a:extLst>
                    <a:ext uri="{9D8B030D-6E8A-4147-A177-3AD203B41FA5}">
                      <a16:colId xmlns:a16="http://schemas.microsoft.com/office/drawing/2014/main" val="1249585878"/>
                    </a:ext>
                  </a:extLst>
                </a:gridCol>
                <a:gridCol w="3925792">
                  <a:extLst>
                    <a:ext uri="{9D8B030D-6E8A-4147-A177-3AD203B41FA5}">
                      <a16:colId xmlns:a16="http://schemas.microsoft.com/office/drawing/2014/main" val="512037681"/>
                    </a:ext>
                  </a:extLst>
                </a:gridCol>
                <a:gridCol w="4772352">
                  <a:extLst>
                    <a:ext uri="{9D8B030D-6E8A-4147-A177-3AD203B41FA5}">
                      <a16:colId xmlns:a16="http://schemas.microsoft.com/office/drawing/2014/main" val="2115725786"/>
                    </a:ext>
                  </a:extLst>
                </a:gridCol>
              </a:tblGrid>
              <a:tr h="545835">
                <a:tc gridSpan="4">
                  <a:txBody>
                    <a:bodyPr/>
                    <a:lstStyle/>
                    <a:p>
                      <a:pPr marR="39370" algn="ctr">
                        <a:lnSpc>
                          <a:spcPct val="120000"/>
                        </a:lnSpc>
                        <a:spcBef>
                          <a:spcPts val="600"/>
                        </a:spcBef>
                        <a:spcAft>
                          <a:spcPts val="600"/>
                        </a:spcAft>
                        <a:buNone/>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VIII</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MODULE SALER</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068115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CRUD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8762072"/>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Cập nhật Tồn kho tự động</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trừ tồn kho khi bán.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1707233"/>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8159805"/>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Orders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SalerID</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khớp</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hiển thị đơn hàng liên quan.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169796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Hiển thị 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3607730"/>
                  </a:ext>
                </a:extLst>
              </a:tr>
              <a:tr h="158001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Notifications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86683188"/>
                  </a:ext>
                </a:extLst>
              </a:tr>
            </a:tbl>
          </a:graphicData>
        </a:graphic>
      </p:graphicFrame>
      <p:graphicFrame>
        <p:nvGraphicFramePr>
          <p:cNvPr id="13" name="Table 12">
            <a:extLst>
              <a:ext uri="{FF2B5EF4-FFF2-40B4-BE49-F238E27FC236}">
                <a16:creationId xmlns:a16="http://schemas.microsoft.com/office/drawing/2014/main" id="{F6E73972-692F-89CF-3CD9-EAF3E290FB4F}"/>
              </a:ext>
            </a:extLst>
          </p:cNvPr>
          <p:cNvGraphicFramePr>
            <a:graphicFrameLocks noGrp="1"/>
          </p:cNvGraphicFramePr>
          <p:nvPr/>
        </p:nvGraphicFramePr>
        <p:xfrm>
          <a:off x="533400" y="1474603"/>
          <a:ext cx="17221200" cy="7516993"/>
        </p:xfrm>
        <a:graphic>
          <a:graphicData uri="http://schemas.openxmlformats.org/drawingml/2006/table">
            <a:tbl>
              <a:tblPr>
                <a:tableStyleId>{5C22544A-7EE6-4342-B048-85BDC9FD1C3A}</a:tableStyleId>
              </a:tblPr>
              <a:tblGrid>
                <a:gridCol w="1585857">
                  <a:extLst>
                    <a:ext uri="{9D8B030D-6E8A-4147-A177-3AD203B41FA5}">
                      <a16:colId xmlns:a16="http://schemas.microsoft.com/office/drawing/2014/main" val="84780468"/>
                    </a:ext>
                  </a:extLst>
                </a:gridCol>
                <a:gridCol w="6005419">
                  <a:extLst>
                    <a:ext uri="{9D8B030D-6E8A-4147-A177-3AD203B41FA5}">
                      <a16:colId xmlns:a16="http://schemas.microsoft.com/office/drawing/2014/main" val="3803889092"/>
                    </a:ext>
                  </a:extLst>
                </a:gridCol>
                <a:gridCol w="4814962">
                  <a:extLst>
                    <a:ext uri="{9D8B030D-6E8A-4147-A177-3AD203B41FA5}">
                      <a16:colId xmlns:a16="http://schemas.microsoft.com/office/drawing/2014/main" val="697735113"/>
                    </a:ext>
                  </a:extLst>
                </a:gridCol>
                <a:gridCol w="4814962">
                  <a:extLst>
                    <a:ext uri="{9D8B030D-6E8A-4147-A177-3AD203B41FA5}">
                      <a16:colId xmlns:a16="http://schemas.microsoft.com/office/drawing/2014/main" val="2083594515"/>
                    </a:ext>
                  </a:extLst>
                </a:gridCol>
              </a:tblGrid>
              <a:tr h="771774">
                <a:tc gridSpan="4">
                  <a:txBody>
                    <a:bodyPr/>
                    <a:lstStyle/>
                    <a:p>
                      <a:pPr marR="39370" algn="ctr">
                        <a:lnSpc>
                          <a:spcPct val="120000"/>
                        </a:lnSpc>
                        <a:spcBef>
                          <a:spcPts val="600"/>
                        </a:spcBef>
                        <a:spcAft>
                          <a:spcPts val="6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X</a:t>
                      </a:r>
                      <a:r>
                        <a:rPr lang="vi-VN"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MODULE TÌM KIẾM VÀ HIỂN THỊ</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3046572"/>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51</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viết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Tìm kiếm cơ bản.</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70705201"/>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52</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sản phẩm</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52280559"/>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53</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bài viết</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33433336"/>
                  </a:ext>
                </a:extLst>
              </a:tr>
              <a:tr h="2265598">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54</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Kết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(EO)</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88039558"/>
                  </a:ext>
                </a:extLst>
              </a:tr>
            </a:tbl>
          </a:graphicData>
        </a:graphic>
      </p:graphicFrame>
      <p:graphicFrame>
        <p:nvGraphicFramePr>
          <p:cNvPr id="14" name="Table 13">
            <a:extLst>
              <a:ext uri="{FF2B5EF4-FFF2-40B4-BE49-F238E27FC236}">
                <a16:creationId xmlns:a16="http://schemas.microsoft.com/office/drawing/2014/main" id="{E84C7271-10B3-EBEE-B23E-C5A297A54284}"/>
              </a:ext>
            </a:extLst>
          </p:cNvPr>
          <p:cNvGraphicFramePr>
            <a:graphicFrameLocks noGrp="1"/>
          </p:cNvGraphicFramePr>
          <p:nvPr/>
        </p:nvGraphicFramePr>
        <p:xfrm>
          <a:off x="533400" y="1480044"/>
          <a:ext cx="17221199" cy="7511551"/>
        </p:xfrm>
        <a:graphic>
          <a:graphicData uri="http://schemas.openxmlformats.org/drawingml/2006/table">
            <a:tbl>
              <a:tblPr firstRow="1" firstCol="1" bandRow="1">
                <a:tableStyleId>{5C22544A-7EE6-4342-B048-85BDC9FD1C3A}</a:tableStyleId>
              </a:tblPr>
              <a:tblGrid>
                <a:gridCol w="1494105">
                  <a:extLst>
                    <a:ext uri="{9D8B030D-6E8A-4147-A177-3AD203B41FA5}">
                      <a16:colId xmlns:a16="http://schemas.microsoft.com/office/drawing/2014/main" val="1049041298"/>
                    </a:ext>
                  </a:extLst>
                </a:gridCol>
                <a:gridCol w="2996639">
                  <a:extLst>
                    <a:ext uri="{9D8B030D-6E8A-4147-A177-3AD203B41FA5}">
                      <a16:colId xmlns:a16="http://schemas.microsoft.com/office/drawing/2014/main" val="2679624146"/>
                    </a:ext>
                  </a:extLst>
                </a:gridCol>
                <a:gridCol w="5656108">
                  <a:extLst>
                    <a:ext uri="{9D8B030D-6E8A-4147-A177-3AD203B41FA5}">
                      <a16:colId xmlns:a16="http://schemas.microsoft.com/office/drawing/2014/main" val="3475569421"/>
                    </a:ext>
                  </a:extLst>
                </a:gridCol>
                <a:gridCol w="2090483">
                  <a:extLst>
                    <a:ext uri="{9D8B030D-6E8A-4147-A177-3AD203B41FA5}">
                      <a16:colId xmlns:a16="http://schemas.microsoft.com/office/drawing/2014/main" val="2852366271"/>
                    </a:ext>
                  </a:extLst>
                </a:gridCol>
                <a:gridCol w="2090483">
                  <a:extLst>
                    <a:ext uri="{9D8B030D-6E8A-4147-A177-3AD203B41FA5}">
                      <a16:colId xmlns:a16="http://schemas.microsoft.com/office/drawing/2014/main" val="174122933"/>
                    </a:ext>
                  </a:extLst>
                </a:gridCol>
                <a:gridCol w="2893381">
                  <a:extLst>
                    <a:ext uri="{9D8B030D-6E8A-4147-A177-3AD203B41FA5}">
                      <a16:colId xmlns:a16="http://schemas.microsoft.com/office/drawing/2014/main" val="3329912738"/>
                    </a:ext>
                  </a:extLst>
                </a:gridCol>
              </a:tblGrid>
              <a:tr h="1407085">
                <a:tc>
                  <a:txBody>
                    <a:bodyPr/>
                    <a:lstStyle/>
                    <a:p>
                      <a:pPr algn="ctr">
                        <a:lnSpc>
                          <a:spcPts val="1800"/>
                        </a:lnSpc>
                        <a:spcBef>
                          <a:spcPts val="600"/>
                        </a:spcBef>
                        <a:spcAft>
                          <a:spcPts val="600"/>
                        </a:spcAft>
                        <a:buNone/>
                      </a:pPr>
                      <a:r>
                        <a:rPr lang="en-US" sz="1400" kern="100">
                          <a:effectLst/>
                        </a:rPr>
                        <a:t>TT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Loại Actor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dirty="0" err="1">
                          <a:effectLst/>
                        </a:rPr>
                        <a:t>Mô</a:t>
                      </a:r>
                      <a:r>
                        <a:rPr lang="en-US" sz="1400" kern="100" dirty="0">
                          <a:effectLst/>
                        </a:rPr>
                        <a:t> </a:t>
                      </a:r>
                      <a:r>
                        <a:rPr lang="en-US" sz="1400" kern="100" dirty="0" err="1">
                          <a:effectLst/>
                        </a:rPr>
                        <a:t>tả</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Trọng số</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Số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Điểm của từng loại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790915"/>
                  </a:ext>
                </a:extLst>
              </a:tr>
              <a:tr h="930959">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Đơn giản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7011067"/>
                  </a:ext>
                </a:extLst>
              </a:tr>
              <a:tr h="3311589">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Trung bình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dòng</a:t>
                      </a:r>
                      <a:r>
                        <a:rPr lang="en-US" sz="1400" kern="100" dirty="0">
                          <a:effectLst/>
                        </a:rPr>
                        <a:t> </a:t>
                      </a:r>
                      <a:r>
                        <a:rPr lang="en-US" sz="1400" kern="100" dirty="0" err="1">
                          <a:effectLst/>
                        </a:rPr>
                        <a:t>lệnh</a:t>
                      </a:r>
                      <a:r>
                        <a:rPr lang="en-US" sz="1400" kern="100" dirty="0">
                          <a:effectLst/>
                        </a:rPr>
                        <a:t> (CLI) </a:t>
                      </a:r>
                      <a:r>
                        <a:rPr lang="en-US" sz="1400" kern="100" dirty="0" err="1">
                          <a:effectLst/>
                        </a:rPr>
                        <a:t>hoặc</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thông</a:t>
                      </a:r>
                      <a:r>
                        <a:rPr lang="en-US" sz="1400" kern="100" dirty="0">
                          <a:effectLst/>
                        </a:rPr>
                        <a:t> qua </a:t>
                      </a:r>
                      <a:r>
                        <a:rPr lang="en-US" sz="1400" kern="100" dirty="0" err="1">
                          <a:effectLst/>
                        </a:rPr>
                        <a:t>một</a:t>
                      </a:r>
                      <a:r>
                        <a:rPr lang="en-US" sz="1400" kern="100" dirty="0">
                          <a:effectLst/>
                        </a:rPr>
                        <a:t> </a:t>
                      </a:r>
                      <a:r>
                        <a:rPr lang="en-US" sz="1400" kern="100" dirty="0" err="1">
                          <a:effectLst/>
                        </a:rPr>
                        <a:t>giao</a:t>
                      </a:r>
                      <a:r>
                        <a:rPr lang="en-US" sz="1400" kern="100" dirty="0">
                          <a:effectLst/>
                        </a:rPr>
                        <a:t> </a:t>
                      </a:r>
                      <a:r>
                        <a:rPr lang="en-US" sz="1400" kern="100" dirty="0" err="1">
                          <a:effectLst/>
                        </a:rPr>
                        <a:t>thức</a:t>
                      </a:r>
                      <a:r>
                        <a:rPr lang="en-US" sz="1400" kern="100" dirty="0">
                          <a:effectLst/>
                        </a:rPr>
                        <a:t> </a:t>
                      </a:r>
                      <a:r>
                        <a:rPr lang="en-US" sz="1400" kern="100" dirty="0" err="1">
                          <a:effectLst/>
                        </a:rPr>
                        <a:t>nào</a:t>
                      </a:r>
                      <a:r>
                        <a:rPr lang="en-US" sz="1400" kern="100" dirty="0">
                          <a:effectLst/>
                        </a:rPr>
                        <a:t> </a:t>
                      </a:r>
                      <a:r>
                        <a:rPr lang="en-US" sz="1400" kern="100" dirty="0" err="1">
                          <a:effectLst/>
                        </a:rPr>
                        <a:t>đó</a:t>
                      </a:r>
                      <a:r>
                        <a:rPr lang="en-US" sz="1400" kern="100" dirty="0">
                          <a:effectLst/>
                        </a:rPr>
                        <a:t> </a:t>
                      </a:r>
                      <a:r>
                        <a:rPr lang="en-US" sz="1400" kern="100" dirty="0" err="1">
                          <a:effectLst/>
                        </a:rPr>
                        <a:t>nhưng</a:t>
                      </a:r>
                      <a:r>
                        <a:rPr lang="en-US" sz="1400" kern="100" dirty="0">
                          <a:effectLst/>
                        </a:rPr>
                        <a:t> </a:t>
                      </a:r>
                      <a:r>
                        <a:rPr lang="en-US" sz="1400" kern="100" dirty="0" err="1">
                          <a:effectLst/>
                        </a:rPr>
                        <a:t>không</a:t>
                      </a:r>
                      <a:r>
                        <a:rPr lang="en-US" sz="1400" kern="100" dirty="0">
                          <a:effectLst/>
                        </a:rPr>
                        <a:t> </a:t>
                      </a:r>
                      <a:r>
                        <a:rPr lang="en-US" sz="1400" kern="100" dirty="0" err="1">
                          <a:effectLst/>
                        </a:rPr>
                        <a:t>phải</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9739051"/>
                  </a:ext>
                </a:extLst>
              </a:tr>
              <a:tr h="930959">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Phức tạp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rPr>
                        <a:t>Giao diện đồ họa người dùng (GUI)</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7726147"/>
                  </a:ext>
                </a:extLst>
              </a:tr>
              <a:tr h="930959">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Cộng (1+2+3)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dirty="0">
                          <a:effectLst/>
                        </a:rPr>
                        <a:t>TAW=18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6061630"/>
                  </a:ext>
                </a:extLst>
              </a:tr>
            </a:tbl>
          </a:graphicData>
        </a:graphic>
      </p:graphicFrame>
      <p:graphicFrame>
        <p:nvGraphicFramePr>
          <p:cNvPr id="15" name="Table 14">
            <a:extLst>
              <a:ext uri="{FF2B5EF4-FFF2-40B4-BE49-F238E27FC236}">
                <a16:creationId xmlns:a16="http://schemas.microsoft.com/office/drawing/2014/main" id="{EF2110D1-F3F7-6355-6619-FE6497274E9F}"/>
              </a:ext>
            </a:extLst>
          </p:cNvPr>
          <p:cNvGraphicFramePr>
            <a:graphicFrameLocks noGrp="1"/>
          </p:cNvGraphicFramePr>
          <p:nvPr/>
        </p:nvGraphicFramePr>
        <p:xfrm>
          <a:off x="533399" y="1483916"/>
          <a:ext cx="17221198" cy="7624978"/>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4075450381"/>
                    </a:ext>
                  </a:extLst>
                </a:gridCol>
                <a:gridCol w="3323692">
                  <a:extLst>
                    <a:ext uri="{9D8B030D-6E8A-4147-A177-3AD203B41FA5}">
                      <a16:colId xmlns:a16="http://schemas.microsoft.com/office/drawing/2014/main" val="2094683344"/>
                    </a:ext>
                  </a:extLst>
                </a:gridCol>
                <a:gridCol w="2490185">
                  <a:extLst>
                    <a:ext uri="{9D8B030D-6E8A-4147-A177-3AD203B41FA5}">
                      <a16:colId xmlns:a16="http://schemas.microsoft.com/office/drawing/2014/main" val="3772662659"/>
                    </a:ext>
                  </a:extLst>
                </a:gridCol>
                <a:gridCol w="6240963">
                  <a:extLst>
                    <a:ext uri="{9D8B030D-6E8A-4147-A177-3AD203B41FA5}">
                      <a16:colId xmlns:a16="http://schemas.microsoft.com/office/drawing/2014/main" val="4120722341"/>
                    </a:ext>
                  </a:extLst>
                </a:gridCol>
                <a:gridCol w="1794448">
                  <a:extLst>
                    <a:ext uri="{9D8B030D-6E8A-4147-A177-3AD203B41FA5}">
                      <a16:colId xmlns:a16="http://schemas.microsoft.com/office/drawing/2014/main" val="1173529781"/>
                    </a:ext>
                  </a:extLst>
                </a:gridCol>
                <a:gridCol w="2355860">
                  <a:extLst>
                    <a:ext uri="{9D8B030D-6E8A-4147-A177-3AD203B41FA5}">
                      <a16:colId xmlns:a16="http://schemas.microsoft.com/office/drawing/2014/main" val="3615187475"/>
                    </a:ext>
                  </a:extLst>
                </a:gridCol>
              </a:tblGrid>
              <a:tr h="1373584">
                <a:tc>
                  <a:txBody>
                    <a:bodyPr/>
                    <a:lstStyle/>
                    <a:p>
                      <a:pPr algn="ctr">
                        <a:lnSpc>
                          <a:spcPts val="1800"/>
                        </a:lnSpc>
                        <a:spcBef>
                          <a:spcPts val="600"/>
                        </a:spcBef>
                        <a:spcAft>
                          <a:spcPts val="600"/>
                        </a:spcAft>
                        <a:buNone/>
                      </a:pPr>
                      <a:r>
                        <a:rPr lang="en-US" sz="2400" b="1" kern="100" dirty="0">
                          <a:effectLst/>
                        </a:rPr>
                        <a:t>TT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Use case</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a:t>
                      </a:r>
                      <a:r>
                        <a:rPr lang="en-US" sz="2400" b="1" kern="100" dirty="0" err="1">
                          <a:effectLst/>
                        </a:rPr>
                        <a:t>tác</a:t>
                      </a:r>
                      <a:r>
                        <a:rPr lang="en-US" sz="2400" b="1" kern="100" dirty="0">
                          <a:effectLst/>
                        </a:rPr>
                        <a:t> </a:t>
                      </a:r>
                      <a:r>
                        <a:rPr lang="en-US" sz="2400" b="1" kern="100" dirty="0" err="1">
                          <a:effectLst/>
                        </a:rPr>
                        <a:t>nhân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a:effectLst/>
                        </a:rPr>
                        <a:t>Giao </a:t>
                      </a:r>
                      <a:r>
                        <a:rPr lang="en-US" sz="2400" b="1" kern="100" dirty="0" err="1">
                          <a:effectLst/>
                        </a:rPr>
                        <a:t>dịch</a:t>
                      </a:r>
                      <a:r>
                        <a:rPr lang="en-US" sz="2400" b="1" kern="100" dirty="0">
                          <a:effectLst/>
                        </a:rPr>
                        <a:t> (Transaction)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p>
                    <a:p>
                      <a:pPr algn="ctr">
                        <a:lnSpc>
                          <a:spcPts val="1800"/>
                        </a:lnSpc>
                        <a:spcBef>
                          <a:spcPts val="600"/>
                        </a:spcBef>
                        <a:spcAft>
                          <a:spcPts val="600"/>
                        </a:spcAft>
                        <a:buNone/>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BMT</a:t>
                      </a: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r>
                        <a:rPr lang="en-US" sz="2400" b="1" kern="100" dirty="0" err="1">
                          <a:effectLst/>
                        </a:rPr>
                        <a:t>độ</a:t>
                      </a:r>
                      <a:endParaRPr lang="en-US" sz="2400" b="1" kern="100" dirty="0">
                        <a:effectLst/>
                      </a:endParaRPr>
                    </a:p>
                    <a:p>
                      <a:pPr algn="ctr">
                        <a:lnSpc>
                          <a:spcPts val="1800"/>
                        </a:lnSpc>
                        <a:spcBef>
                          <a:spcPts val="600"/>
                        </a:spcBef>
                        <a:spcAft>
                          <a:spcPts val="600"/>
                        </a:spcAft>
                        <a:buNone/>
                      </a:pPr>
                      <a:r>
                        <a:rPr lang="en-US" sz="2400" b="1" kern="100" dirty="0">
                          <a:effectLst/>
                        </a:rPr>
                        <a:t> </a:t>
                      </a:r>
                      <a:r>
                        <a:rPr lang="en-US" sz="2400" b="1" kern="100" dirty="0" err="1">
                          <a:effectLst/>
                        </a:rPr>
                        <a:t>phức</a:t>
                      </a:r>
                      <a:r>
                        <a:rPr lang="en-US" sz="2400" b="1" kern="100" dirty="0">
                          <a:effectLst/>
                        </a:rPr>
                        <a:t> </a:t>
                      </a:r>
                      <a:r>
                        <a:rPr lang="en-US" sz="2400" b="1" kern="100" dirty="0" err="1">
                          <a:effectLst/>
                        </a:rPr>
                        <a:t>tạp</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3762697097"/>
                  </a:ext>
                </a:extLst>
              </a:tr>
              <a:tr h="618326">
                <a:tc gridSpan="6">
                  <a:txBody>
                    <a:bodyPr/>
                    <a:lstStyle/>
                    <a:p>
                      <a:pPr algn="ctr">
                        <a:lnSpc>
                          <a:spcPts val="1800"/>
                        </a:lnSpc>
                        <a:spcBef>
                          <a:spcPts val="600"/>
                        </a:spcBef>
                        <a:spcAft>
                          <a:spcPts val="600"/>
                        </a:spcAft>
                        <a:buNone/>
                      </a:pPr>
                      <a:r>
                        <a:rPr lang="en-US" sz="2400" b="1" kern="100" dirty="0">
                          <a:effectLst/>
                        </a:rPr>
                        <a:t>I. QUẢN TRỊ &amp; NGƯỜI DÙNG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3429528"/>
                  </a:ext>
                </a:extLst>
              </a:tr>
              <a:tr h="1256068">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Users) + EI(</a:t>
                      </a:r>
                      <a:r>
                        <a:rPr lang="en-US" sz="2400" kern="100" dirty="0" err="1">
                          <a:effectLst/>
                        </a:rPr>
                        <a:t>Duyệt</a:t>
                      </a:r>
                      <a:r>
                        <a:rPr lang="en-US" sz="2400" kern="100" dirty="0">
                          <a:effectLst/>
                        </a:rPr>
                        <a:t>/</a:t>
                      </a:r>
                      <a:r>
                        <a:rPr lang="en-US" sz="2400" kern="100" dirty="0" err="1">
                          <a:effectLst/>
                        </a:rPr>
                        <a:t>Từ</a:t>
                      </a:r>
                      <a:r>
                        <a:rPr lang="en-US" sz="2400" kern="100" dirty="0">
                          <a:effectLst/>
                        </a:rPr>
                        <a:t> </a:t>
                      </a:r>
                      <a:r>
                        <a:rPr lang="en-US" sz="2400" kern="100" dirty="0" err="1">
                          <a:effectLst/>
                        </a:rPr>
                        <a:t>chối</a:t>
                      </a:r>
                      <a:r>
                        <a:rPr lang="en-US" sz="2400" kern="100" dirty="0">
                          <a:effectLst/>
                        </a:rPr>
                        <a:t> </a:t>
                      </a:r>
                      <a:r>
                        <a:rPr lang="en-US" sz="2400" kern="100" dirty="0" err="1">
                          <a:effectLst/>
                        </a:rPr>
                        <a:t>Đối</a:t>
                      </a:r>
                      <a:r>
                        <a:rPr lang="en-US" sz="2400" kern="100" dirty="0">
                          <a:effectLst/>
                        </a:rPr>
                        <a:t> </a:t>
                      </a:r>
                      <a:r>
                        <a:rPr lang="en-US" sz="2400" kern="100" dirty="0" err="1">
                          <a:effectLst/>
                        </a:rPr>
                        <a:t>tác</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0689904"/>
                  </a:ext>
                </a:extLst>
              </a:tr>
              <a:tr h="608796">
                <a:tc>
                  <a:txBody>
                    <a:bodyPr/>
                    <a:lstStyle/>
                    <a:p>
                      <a:pPr algn="ctr">
                        <a:lnSpc>
                          <a:spcPts val="1800"/>
                        </a:lnSpc>
                        <a:spcBef>
                          <a:spcPts val="600"/>
                        </a:spcBef>
                        <a:spcAft>
                          <a:spcPts val="600"/>
                        </a:spcAft>
                        <a:buNone/>
                      </a:pPr>
                      <a:r>
                        <a:rPr lang="en-US"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phân quyền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EI(CRUD Roles)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89194499"/>
                  </a:ext>
                </a:extLst>
              </a:tr>
              <a:tr h="1256068">
                <a:tc>
                  <a:txBody>
                    <a:bodyPr/>
                    <a:lstStyle/>
                    <a:p>
                      <a:pPr algn="ctr">
                        <a:lnSpc>
                          <a:spcPts val="18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Đăng nhập/Đăng ký/Đổi mật khẩu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Guest/User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Đăng</a:t>
                      </a:r>
                      <a:r>
                        <a:rPr lang="en-US" sz="2400" kern="100" dirty="0">
                          <a:effectLst/>
                        </a:rPr>
                        <a:t> </a:t>
                      </a:r>
                      <a:r>
                        <a:rPr lang="en-US" sz="2400" kern="100" dirty="0" err="1">
                          <a:effectLst/>
                        </a:rPr>
                        <a:t>ký</a:t>
                      </a:r>
                      <a:r>
                        <a:rPr lang="en-US" sz="2400" kern="100" dirty="0">
                          <a:effectLst/>
                        </a:rPr>
                        <a:t>/</a:t>
                      </a:r>
                      <a:r>
                        <a:rPr lang="en-US" sz="2400" kern="100" dirty="0" err="1">
                          <a:effectLst/>
                        </a:rPr>
                        <a:t>Đăng</a:t>
                      </a:r>
                      <a:r>
                        <a:rPr lang="en-US" sz="2400" kern="100" dirty="0">
                          <a:effectLst/>
                        </a:rPr>
                        <a:t> </a:t>
                      </a:r>
                      <a:r>
                        <a:rPr lang="en-US" sz="2400" kern="100" dirty="0" err="1">
                          <a:effectLst/>
                        </a:rPr>
                        <a:t>nhập</a:t>
                      </a:r>
                      <a:r>
                        <a:rPr lang="en-US" sz="2400" kern="100" dirty="0">
                          <a:effectLst/>
                        </a:rPr>
                        <a:t>/</a:t>
                      </a:r>
                      <a:r>
                        <a:rPr lang="en-US" sz="2400" kern="100" dirty="0" err="1">
                          <a:effectLst/>
                        </a:rPr>
                        <a:t>Đổi</a:t>
                      </a:r>
                      <a:r>
                        <a:rPr lang="en-US" sz="2400" kern="100" dirty="0">
                          <a:effectLst/>
                        </a:rPr>
                        <a:t>  MK)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4979477"/>
                  </a:ext>
                </a:extLst>
              </a:tr>
              <a:tr h="1256068">
                <a:tc>
                  <a:txBody>
                    <a:bodyPr/>
                    <a:lstStyle/>
                    <a:p>
                      <a:pPr algn="ctr">
                        <a:lnSpc>
                          <a:spcPts val="1800"/>
                        </a:lnSpc>
                        <a:spcBef>
                          <a:spcPts val="600"/>
                        </a:spcBef>
                        <a:spcAft>
                          <a:spcPts val="600"/>
                        </a:spcAft>
                        <a:buNone/>
                      </a:pPr>
                      <a:r>
                        <a:rPr lang="en-US" sz="2400" kern="100">
                          <a:effectLst/>
                        </a:rPr>
                        <a:t>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Xem/Cập nhật thông tin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EQ(Xem/Cập nhật thông tin cá nhân)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43504382"/>
                  </a:ext>
                </a:extLst>
              </a:tr>
              <a:tr h="1256068">
                <a:tc>
                  <a:txBody>
                    <a:bodyPr/>
                    <a:lstStyle/>
                    <a:p>
                      <a:pPr algn="ctr">
                        <a:lnSpc>
                          <a:spcPts val="1800"/>
                        </a:lnSpc>
                        <a:spcBef>
                          <a:spcPts val="600"/>
                        </a:spcBef>
                        <a:spcAft>
                          <a:spcPts val="600"/>
                        </a:spcAft>
                        <a:buNone/>
                      </a:pPr>
                      <a:r>
                        <a:rPr lang="en-US" sz="2400" kern="100">
                          <a:effectLst/>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Theo dõi lịch sử hoạt động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EO(Theo </a:t>
                      </a:r>
                      <a:r>
                        <a:rPr lang="en-US" sz="2400" kern="100" dirty="0" err="1">
                          <a:effectLst/>
                        </a:rPr>
                        <a:t>dõi</a:t>
                      </a:r>
                      <a:r>
                        <a:rPr lang="en-US" sz="2400" kern="100" dirty="0">
                          <a:effectLst/>
                        </a:rPr>
                        <a:t> </a:t>
                      </a:r>
                      <a:r>
                        <a:rPr lang="en-US" sz="2400" kern="100" dirty="0" err="1">
                          <a:effectLst/>
                        </a:rPr>
                        <a:t>Lịch</a:t>
                      </a:r>
                      <a:r>
                        <a:rPr lang="en-US" sz="2400" kern="100" dirty="0">
                          <a:effectLst/>
                        </a:rPr>
                        <a:t> </a:t>
                      </a:r>
                      <a:r>
                        <a:rPr lang="en-US" sz="2400" kern="100" dirty="0" err="1">
                          <a:effectLst/>
                        </a:rPr>
                        <a:t>sử</a:t>
                      </a:r>
                      <a:r>
                        <a:rPr lang="en-US" sz="2400" kern="100" dirty="0">
                          <a:effectLst/>
                        </a:rPr>
                        <a:t> </a:t>
                      </a:r>
                      <a:r>
                        <a:rPr lang="en-US" sz="2400" kern="100" dirty="0" err="1">
                          <a:effectLst/>
                        </a:rPr>
                        <a:t>Hoạt</a:t>
                      </a:r>
                      <a:r>
                        <a:rPr lang="en-US" sz="2400" kern="100" dirty="0">
                          <a:effectLst/>
                        </a:rPr>
                        <a:t> </a:t>
                      </a:r>
                      <a:r>
                        <a:rPr lang="en-US" sz="2400" kern="100" dirty="0" err="1">
                          <a:effectLst/>
                        </a:rPr>
                        <a:t>động</a:t>
                      </a:r>
                      <a:r>
                        <a:rPr lang="en-US" sz="2400" kern="100" dirty="0">
                          <a:effectLst/>
                        </a:rPr>
                        <a:t>)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25983118"/>
                  </a:ext>
                </a:extLst>
              </a:tr>
            </a:tbl>
          </a:graphicData>
        </a:graphic>
      </p:graphicFrame>
      <p:graphicFrame>
        <p:nvGraphicFramePr>
          <p:cNvPr id="16" name="Table 15">
            <a:extLst>
              <a:ext uri="{FF2B5EF4-FFF2-40B4-BE49-F238E27FC236}">
                <a16:creationId xmlns:a16="http://schemas.microsoft.com/office/drawing/2014/main" id="{D2AE0887-6CB7-0B9E-F1A3-9D35A80FC1B1}"/>
              </a:ext>
            </a:extLst>
          </p:cNvPr>
          <p:cNvGraphicFramePr>
            <a:graphicFrameLocks noGrp="1"/>
          </p:cNvGraphicFramePr>
          <p:nvPr/>
        </p:nvGraphicFramePr>
        <p:xfrm>
          <a:off x="533396" y="1412506"/>
          <a:ext cx="17221198" cy="7696388"/>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3515313263"/>
                    </a:ext>
                  </a:extLst>
                </a:gridCol>
                <a:gridCol w="3323692">
                  <a:extLst>
                    <a:ext uri="{9D8B030D-6E8A-4147-A177-3AD203B41FA5}">
                      <a16:colId xmlns:a16="http://schemas.microsoft.com/office/drawing/2014/main" val="3797523185"/>
                    </a:ext>
                  </a:extLst>
                </a:gridCol>
                <a:gridCol w="2490185">
                  <a:extLst>
                    <a:ext uri="{9D8B030D-6E8A-4147-A177-3AD203B41FA5}">
                      <a16:colId xmlns:a16="http://schemas.microsoft.com/office/drawing/2014/main" val="3956444899"/>
                    </a:ext>
                  </a:extLst>
                </a:gridCol>
                <a:gridCol w="6240963">
                  <a:extLst>
                    <a:ext uri="{9D8B030D-6E8A-4147-A177-3AD203B41FA5}">
                      <a16:colId xmlns:a16="http://schemas.microsoft.com/office/drawing/2014/main" val="1804184416"/>
                    </a:ext>
                  </a:extLst>
                </a:gridCol>
                <a:gridCol w="1794448">
                  <a:extLst>
                    <a:ext uri="{9D8B030D-6E8A-4147-A177-3AD203B41FA5}">
                      <a16:colId xmlns:a16="http://schemas.microsoft.com/office/drawing/2014/main" val="4105879797"/>
                    </a:ext>
                  </a:extLst>
                </a:gridCol>
                <a:gridCol w="2355860">
                  <a:extLst>
                    <a:ext uri="{9D8B030D-6E8A-4147-A177-3AD203B41FA5}">
                      <a16:colId xmlns:a16="http://schemas.microsoft.com/office/drawing/2014/main" val="2337140033"/>
                    </a:ext>
                  </a:extLst>
                </a:gridCol>
              </a:tblGrid>
              <a:tr h="656105">
                <a:tc gridSpan="6">
                  <a:txBody>
                    <a:bodyPr/>
                    <a:lstStyle/>
                    <a:p>
                      <a:pPr algn="ctr">
                        <a:lnSpc>
                          <a:spcPts val="1800"/>
                        </a:lnSpc>
                        <a:spcBef>
                          <a:spcPts val="600"/>
                        </a:spcBef>
                        <a:spcAft>
                          <a:spcPts val="600"/>
                        </a:spcAft>
                        <a:buNone/>
                      </a:pPr>
                      <a:r>
                        <a:rPr lang="en-US" sz="2400" b="1" kern="100" dirty="0">
                          <a:effectLst/>
                        </a:rPr>
                        <a:t>II. QUẢN LÝ HỆ THỐNG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06559274"/>
                  </a:ext>
                </a:extLst>
              </a:tr>
              <a:tr h="645992">
                <a:tc>
                  <a:txBody>
                    <a:bodyPr/>
                    <a:lstStyle/>
                    <a:p>
                      <a:pPr algn="ctr">
                        <a:lnSpc>
                          <a:spcPts val="1800"/>
                        </a:lnSpc>
                        <a:spcBef>
                          <a:spcPts val="600"/>
                        </a:spcBef>
                        <a:spcAft>
                          <a:spcPts val="600"/>
                        </a:spcAft>
                        <a:buNone/>
                      </a:pPr>
                      <a:r>
                        <a:rPr lang="en-US" sz="2400" kern="100">
                          <a:effectLst/>
                        </a:rPr>
                        <a:t>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a:t>
                      </a:r>
                      <a:r>
                        <a:rPr lang="en-US" sz="2400" kern="100" dirty="0" err="1">
                          <a:effectLst/>
                        </a:rPr>
                        <a:t>danh</a:t>
                      </a:r>
                      <a:r>
                        <a:rPr lang="en-US" sz="2400" kern="100" dirty="0">
                          <a:effectLst/>
                        </a:rPr>
                        <a:t> </a:t>
                      </a:r>
                      <a:r>
                        <a:rPr lang="en-US" sz="2400" kern="100" dirty="0" err="1">
                          <a:effectLst/>
                        </a:rPr>
                        <a:t>mục</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Categories)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82293683"/>
                  </a:ext>
                </a:extLst>
              </a:tr>
              <a:tr h="645992">
                <a:tc>
                  <a:txBody>
                    <a:bodyPr/>
                    <a:lstStyle/>
                    <a:p>
                      <a:pPr algn="ctr">
                        <a:lnSpc>
                          <a:spcPts val="1800"/>
                        </a:lnSpc>
                        <a:spcBef>
                          <a:spcPts val="600"/>
                        </a:spcBef>
                        <a:spcAft>
                          <a:spcPts val="600"/>
                        </a:spcAft>
                        <a:buNone/>
                      </a:pPr>
                      <a:r>
                        <a:rPr lang="en-US" sz="2400" kern="100">
                          <a:effectLst/>
                        </a:rPr>
                        <a:t>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thương hiệu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Brands)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65596283"/>
                  </a:ext>
                </a:extLst>
              </a:tr>
              <a:tr h="645992">
                <a:tc>
                  <a:txBody>
                    <a:bodyPr/>
                    <a:lstStyle/>
                    <a:p>
                      <a:pPr algn="ctr">
                        <a:lnSpc>
                          <a:spcPts val="1800"/>
                        </a:lnSpc>
                        <a:spcBef>
                          <a:spcPts val="600"/>
                        </a:spcBef>
                        <a:spcAft>
                          <a:spcPts val="600"/>
                        </a:spcAft>
                        <a:buNone/>
                      </a:pPr>
                      <a:r>
                        <a:rPr lang="en-US" sz="2400" kern="100">
                          <a:effectLst/>
                        </a:rPr>
                        <a:t>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chủ đề</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Topics)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0015728"/>
                  </a:ext>
                </a:extLst>
              </a:tr>
              <a:tr h="645992">
                <a:tc>
                  <a:txBody>
                    <a:bodyPr/>
                    <a:lstStyle/>
                    <a:p>
                      <a:pPr algn="ctr">
                        <a:lnSpc>
                          <a:spcPts val="1800"/>
                        </a:lnSpc>
                        <a:spcBef>
                          <a:spcPts val="600"/>
                        </a:spcBef>
                        <a:spcAft>
                          <a:spcPts val="600"/>
                        </a:spcAft>
                        <a:buNone/>
                      </a:pPr>
                      <a:r>
                        <a:rPr lang="en-US" sz="2400" kern="100">
                          <a:effectLst/>
                        </a:rPr>
                        <a:t>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PostTypes)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81011146"/>
                  </a:ext>
                </a:extLst>
              </a:tr>
              <a:tr h="1332812">
                <a:tc>
                  <a:txBody>
                    <a:bodyPr/>
                    <a:lstStyle/>
                    <a:p>
                      <a:pPr algn="ctr">
                        <a:lnSpc>
                          <a:spcPts val="1800"/>
                        </a:lnSpc>
                        <a:spcBef>
                          <a:spcPts val="600"/>
                        </a:spcBef>
                        <a:spcAft>
                          <a:spcPts val="600"/>
                        </a:spcAft>
                        <a:buNone/>
                      </a:pPr>
                      <a:r>
                        <a:rPr lang="en-US" sz="2400" kern="100">
                          <a:effectLst/>
                        </a:rPr>
                        <a:t>10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cấu hình hệ thống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Configurations)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62116481"/>
                  </a:ext>
                </a:extLst>
              </a:tr>
              <a:tr h="1332812">
                <a:tc>
                  <a:txBody>
                    <a:bodyPr/>
                    <a:lstStyle/>
                    <a:p>
                      <a:pPr algn="ctr">
                        <a:lnSpc>
                          <a:spcPts val="1800"/>
                        </a:lnSpc>
                        <a:spcBef>
                          <a:spcPts val="600"/>
                        </a:spcBef>
                        <a:spcAft>
                          <a:spcPts val="600"/>
                        </a:spcAft>
                        <a:buNone/>
                      </a:pPr>
                      <a:r>
                        <a:rPr lang="en-US" sz="2400" kern="100">
                          <a:effectLst/>
                        </a:rPr>
                        <a:t>11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trạng thái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 Manager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PostStatus)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27798397"/>
                  </a:ext>
                </a:extLst>
              </a:tr>
              <a:tr h="1790691">
                <a:tc>
                  <a:txBody>
                    <a:bodyPr/>
                    <a:lstStyle/>
                    <a:p>
                      <a:pPr algn="ctr">
                        <a:lnSpc>
                          <a:spcPts val="1800"/>
                        </a:lnSpc>
                        <a:spcBef>
                          <a:spcPts val="600"/>
                        </a:spcBef>
                        <a:spcAft>
                          <a:spcPts val="600"/>
                        </a:spcAft>
                        <a:buNone/>
                      </a:pPr>
                      <a:r>
                        <a:rPr lang="en-US" sz="2400" kern="100">
                          <a:effectLst/>
                        </a:rPr>
                        <a:t>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trạng thái đơn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OrderStatus)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82173744"/>
                  </a:ext>
                </a:extLst>
              </a:tr>
            </a:tbl>
          </a:graphicData>
        </a:graphic>
      </p:graphicFrame>
      <p:graphicFrame>
        <p:nvGraphicFramePr>
          <p:cNvPr id="17" name="Table 16">
            <a:extLst>
              <a:ext uri="{FF2B5EF4-FFF2-40B4-BE49-F238E27FC236}">
                <a16:creationId xmlns:a16="http://schemas.microsoft.com/office/drawing/2014/main" id="{DF93F4A9-55DA-BD5A-701D-B42F6C017D40}"/>
              </a:ext>
            </a:extLst>
          </p:cNvPr>
          <p:cNvGraphicFramePr>
            <a:graphicFrameLocks noGrp="1"/>
          </p:cNvGraphicFramePr>
          <p:nvPr/>
        </p:nvGraphicFramePr>
        <p:xfrm>
          <a:off x="555161" y="1426663"/>
          <a:ext cx="17199432" cy="7696387"/>
        </p:xfrm>
        <a:graphic>
          <a:graphicData uri="http://schemas.openxmlformats.org/drawingml/2006/table">
            <a:tbl>
              <a:tblPr>
                <a:tableStyleId>{5C22544A-7EE6-4342-B048-85BDC9FD1C3A}</a:tableStyleId>
              </a:tblPr>
              <a:tblGrid>
                <a:gridCol w="1014766">
                  <a:extLst>
                    <a:ext uri="{9D8B030D-6E8A-4147-A177-3AD203B41FA5}">
                      <a16:colId xmlns:a16="http://schemas.microsoft.com/office/drawing/2014/main" val="4037620563"/>
                    </a:ext>
                  </a:extLst>
                </a:gridCol>
                <a:gridCol w="3319491">
                  <a:extLst>
                    <a:ext uri="{9D8B030D-6E8A-4147-A177-3AD203B41FA5}">
                      <a16:colId xmlns:a16="http://schemas.microsoft.com/office/drawing/2014/main" val="1061823351"/>
                    </a:ext>
                  </a:extLst>
                </a:gridCol>
                <a:gridCol w="2487038">
                  <a:extLst>
                    <a:ext uri="{9D8B030D-6E8A-4147-A177-3AD203B41FA5}">
                      <a16:colId xmlns:a16="http://schemas.microsoft.com/office/drawing/2014/main" val="303114469"/>
                    </a:ext>
                  </a:extLst>
                </a:gridCol>
                <a:gridCol w="6233075">
                  <a:extLst>
                    <a:ext uri="{9D8B030D-6E8A-4147-A177-3AD203B41FA5}">
                      <a16:colId xmlns:a16="http://schemas.microsoft.com/office/drawing/2014/main" val="624044483"/>
                    </a:ext>
                  </a:extLst>
                </a:gridCol>
                <a:gridCol w="1792180">
                  <a:extLst>
                    <a:ext uri="{9D8B030D-6E8A-4147-A177-3AD203B41FA5}">
                      <a16:colId xmlns:a16="http://schemas.microsoft.com/office/drawing/2014/main" val="3855363425"/>
                    </a:ext>
                  </a:extLst>
                </a:gridCol>
                <a:gridCol w="2352882">
                  <a:extLst>
                    <a:ext uri="{9D8B030D-6E8A-4147-A177-3AD203B41FA5}">
                      <a16:colId xmlns:a16="http://schemas.microsoft.com/office/drawing/2014/main" val="749729579"/>
                    </a:ext>
                  </a:extLst>
                </a:gridCol>
              </a:tblGrid>
              <a:tr h="610099">
                <a:tc gridSpan="6">
                  <a:txBody>
                    <a:bodyPr/>
                    <a:lstStyle/>
                    <a:p>
                      <a:pPr algn="ctr">
                        <a:lnSpc>
                          <a:spcPts val="1800"/>
                        </a:lnSpc>
                        <a:spcBef>
                          <a:spcPts val="600"/>
                        </a:spcBef>
                        <a:spcAft>
                          <a:spcPts val="600"/>
                        </a:spcAft>
                        <a:buNone/>
                      </a:pPr>
                      <a:r>
                        <a:rPr lang="en-US" sz="2400" b="1" kern="100" dirty="0">
                          <a:effectLst/>
                        </a:rPr>
                        <a:t>III. SẢN PHẨM &amp; BÀI VIẾT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4160748"/>
                  </a:ext>
                </a:extLst>
              </a:tr>
              <a:tr h="2303789">
                <a:tc>
                  <a:txBody>
                    <a:bodyPr/>
                    <a:lstStyle/>
                    <a:p>
                      <a:pPr algn="ctr">
                        <a:lnSpc>
                          <a:spcPts val="18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sản phẩm (Admin/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 Manager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Products </a:t>
                      </a:r>
                      <a:r>
                        <a:rPr lang="en-US" sz="2400" kern="100" dirty="0" err="1">
                          <a:effectLst/>
                        </a:rPr>
                        <a:t>và</a:t>
                      </a:r>
                      <a:r>
                        <a:rPr lang="en-US" sz="2400" kern="100" dirty="0">
                          <a:effectLst/>
                        </a:rPr>
                        <a:t> </a:t>
                      </a:r>
                      <a:r>
                        <a:rPr lang="en-US" sz="2400" kern="100" dirty="0" err="1">
                          <a:effectLst/>
                        </a:rPr>
                        <a:t>ProductImages</a:t>
                      </a:r>
                      <a:r>
                        <a:rPr lang="en-US" sz="2400" kern="100" dirty="0">
                          <a:effectLst/>
                        </a:rPr>
                        <a:t>) + EI(</a:t>
                      </a: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tồn</a:t>
                      </a:r>
                      <a:r>
                        <a:rPr lang="en-US" sz="2400" kern="100" dirty="0">
                          <a:effectLst/>
                        </a:rPr>
                        <a:t> </a:t>
                      </a:r>
                      <a:r>
                        <a:rPr lang="en-US" sz="2400" kern="100" dirty="0" err="1">
                          <a:effectLst/>
                        </a:rPr>
                        <a:t>kho</a:t>
                      </a:r>
                      <a:r>
                        <a:rPr lang="en-US" sz="2400" kern="100" dirty="0">
                          <a:effectLst/>
                        </a:rPr>
                        <a:t> </a:t>
                      </a:r>
                      <a:r>
                        <a:rPr lang="en-US" sz="2400" kern="100" dirty="0" err="1">
                          <a:effectLst/>
                        </a:rPr>
                        <a:t>tự</a:t>
                      </a:r>
                      <a:r>
                        <a:rPr lang="en-US" sz="2400" kern="100" dirty="0">
                          <a:effectLst/>
                        </a:rPr>
                        <a:t> </a:t>
                      </a:r>
                      <a:r>
                        <a:rPr lang="en-US" sz="2400" kern="100" dirty="0" err="1">
                          <a:effectLst/>
                        </a:rPr>
                        <a:t>động</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42692302"/>
                  </a:ext>
                </a:extLst>
              </a:tr>
              <a:tr h="2303789">
                <a:tc>
                  <a:txBody>
                    <a:bodyPr/>
                    <a:lstStyle/>
                    <a:p>
                      <a:pPr algn="ctr">
                        <a:lnSpc>
                          <a:spcPts val="18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bài viết (Admin/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Kiểm</a:t>
                      </a:r>
                      <a:r>
                        <a:rPr lang="en-US" sz="2400" kern="100" dirty="0">
                          <a:effectLst/>
                        </a:rPr>
                        <a:t> </a:t>
                      </a:r>
                      <a:r>
                        <a:rPr lang="en-US" sz="2400" kern="100" dirty="0" err="1">
                          <a:effectLst/>
                        </a:rPr>
                        <a:t>duyệt</a:t>
                      </a:r>
                      <a:r>
                        <a:rPr lang="en-US" sz="2400" kern="100" dirty="0">
                          <a:effectLst/>
                        </a:rPr>
                        <a:t> </a:t>
                      </a:r>
                      <a:r>
                        <a:rPr lang="en-US" sz="2400" kern="100" dirty="0" err="1">
                          <a:effectLst/>
                        </a:rPr>
                        <a:t>Bài</a:t>
                      </a:r>
                      <a:r>
                        <a:rPr lang="en-US" sz="2400" kern="100" dirty="0">
                          <a:effectLst/>
                        </a:rPr>
                        <a:t> </a:t>
                      </a:r>
                      <a:r>
                        <a:rPr lang="en-US" sz="2400" kern="100" dirty="0" err="1">
                          <a:effectLst/>
                        </a:rPr>
                        <a:t>viết</a:t>
                      </a:r>
                      <a:r>
                        <a:rPr lang="en-US" sz="2400" kern="100" dirty="0">
                          <a:effectLst/>
                        </a:rPr>
                        <a:t> Admin/Manager)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73268790"/>
                  </a:ext>
                </a:extLst>
              </a:tr>
              <a:tr h="1239355">
                <a:tc>
                  <a:txBody>
                    <a:bodyPr/>
                    <a:lstStyle/>
                    <a:p>
                      <a:pPr algn="ctr">
                        <a:lnSpc>
                          <a:spcPts val="18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sản phẩm của 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EI(CRUD Sản phẩm của Saler)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01776573"/>
                  </a:ext>
                </a:extLst>
              </a:tr>
              <a:tr h="1239355">
                <a:tc>
                  <a:txBody>
                    <a:bodyPr/>
                    <a:lstStyle/>
                    <a:p>
                      <a:pPr algn="ctr">
                        <a:lnSpc>
                          <a:spcPts val="18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Đăng và quản lý bài viết của mình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EI(Tạo/Quản lý Bài viết của User/Saler)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49418964"/>
                  </a:ext>
                </a:extLst>
              </a:tr>
            </a:tbl>
          </a:graphicData>
        </a:graphic>
      </p:graphicFrame>
      <p:graphicFrame>
        <p:nvGraphicFramePr>
          <p:cNvPr id="18" name="Table 17">
            <a:extLst>
              <a:ext uri="{FF2B5EF4-FFF2-40B4-BE49-F238E27FC236}">
                <a16:creationId xmlns:a16="http://schemas.microsoft.com/office/drawing/2014/main" id="{25AC4644-E94D-DB90-48A8-E0F49833808F}"/>
              </a:ext>
            </a:extLst>
          </p:cNvPr>
          <p:cNvGraphicFramePr>
            <a:graphicFrameLocks noGrp="1"/>
          </p:cNvGraphicFramePr>
          <p:nvPr/>
        </p:nvGraphicFramePr>
        <p:xfrm>
          <a:off x="555155" y="1424488"/>
          <a:ext cx="17221198" cy="7624980"/>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2104655310"/>
                    </a:ext>
                  </a:extLst>
                </a:gridCol>
                <a:gridCol w="3323692">
                  <a:extLst>
                    <a:ext uri="{9D8B030D-6E8A-4147-A177-3AD203B41FA5}">
                      <a16:colId xmlns:a16="http://schemas.microsoft.com/office/drawing/2014/main" val="3430680682"/>
                    </a:ext>
                  </a:extLst>
                </a:gridCol>
                <a:gridCol w="2490185">
                  <a:extLst>
                    <a:ext uri="{9D8B030D-6E8A-4147-A177-3AD203B41FA5}">
                      <a16:colId xmlns:a16="http://schemas.microsoft.com/office/drawing/2014/main" val="3734522451"/>
                    </a:ext>
                  </a:extLst>
                </a:gridCol>
                <a:gridCol w="6240963">
                  <a:extLst>
                    <a:ext uri="{9D8B030D-6E8A-4147-A177-3AD203B41FA5}">
                      <a16:colId xmlns:a16="http://schemas.microsoft.com/office/drawing/2014/main" val="1851737160"/>
                    </a:ext>
                  </a:extLst>
                </a:gridCol>
                <a:gridCol w="1794448">
                  <a:extLst>
                    <a:ext uri="{9D8B030D-6E8A-4147-A177-3AD203B41FA5}">
                      <a16:colId xmlns:a16="http://schemas.microsoft.com/office/drawing/2014/main" val="3583620570"/>
                    </a:ext>
                  </a:extLst>
                </a:gridCol>
                <a:gridCol w="2355860">
                  <a:extLst>
                    <a:ext uri="{9D8B030D-6E8A-4147-A177-3AD203B41FA5}">
                      <a16:colId xmlns:a16="http://schemas.microsoft.com/office/drawing/2014/main" val="1663562141"/>
                    </a:ext>
                  </a:extLst>
                </a:gridCol>
              </a:tblGrid>
              <a:tr h="593871">
                <a:tc gridSpan="6">
                  <a:txBody>
                    <a:bodyPr/>
                    <a:lstStyle/>
                    <a:p>
                      <a:pPr algn="ctr">
                        <a:lnSpc>
                          <a:spcPts val="1800"/>
                        </a:lnSpc>
                        <a:spcBef>
                          <a:spcPts val="600"/>
                        </a:spcBef>
                        <a:spcAft>
                          <a:spcPts val="600"/>
                        </a:spcAft>
                        <a:buNone/>
                      </a:pPr>
                      <a:r>
                        <a:rPr lang="en-US" sz="2400" b="1" kern="100" dirty="0">
                          <a:effectLst/>
                        </a:rPr>
                        <a:t>IV. MUA SẮM &amp; ĐƠN HÀNG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8625621"/>
                  </a:ext>
                </a:extLst>
              </a:tr>
              <a:tr h="1206389">
                <a:tc>
                  <a:txBody>
                    <a:bodyPr/>
                    <a:lstStyle/>
                    <a:p>
                      <a:pPr algn="ctr">
                        <a:lnSpc>
                          <a:spcPts val="18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Giỏ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Giỏ hàng) + EQ(Xem Giỏ hàng) = 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79252325"/>
                  </a:ext>
                </a:extLst>
              </a:tr>
              <a:tr h="584717">
                <a:tc>
                  <a:txBody>
                    <a:bodyPr/>
                    <a:lstStyle/>
                    <a:p>
                      <a:pPr algn="ctr">
                        <a:lnSpc>
                          <a:spcPts val="18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Đặt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EI(Đặt hàng)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44283218"/>
                  </a:ext>
                </a:extLst>
              </a:tr>
              <a:tr h="584717">
                <a:tc>
                  <a:txBody>
                    <a:bodyPr/>
                    <a:lstStyle/>
                    <a:p>
                      <a:pPr algn="ctr">
                        <a:lnSpc>
                          <a:spcPts val="1800"/>
                        </a:lnSpc>
                        <a:spcBef>
                          <a:spcPts val="600"/>
                        </a:spcBef>
                        <a:spcAft>
                          <a:spcPts val="600"/>
                        </a:spcAft>
                        <a:buNone/>
                      </a:pPr>
                      <a:r>
                        <a:rPr lang="en-US" sz="2400" kern="100">
                          <a:effectLst/>
                        </a:rPr>
                        <a:t>19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Thanh toán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EI(Thanh toán)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1772114"/>
                  </a:ext>
                </a:extLst>
              </a:tr>
              <a:tr h="2242508">
                <a:tc>
                  <a:txBody>
                    <a:bodyPr/>
                    <a:lstStyle/>
                    <a:p>
                      <a:pPr algn="ctr">
                        <a:lnSpc>
                          <a:spcPts val="1800"/>
                        </a:lnSpc>
                        <a:spcBef>
                          <a:spcPts val="600"/>
                        </a:spcBef>
                        <a:spcAft>
                          <a:spcPts val="600"/>
                        </a:spcAft>
                        <a:buNone/>
                      </a:pPr>
                      <a:r>
                        <a:rPr lang="en-US" sz="2400" kern="100">
                          <a:effectLst/>
                        </a:rPr>
                        <a:t>20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đơn hàng (Admin/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a:t>
                      </a:r>
                      <a:r>
                        <a:rPr lang="en-US" sz="2400" kern="100" dirty="0" err="1">
                          <a:effectLst/>
                        </a:rPr>
                        <a:t>Đơn</a:t>
                      </a:r>
                      <a:r>
                        <a:rPr lang="en-US" sz="2400" kern="100" dirty="0">
                          <a:effectLst/>
                        </a:rPr>
                        <a:t> </a:t>
                      </a:r>
                      <a:r>
                        <a:rPr lang="en-US" sz="2400" kern="100" dirty="0" err="1">
                          <a:effectLst/>
                        </a:rPr>
                        <a:t>hàng</a:t>
                      </a:r>
                      <a:r>
                        <a:rPr lang="en-US" sz="2400" kern="100" dirty="0">
                          <a:effectLst/>
                        </a:rPr>
                        <a:t>) + EO(Xem Giao </a:t>
                      </a:r>
                      <a:r>
                        <a:rPr lang="en-US" sz="2400" kern="100" dirty="0" err="1">
                          <a:effectLst/>
                        </a:rPr>
                        <a:t>dịch</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31380360"/>
                  </a:ext>
                </a:extLst>
              </a:tr>
              <a:tr h="1206389">
                <a:tc>
                  <a:txBody>
                    <a:bodyPr/>
                    <a:lstStyle/>
                    <a:p>
                      <a:pPr algn="ctr">
                        <a:lnSpc>
                          <a:spcPts val="1800"/>
                        </a:lnSpc>
                        <a:spcBef>
                          <a:spcPts val="600"/>
                        </a:spcBef>
                        <a:spcAft>
                          <a:spcPts val="600"/>
                        </a:spcAft>
                        <a:buNone/>
                      </a:pPr>
                      <a:r>
                        <a:rPr lang="en-US" sz="2400" kern="100">
                          <a:effectLst/>
                        </a:rPr>
                        <a:t>21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Yêu cầu hủy đơn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a:t>
                      </a:r>
                      <a:r>
                        <a:rPr lang="en-US" sz="2400" kern="100" dirty="0" err="1">
                          <a:effectLst/>
                        </a:rPr>
                        <a:t>Đơn</a:t>
                      </a:r>
                      <a:r>
                        <a:rPr lang="en-US" sz="2400" kern="100" dirty="0">
                          <a:effectLst/>
                        </a:rPr>
                        <a:t> </a:t>
                      </a:r>
                      <a:r>
                        <a:rPr lang="en-US" sz="2400" kern="100" dirty="0" err="1">
                          <a:effectLst/>
                        </a:rPr>
                        <a:t>hàng</a:t>
                      </a:r>
                      <a:r>
                        <a:rPr lang="en-US" sz="2400" kern="100" dirty="0">
                          <a:effectLst/>
                        </a:rPr>
                        <a:t>) (</a:t>
                      </a:r>
                      <a:r>
                        <a:rPr lang="en-US" sz="2400" kern="100" dirty="0" err="1">
                          <a:effectLst/>
                        </a:rPr>
                        <a:t>Giả</a:t>
                      </a:r>
                      <a:r>
                        <a:rPr lang="en-US" sz="2400" kern="100" dirty="0">
                          <a:effectLst/>
                        </a:rPr>
                        <a:t> </a:t>
                      </a:r>
                      <a:r>
                        <a:rPr lang="en-US" sz="2400" kern="100" dirty="0" err="1">
                          <a:effectLst/>
                        </a:rPr>
                        <a:t>định</a:t>
                      </a:r>
                      <a:r>
                        <a:rPr lang="en-US" sz="2400" kern="100" dirty="0">
                          <a:effectLst/>
                        </a:rPr>
                        <a:t> </a:t>
                      </a:r>
                      <a:r>
                        <a:rPr lang="en-US" sz="2400" kern="100" dirty="0" err="1">
                          <a:effectLst/>
                        </a:rPr>
                        <a:t>là</a:t>
                      </a:r>
                      <a:r>
                        <a:rPr lang="en-US" sz="2400" kern="100" dirty="0">
                          <a:effectLst/>
                        </a:rPr>
                        <a:t> </a:t>
                      </a:r>
                      <a:r>
                        <a:rPr lang="en-US" sz="2400" kern="100" dirty="0" err="1">
                          <a:effectLst/>
                        </a:rPr>
                        <a:t>thao</a:t>
                      </a:r>
                      <a:r>
                        <a:rPr lang="en-US" sz="2400" kern="100" dirty="0">
                          <a:effectLst/>
                        </a:rPr>
                        <a:t> </a:t>
                      </a:r>
                      <a:r>
                        <a:rPr lang="en-US" sz="2400" kern="100" dirty="0" err="1">
                          <a:effectLst/>
                        </a:rPr>
                        <a:t>tác</a:t>
                      </a:r>
                      <a:r>
                        <a:rPr lang="en-US" sz="2400" kern="100" dirty="0">
                          <a:effectLst/>
                        </a:rPr>
                        <a:t> EI </a:t>
                      </a:r>
                      <a:r>
                        <a:rPr lang="en-US" sz="2400" kern="100" dirty="0" err="1">
                          <a:effectLst/>
                        </a:rPr>
                        <a:t>của</a:t>
                      </a:r>
                      <a:endParaRPr lang="en-US" sz="2400" kern="100" dirty="0">
                        <a:effectLst/>
                      </a:endParaRPr>
                    </a:p>
                    <a:p>
                      <a:pPr algn="ctr">
                        <a:lnSpc>
                          <a:spcPts val="1800"/>
                        </a:lnSpc>
                        <a:spcBef>
                          <a:spcPts val="600"/>
                        </a:spcBef>
                        <a:spcAft>
                          <a:spcPts val="600"/>
                        </a:spcAft>
                        <a:buNone/>
                      </a:pPr>
                      <a:r>
                        <a:rPr lang="en-US" sz="2400" kern="100" dirty="0">
                          <a:effectLst/>
                        </a:rPr>
                        <a:t> User)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83576378"/>
                  </a:ext>
                </a:extLst>
              </a:tr>
              <a:tr h="1206389">
                <a:tc>
                  <a:txBody>
                    <a:bodyPr/>
                    <a:lstStyle/>
                    <a:p>
                      <a:pPr algn="ctr">
                        <a:lnSpc>
                          <a:spcPts val="1800"/>
                        </a:lnSpc>
                        <a:spcBef>
                          <a:spcPts val="600"/>
                        </a:spcBef>
                        <a:spcAft>
                          <a:spcPts val="600"/>
                        </a:spcAft>
                        <a:buNone/>
                      </a:pPr>
                      <a:r>
                        <a:rPr lang="en-US" sz="2400" kern="100">
                          <a:effectLst/>
                        </a:rPr>
                        <a:t>22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đơn hàng của 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Trạng</a:t>
                      </a:r>
                      <a:r>
                        <a:rPr lang="en-US" sz="2400" kern="100" dirty="0">
                          <a:effectLst/>
                        </a:rPr>
                        <a:t> </a:t>
                      </a:r>
                      <a:r>
                        <a:rPr lang="en-US" sz="2400" kern="100" dirty="0" err="1">
                          <a:effectLst/>
                        </a:rPr>
                        <a:t>thái</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a:t>
                      </a:r>
                      <a:r>
                        <a:rPr lang="en-US" sz="2400" kern="100" dirty="0" err="1">
                          <a:effectLst/>
                        </a:rPr>
                        <a:t>của</a:t>
                      </a:r>
                      <a:r>
                        <a:rPr lang="en-US" sz="2400" kern="100" dirty="0">
                          <a:effectLst/>
                        </a:rPr>
                        <a:t> Saler) +</a:t>
                      </a:r>
                    </a:p>
                    <a:p>
                      <a:pPr algn="ctr">
                        <a:lnSpc>
                          <a:spcPts val="1800"/>
                        </a:lnSpc>
                        <a:spcBef>
                          <a:spcPts val="600"/>
                        </a:spcBef>
                        <a:spcAft>
                          <a:spcPts val="600"/>
                        </a:spcAft>
                        <a:buNone/>
                      </a:pPr>
                      <a:r>
                        <a:rPr lang="en-US" sz="2400" kern="100" dirty="0">
                          <a:effectLst/>
                        </a:rPr>
                        <a:t> EQ(</a:t>
                      </a:r>
                      <a:r>
                        <a:rPr lang="en-US" sz="2400" kern="100" dirty="0" err="1">
                          <a:effectLst/>
                        </a:rPr>
                        <a:t>Tiếp</a:t>
                      </a:r>
                      <a:r>
                        <a:rPr lang="en-US" sz="2400" kern="100" dirty="0">
                          <a:effectLst/>
                        </a:rPr>
                        <a:t> </a:t>
                      </a:r>
                      <a:r>
                        <a:rPr lang="en-US" sz="2400" kern="100" dirty="0" err="1">
                          <a:effectLst/>
                        </a:rPr>
                        <a:t>nhận</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72899363"/>
                  </a:ext>
                </a:extLst>
              </a:tr>
            </a:tbl>
          </a:graphicData>
        </a:graphic>
      </p:graphicFrame>
      <p:graphicFrame>
        <p:nvGraphicFramePr>
          <p:cNvPr id="19" name="Table 18">
            <a:extLst>
              <a:ext uri="{FF2B5EF4-FFF2-40B4-BE49-F238E27FC236}">
                <a16:creationId xmlns:a16="http://schemas.microsoft.com/office/drawing/2014/main" id="{BD69D729-3648-0EE9-5ED4-C53AA64F6FE7}"/>
              </a:ext>
            </a:extLst>
          </p:cNvPr>
          <p:cNvGraphicFramePr>
            <a:graphicFrameLocks noGrp="1"/>
          </p:cNvGraphicFramePr>
          <p:nvPr>
            <p:extLst>
              <p:ext uri="{D42A27DB-BD31-4B8C-83A1-F6EECF244321}">
                <p14:modId xmlns:p14="http://schemas.microsoft.com/office/powerpoint/2010/main" val="643759283"/>
              </p:ext>
            </p:extLst>
          </p:nvPr>
        </p:nvGraphicFramePr>
        <p:xfrm>
          <a:off x="555149" y="1407509"/>
          <a:ext cx="17177691" cy="7696387"/>
        </p:xfrm>
        <a:graphic>
          <a:graphicData uri="http://schemas.openxmlformats.org/drawingml/2006/table">
            <a:tbl>
              <a:tblPr>
                <a:tableStyleId>{5C22544A-7EE6-4342-B048-85BDC9FD1C3A}</a:tableStyleId>
              </a:tblPr>
              <a:tblGrid>
                <a:gridCol w="1013483">
                  <a:extLst>
                    <a:ext uri="{9D8B030D-6E8A-4147-A177-3AD203B41FA5}">
                      <a16:colId xmlns:a16="http://schemas.microsoft.com/office/drawing/2014/main" val="983236507"/>
                    </a:ext>
                  </a:extLst>
                </a:gridCol>
                <a:gridCol w="3315295">
                  <a:extLst>
                    <a:ext uri="{9D8B030D-6E8A-4147-A177-3AD203B41FA5}">
                      <a16:colId xmlns:a16="http://schemas.microsoft.com/office/drawing/2014/main" val="3822881585"/>
                    </a:ext>
                  </a:extLst>
                </a:gridCol>
                <a:gridCol w="2483894">
                  <a:extLst>
                    <a:ext uri="{9D8B030D-6E8A-4147-A177-3AD203B41FA5}">
                      <a16:colId xmlns:a16="http://schemas.microsoft.com/office/drawing/2014/main" val="3207740879"/>
                    </a:ext>
                  </a:extLst>
                </a:gridCol>
                <a:gridCol w="6225196">
                  <a:extLst>
                    <a:ext uri="{9D8B030D-6E8A-4147-A177-3AD203B41FA5}">
                      <a16:colId xmlns:a16="http://schemas.microsoft.com/office/drawing/2014/main" val="2613698989"/>
                    </a:ext>
                  </a:extLst>
                </a:gridCol>
                <a:gridCol w="1789915">
                  <a:extLst>
                    <a:ext uri="{9D8B030D-6E8A-4147-A177-3AD203B41FA5}">
                      <a16:colId xmlns:a16="http://schemas.microsoft.com/office/drawing/2014/main" val="563984915"/>
                    </a:ext>
                  </a:extLst>
                </a:gridCol>
                <a:gridCol w="2349908">
                  <a:extLst>
                    <a:ext uri="{9D8B030D-6E8A-4147-A177-3AD203B41FA5}">
                      <a16:colId xmlns:a16="http://schemas.microsoft.com/office/drawing/2014/main" val="1186700930"/>
                    </a:ext>
                  </a:extLst>
                </a:gridCol>
              </a:tblGrid>
              <a:tr h="544832">
                <a:tc gridSpan="6">
                  <a:txBody>
                    <a:bodyPr/>
                    <a:lstStyle/>
                    <a:p>
                      <a:pPr algn="ctr">
                        <a:lnSpc>
                          <a:spcPts val="1800"/>
                        </a:lnSpc>
                        <a:spcBef>
                          <a:spcPts val="600"/>
                        </a:spcBef>
                        <a:spcAft>
                          <a:spcPts val="600"/>
                        </a:spcAft>
                        <a:buNone/>
                      </a:pPr>
                      <a:r>
                        <a:rPr lang="en-US" sz="2400" b="1" kern="100" dirty="0">
                          <a:effectLst/>
                        </a:rPr>
                        <a:t>V. VẬN CHUYỂN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4726009"/>
                  </a:ext>
                </a:extLst>
              </a:tr>
              <a:tr h="1106771">
                <a:tc>
                  <a:txBody>
                    <a:bodyPr/>
                    <a:lstStyle/>
                    <a:p>
                      <a:pPr algn="ctr">
                        <a:lnSpc>
                          <a:spcPts val="1800"/>
                        </a:lnSpc>
                        <a:spcBef>
                          <a:spcPts val="600"/>
                        </a:spcBef>
                        <a:spcAft>
                          <a:spcPts val="600"/>
                        </a:spcAft>
                        <a:buNone/>
                      </a:pPr>
                      <a:r>
                        <a:rPr lang="en-US" sz="2400" kern="100">
                          <a:effectLst/>
                        </a:rPr>
                        <a:t>23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Nhận đơn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Shipper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Gán</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 EQ(</a:t>
                      </a:r>
                      <a:r>
                        <a:rPr lang="en-US" sz="2400" kern="100" dirty="0" err="1">
                          <a:effectLst/>
                        </a:rPr>
                        <a:t>Truy</a:t>
                      </a:r>
                      <a:r>
                        <a:rPr lang="en-US" sz="2400" kern="100" dirty="0">
                          <a:effectLst/>
                        </a:rPr>
                        <a:t> </a:t>
                      </a:r>
                      <a:r>
                        <a:rPr lang="en-US" sz="2400" kern="100" dirty="0" err="1">
                          <a:effectLst/>
                        </a:rPr>
                        <a:t>cập</a:t>
                      </a:r>
                      <a:r>
                        <a:rPr lang="en-US" sz="2400" kern="100" dirty="0">
                          <a:effectLst/>
                        </a:rPr>
                        <a:t> </a:t>
                      </a:r>
                      <a:r>
                        <a:rPr lang="en-US" sz="2400" kern="100" dirty="0" err="1">
                          <a:effectLst/>
                        </a:rPr>
                        <a:t>các</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a:t>
                      </a:r>
                      <a:r>
                        <a:rPr lang="en-US" sz="2400" kern="100" dirty="0" err="1">
                          <a:effectLst/>
                        </a:rPr>
                        <a:t>đã</a:t>
                      </a:r>
                      <a:endParaRPr lang="en-US" sz="2400" kern="100" dirty="0">
                        <a:effectLst/>
                      </a:endParaRPr>
                    </a:p>
                    <a:p>
                      <a:pPr algn="ctr">
                        <a:lnSpc>
                          <a:spcPts val="1800"/>
                        </a:lnSpc>
                        <a:spcBef>
                          <a:spcPts val="600"/>
                        </a:spcBef>
                        <a:spcAft>
                          <a:spcPts val="600"/>
                        </a:spcAft>
                        <a:buNone/>
                      </a:pPr>
                      <a:r>
                        <a:rPr lang="en-US" sz="2400" kern="100" dirty="0">
                          <a:effectLst/>
                        </a:rPr>
                        <a:t> </a:t>
                      </a:r>
                      <a:r>
                        <a:rPr lang="en-US" sz="2400" kern="100" dirty="0" err="1">
                          <a:effectLst/>
                        </a:rPr>
                        <a:t>được</a:t>
                      </a:r>
                      <a:r>
                        <a:rPr lang="en-US" sz="2400" kern="100" dirty="0">
                          <a:effectLst/>
                        </a:rPr>
                        <a:t> </a:t>
                      </a:r>
                      <a:r>
                        <a:rPr lang="en-US" sz="2400" kern="100" dirty="0" err="1">
                          <a:effectLst/>
                        </a:rPr>
                        <a:t>gán</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624083716"/>
                  </a:ext>
                </a:extLst>
              </a:tr>
              <a:tr h="1106771">
                <a:tc>
                  <a:txBody>
                    <a:bodyPr/>
                    <a:lstStyle/>
                    <a:p>
                      <a:pPr algn="ctr">
                        <a:lnSpc>
                          <a:spcPts val="1800"/>
                        </a:lnSpc>
                        <a:spcBef>
                          <a:spcPts val="600"/>
                        </a:spcBef>
                        <a:spcAft>
                          <a:spcPts val="600"/>
                        </a:spcAft>
                        <a:buNone/>
                      </a:pPr>
                      <a:r>
                        <a:rPr lang="en-US" sz="2400" kern="100">
                          <a:effectLst/>
                        </a:rPr>
                        <a:t>24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trạng</a:t>
                      </a:r>
                      <a:r>
                        <a:rPr lang="en-US" sz="2400" kern="100" dirty="0">
                          <a:effectLst/>
                        </a:rPr>
                        <a:t> </a:t>
                      </a:r>
                      <a:r>
                        <a:rPr lang="en-US" sz="2400" kern="100" dirty="0" err="1">
                          <a:effectLst/>
                        </a:rPr>
                        <a:t>thái</a:t>
                      </a:r>
                      <a:r>
                        <a:rPr lang="en-US" sz="2400" kern="100" dirty="0">
                          <a:effectLst/>
                        </a:rPr>
                        <a:t> </a:t>
                      </a:r>
                      <a:r>
                        <a:rPr lang="en-US" sz="2400" kern="100" dirty="0" err="1">
                          <a:effectLst/>
                        </a:rPr>
                        <a:t>đơn</a:t>
                      </a:r>
                      <a:endParaRPr lang="en-US" sz="2400" kern="100" dirty="0">
                        <a:effectLst/>
                      </a:endParaRPr>
                    </a:p>
                    <a:p>
                      <a:pPr algn="ctr">
                        <a:lnSpc>
                          <a:spcPts val="1800"/>
                        </a:lnSpc>
                        <a:spcBef>
                          <a:spcPts val="600"/>
                        </a:spcBef>
                        <a:spcAft>
                          <a:spcPts val="600"/>
                        </a:spcAft>
                        <a:buNone/>
                      </a:pPr>
                      <a:r>
                        <a:rPr lang="en-US" sz="2400" kern="100" dirty="0">
                          <a:effectLst/>
                        </a:rPr>
                        <a:t> </a:t>
                      </a:r>
                      <a:r>
                        <a:rPr lang="en-US" sz="2400" kern="100" dirty="0" err="1">
                          <a:effectLst/>
                        </a:rPr>
                        <a:t>hàng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Shipper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Trạng</a:t>
                      </a:r>
                      <a:r>
                        <a:rPr lang="en-US" sz="2400" kern="100" dirty="0">
                          <a:effectLst/>
                        </a:rPr>
                        <a:t> </a:t>
                      </a:r>
                      <a:r>
                        <a:rPr lang="en-US" sz="2400" kern="100" dirty="0" err="1">
                          <a:effectLst/>
                        </a:rPr>
                        <a:t>thái</a:t>
                      </a:r>
                      <a:r>
                        <a:rPr lang="en-US" sz="2400" kern="100" dirty="0">
                          <a:effectLst/>
                        </a:rPr>
                        <a:t> Giao </a:t>
                      </a:r>
                      <a:r>
                        <a:rPr lang="en-US" sz="2400" kern="100" dirty="0" err="1">
                          <a:effectLst/>
                        </a:rPr>
                        <a:t>hàng</a:t>
                      </a:r>
                      <a:r>
                        <a:rPr lang="en-US" sz="2400" kern="100" dirty="0">
                          <a:effectLst/>
                        </a:rPr>
                        <a:t>) + EO(</a:t>
                      </a:r>
                      <a:r>
                        <a:rPr lang="en-US" sz="2400" kern="100" dirty="0" err="1">
                          <a:effectLst/>
                        </a:rPr>
                        <a:t>Gửi</a:t>
                      </a:r>
                      <a:r>
                        <a:rPr lang="en-US" sz="2400" kern="100" dirty="0">
                          <a:effectLst/>
                        </a:rPr>
                        <a:t> Thông</a:t>
                      </a:r>
                    </a:p>
                    <a:p>
                      <a:pPr algn="ctr">
                        <a:lnSpc>
                          <a:spcPts val="1800"/>
                        </a:lnSpc>
                        <a:spcBef>
                          <a:spcPts val="600"/>
                        </a:spcBef>
                        <a:spcAft>
                          <a:spcPts val="600"/>
                        </a:spcAft>
                        <a:buNone/>
                      </a:pPr>
                      <a:r>
                        <a:rPr lang="en-US" sz="2400" kern="100" dirty="0">
                          <a:effectLst/>
                        </a:rPr>
                        <a:t> </a:t>
                      </a:r>
                      <a:r>
                        <a:rPr lang="en-US" sz="2400" kern="100" dirty="0" err="1">
                          <a:effectLst/>
                        </a:rPr>
                        <a:t>báo</a:t>
                      </a:r>
                      <a:r>
                        <a:rPr lang="en-US" sz="2400" kern="100" dirty="0">
                          <a:effectLst/>
                        </a:rPr>
                        <a:t> </a:t>
                      </a:r>
                      <a:r>
                        <a:rPr lang="en-US" sz="2400" kern="100" dirty="0" err="1">
                          <a:effectLst/>
                        </a:rPr>
                        <a:t>tự</a:t>
                      </a:r>
                      <a:r>
                        <a:rPr lang="en-US" sz="2400" kern="100" dirty="0">
                          <a:effectLst/>
                        </a:rPr>
                        <a:t> </a:t>
                      </a:r>
                      <a:r>
                        <a:rPr lang="en-US" sz="2400" kern="100" dirty="0" err="1">
                          <a:effectLst/>
                        </a:rPr>
                        <a:t>động</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24660023"/>
                  </a:ext>
                </a:extLst>
              </a:tr>
              <a:tr h="544832">
                <a:tc gridSpan="6">
                  <a:txBody>
                    <a:bodyPr/>
                    <a:lstStyle/>
                    <a:p>
                      <a:pPr algn="ctr">
                        <a:lnSpc>
                          <a:spcPts val="1800"/>
                        </a:lnSpc>
                        <a:spcBef>
                          <a:spcPts val="600"/>
                        </a:spcBef>
                        <a:spcAft>
                          <a:spcPts val="600"/>
                        </a:spcAft>
                        <a:buNone/>
                      </a:pPr>
                      <a:r>
                        <a:rPr lang="en-US" sz="2400" b="1" kern="100" dirty="0">
                          <a:effectLst/>
                        </a:rPr>
                        <a:t>VI. TƯƠNG TÁC &amp; HIỂN THỊ</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01426079"/>
                  </a:ext>
                </a:extLst>
              </a:tr>
              <a:tr h="1106771">
                <a:tc>
                  <a:txBody>
                    <a:bodyPr/>
                    <a:lstStyle/>
                    <a:p>
                      <a:pPr algn="ctr">
                        <a:lnSpc>
                          <a:spcPts val="1800"/>
                        </a:lnSpc>
                        <a:spcBef>
                          <a:spcPts val="600"/>
                        </a:spcBef>
                        <a:spcAft>
                          <a:spcPts val="600"/>
                        </a:spcAft>
                        <a:buNone/>
                      </a:pPr>
                      <a:r>
                        <a:rPr lang="en-US" sz="2400" kern="100">
                          <a:effectLst/>
                        </a:rPr>
                        <a:t>25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Xem </a:t>
                      </a:r>
                      <a:r>
                        <a:rPr lang="en-US" sz="2400" kern="100" dirty="0" err="1">
                          <a:effectLst/>
                        </a:rPr>
                        <a:t>sản</a:t>
                      </a:r>
                      <a:r>
                        <a:rPr lang="en-US" sz="2400" kern="100" dirty="0">
                          <a:effectLst/>
                        </a:rPr>
                        <a:t> </a:t>
                      </a:r>
                      <a:r>
                        <a:rPr lang="en-US" sz="2400" kern="100" dirty="0" err="1">
                          <a:effectLst/>
                        </a:rPr>
                        <a:t>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Guest/User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EQ(</a:t>
                      </a:r>
                      <a:r>
                        <a:rPr lang="en-US" sz="2400" kern="100" dirty="0" err="1">
                          <a:effectLst/>
                        </a:rPr>
                        <a:t>Tìm</a:t>
                      </a:r>
                      <a:r>
                        <a:rPr lang="en-US" sz="2400" kern="100" dirty="0">
                          <a:effectLst/>
                        </a:rPr>
                        <a:t> </a:t>
                      </a:r>
                      <a:r>
                        <a:rPr lang="en-US" sz="2400" kern="100" dirty="0" err="1">
                          <a:effectLst/>
                        </a:rPr>
                        <a:t>kiếm</a:t>
                      </a:r>
                      <a:r>
                        <a:rPr lang="en-US" sz="2400" kern="100" dirty="0">
                          <a:effectLst/>
                        </a:rPr>
                        <a:t> </a:t>
                      </a:r>
                      <a:r>
                        <a:rPr lang="en-US" sz="2400" kern="100" dirty="0" err="1">
                          <a:effectLst/>
                        </a:rPr>
                        <a:t>nhanh</a:t>
                      </a:r>
                      <a:r>
                        <a:rPr lang="en-US" sz="2400" kern="100" dirty="0">
                          <a:effectLst/>
                        </a:rPr>
                        <a:t> SP) + EQ(</a:t>
                      </a:r>
                      <a:r>
                        <a:rPr lang="en-US" sz="2400" kern="100" dirty="0" err="1">
                          <a:effectLst/>
                        </a:rPr>
                        <a:t>Lọc</a:t>
                      </a:r>
                      <a:r>
                        <a:rPr lang="en-US" sz="2400" kern="100" dirty="0">
                          <a:effectLst/>
                        </a:rPr>
                        <a:t> </a:t>
                      </a:r>
                      <a:r>
                        <a:rPr lang="en-US" sz="2400" kern="100" dirty="0" err="1">
                          <a:effectLst/>
                        </a:rPr>
                        <a:t>nâng</a:t>
                      </a:r>
                      <a:r>
                        <a:rPr lang="en-US" sz="2400" kern="100" dirty="0">
                          <a:effectLst/>
                        </a:rPr>
                        <a:t> </a:t>
                      </a:r>
                      <a:r>
                        <a:rPr lang="en-US" sz="2400" kern="100" dirty="0" err="1">
                          <a:effectLst/>
                        </a:rPr>
                        <a:t>cao</a:t>
                      </a:r>
                      <a:r>
                        <a:rPr lang="en-US" sz="2400" kern="100" dirty="0">
                          <a:effectLst/>
                        </a:rPr>
                        <a:t> SP) +</a:t>
                      </a:r>
                    </a:p>
                    <a:p>
                      <a:pPr algn="ctr">
                        <a:lnSpc>
                          <a:spcPts val="1800"/>
                        </a:lnSpc>
                        <a:spcBef>
                          <a:spcPts val="600"/>
                        </a:spcBef>
                        <a:spcAft>
                          <a:spcPts val="600"/>
                        </a:spcAft>
                        <a:buNone/>
                      </a:pPr>
                      <a:r>
                        <a:rPr lang="en-US" sz="2400" kern="100" dirty="0">
                          <a:effectLst/>
                        </a:rPr>
                        <a:t> EO(</a:t>
                      </a:r>
                      <a:r>
                        <a:rPr lang="en-US" sz="2400" kern="100" dirty="0" err="1">
                          <a:effectLst/>
                        </a:rPr>
                        <a:t>Sắp</a:t>
                      </a:r>
                      <a:r>
                        <a:rPr lang="en-US" sz="2400" kern="100" dirty="0">
                          <a:effectLst/>
                        </a:rPr>
                        <a:t> </a:t>
                      </a:r>
                      <a:r>
                        <a:rPr lang="en-US" sz="2400" kern="100" dirty="0" err="1">
                          <a:effectLst/>
                        </a:rPr>
                        <a:t>xếp</a:t>
                      </a:r>
                      <a:r>
                        <a:rPr lang="en-US" sz="2400" kern="100" dirty="0">
                          <a:effectLst/>
                        </a:rPr>
                        <a:t> </a:t>
                      </a:r>
                      <a:r>
                        <a:rPr lang="en-US" sz="2400" kern="100" dirty="0" err="1">
                          <a:effectLst/>
                        </a:rPr>
                        <a:t>và</a:t>
                      </a:r>
                      <a:r>
                        <a:rPr lang="en-US" sz="2400" kern="100" dirty="0">
                          <a:effectLst/>
                        </a:rPr>
                        <a:t> Hiển </a:t>
                      </a:r>
                      <a:r>
                        <a:rPr lang="en-US" sz="2400" kern="100" dirty="0" err="1">
                          <a:effectLst/>
                        </a:rPr>
                        <a:t>thị</a:t>
                      </a:r>
                      <a:r>
                        <a:rPr lang="en-US" sz="2400" kern="100" dirty="0">
                          <a:effectLst/>
                        </a:rPr>
                        <a:t> </a:t>
                      </a:r>
                      <a:r>
                        <a:rPr lang="en-US" sz="2400" kern="100" dirty="0" err="1">
                          <a:effectLst/>
                        </a:rPr>
                        <a:t>động</a:t>
                      </a:r>
                      <a:r>
                        <a:rPr lang="en-US" sz="2400" kern="100" dirty="0">
                          <a:effectLst/>
                        </a:rPr>
                        <a:t>) = 3</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42284013"/>
                  </a:ext>
                </a:extLst>
              </a:tr>
              <a:tr h="1106771">
                <a:tc>
                  <a:txBody>
                    <a:bodyPr/>
                    <a:lstStyle/>
                    <a:p>
                      <a:pPr algn="ctr">
                        <a:lnSpc>
                          <a:spcPts val="1800"/>
                        </a:lnSpc>
                        <a:spcBef>
                          <a:spcPts val="600"/>
                        </a:spcBef>
                        <a:spcAft>
                          <a:spcPts val="600"/>
                        </a:spcAft>
                        <a:buNone/>
                      </a:pPr>
                      <a:r>
                        <a:rPr lang="en-US" sz="2400" kern="100">
                          <a:effectLst/>
                        </a:rPr>
                        <a:t>26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Xem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Guest/User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EQ(</a:t>
                      </a:r>
                      <a:r>
                        <a:rPr lang="en-US" sz="2400" kern="100" dirty="0" err="1">
                          <a:effectLst/>
                        </a:rPr>
                        <a:t>Tìm</a:t>
                      </a:r>
                      <a:r>
                        <a:rPr lang="en-US" sz="2400" kern="100" dirty="0">
                          <a:effectLst/>
                        </a:rPr>
                        <a:t> </a:t>
                      </a:r>
                      <a:r>
                        <a:rPr lang="en-US" sz="2400" kern="100" dirty="0" err="1">
                          <a:effectLst/>
                        </a:rPr>
                        <a:t>kiếm</a:t>
                      </a:r>
                      <a:r>
                        <a:rPr lang="en-US" sz="2400" kern="100" dirty="0">
                          <a:effectLst/>
                        </a:rPr>
                        <a:t> </a:t>
                      </a:r>
                      <a:r>
                        <a:rPr lang="en-US" sz="2400" kern="100" dirty="0" err="1">
                          <a:effectLst/>
                        </a:rPr>
                        <a:t>nhanh</a:t>
                      </a:r>
                      <a:r>
                        <a:rPr lang="en-US" sz="2400" kern="100" dirty="0">
                          <a:effectLst/>
                        </a:rPr>
                        <a:t> BV) + EQ(</a:t>
                      </a:r>
                      <a:r>
                        <a:rPr lang="en-US" sz="2400" kern="100" dirty="0" err="1">
                          <a:effectLst/>
                        </a:rPr>
                        <a:t>Lọc</a:t>
                      </a:r>
                      <a:r>
                        <a:rPr lang="en-US" sz="2400" kern="100" dirty="0">
                          <a:effectLst/>
                        </a:rPr>
                        <a:t> </a:t>
                      </a:r>
                      <a:r>
                        <a:rPr lang="en-US" sz="2400" kern="100" dirty="0" err="1">
                          <a:effectLst/>
                        </a:rPr>
                        <a:t>nâng</a:t>
                      </a:r>
                      <a:r>
                        <a:rPr lang="en-US" sz="2400" kern="100" dirty="0">
                          <a:effectLst/>
                        </a:rPr>
                        <a:t> </a:t>
                      </a:r>
                      <a:r>
                        <a:rPr lang="en-US" sz="2400" kern="100" dirty="0" err="1">
                          <a:effectLst/>
                        </a:rPr>
                        <a:t>cao</a:t>
                      </a:r>
                      <a:r>
                        <a:rPr lang="en-US" sz="2400" kern="100" dirty="0">
                          <a:effectLst/>
                        </a:rPr>
                        <a:t> BV)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87992549"/>
                  </a:ext>
                </a:extLst>
              </a:tr>
              <a:tr h="1106771">
                <a:tc>
                  <a:txBody>
                    <a:bodyPr/>
                    <a:lstStyle/>
                    <a:p>
                      <a:pPr algn="ctr">
                        <a:lnSpc>
                          <a:spcPts val="1800"/>
                        </a:lnSpc>
                        <a:spcBef>
                          <a:spcPts val="600"/>
                        </a:spcBef>
                        <a:spcAft>
                          <a:spcPts val="600"/>
                        </a:spcAft>
                        <a:buNone/>
                      </a:pPr>
                      <a:r>
                        <a:rPr lang="en-US" sz="2400" kern="100">
                          <a:effectLst/>
                        </a:rPr>
                        <a:t>27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Tương tác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Tương</a:t>
                      </a:r>
                      <a:r>
                        <a:rPr lang="en-US" sz="2400" kern="100" dirty="0">
                          <a:effectLst/>
                        </a:rPr>
                        <a:t> </a:t>
                      </a:r>
                      <a:r>
                        <a:rPr lang="en-US" sz="2400" kern="100" dirty="0" err="1">
                          <a:effectLst/>
                        </a:rPr>
                        <a:t>tác</a:t>
                      </a:r>
                      <a:r>
                        <a:rPr lang="en-US" sz="2400" kern="100" dirty="0">
                          <a:effectLst/>
                        </a:rPr>
                        <a:t> </a:t>
                      </a:r>
                      <a:r>
                        <a:rPr lang="en-US" sz="2400" kern="100" dirty="0" err="1">
                          <a:effectLst/>
                        </a:rPr>
                        <a:t>Bài</a:t>
                      </a:r>
                      <a:r>
                        <a:rPr lang="en-US" sz="2400" kern="100" dirty="0">
                          <a:effectLst/>
                        </a:rPr>
                        <a:t> </a:t>
                      </a:r>
                      <a:r>
                        <a:rPr lang="en-US" sz="2400" kern="100" dirty="0" err="1">
                          <a:effectLst/>
                        </a:rPr>
                        <a:t>viết</a:t>
                      </a:r>
                      <a:r>
                        <a:rPr lang="en-US" sz="2400" kern="100" dirty="0">
                          <a:effectLst/>
                        </a:rPr>
                        <a:t>/Comments/Likes/Shares)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45525035"/>
                  </a:ext>
                </a:extLst>
              </a:tr>
              <a:tr h="536434">
                <a:tc>
                  <a:txBody>
                    <a:bodyPr/>
                    <a:lstStyle/>
                    <a:p>
                      <a:pPr algn="ctr">
                        <a:lnSpc>
                          <a:spcPts val="1800"/>
                        </a:lnSpc>
                        <a:spcBef>
                          <a:spcPts val="600"/>
                        </a:spcBef>
                        <a:spcAft>
                          <a:spcPts val="600"/>
                        </a:spcAft>
                        <a:buNone/>
                      </a:pPr>
                      <a:r>
                        <a:rPr lang="en-US" sz="2400" kern="100">
                          <a:effectLst/>
                        </a:rPr>
                        <a:t>28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Đánh giá sản phẩm</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EI(Đánh giá Sản phẩm/Reviews)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12649346"/>
                  </a:ext>
                </a:extLst>
              </a:tr>
              <a:tr h="536434">
                <a:tc>
                  <a:txBody>
                    <a:bodyPr/>
                    <a:lstStyle/>
                    <a:p>
                      <a:pPr algn="ctr">
                        <a:lnSpc>
                          <a:spcPts val="1800"/>
                        </a:lnSpc>
                        <a:spcBef>
                          <a:spcPts val="600"/>
                        </a:spcBef>
                        <a:spcAft>
                          <a:spcPts val="600"/>
                        </a:spcAft>
                        <a:buNone/>
                      </a:pPr>
                      <a:r>
                        <a:rPr lang="en-US" sz="2400" kern="100">
                          <a:effectLst/>
                        </a:rPr>
                        <a:t>29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Yêu thích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EI(Yêu thích Sản phẩm)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65284887"/>
                  </a:ext>
                </a:extLst>
              </a:tr>
            </a:tbl>
          </a:graphicData>
        </a:graphic>
      </p:graphicFrame>
      <p:sp>
        <p:nvSpPr>
          <p:cNvPr id="20" name="TextBox 8">
            <a:extLst>
              <a:ext uri="{FF2B5EF4-FFF2-40B4-BE49-F238E27FC236}">
                <a16:creationId xmlns:a16="http://schemas.microsoft.com/office/drawing/2014/main" id="{C32BAF64-6217-CC5B-B8B3-52AEFD042421}"/>
              </a:ext>
            </a:extLst>
          </p:cNvPr>
          <p:cNvSpPr txBox="1"/>
          <p:nvPr/>
        </p:nvSpPr>
        <p:spPr>
          <a:xfrm>
            <a:off x="1599247" y="236809"/>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95219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9A3C9-DD8A-D0C5-E1CF-37683D110B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FC996D-6DE8-B3EC-D873-51BDFF0B9852}"/>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B23DD455-5C22-D0E8-6395-AF6826CCAADA}"/>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C0B41DA6-5BDD-3061-289C-F32A2A2DECE2}"/>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755A318D-4B35-D33A-1921-D27553649659}"/>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4FFEE938-C039-CD49-32BD-13708DF71E31}"/>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C58F2AAD-B9AF-00CA-78C1-6D7E74E8F1A1}"/>
              </a:ext>
            </a:extLst>
          </p:cNvPr>
          <p:cNvSpPr txBox="1"/>
          <p:nvPr/>
        </p:nvSpPr>
        <p:spPr>
          <a:xfrm>
            <a:off x="1411602" y="974468"/>
            <a:ext cx="16495397" cy="500137"/>
          </a:xfrm>
          <a:prstGeom prst="rect">
            <a:avLst/>
          </a:prstGeom>
        </p:spPr>
        <p:txBody>
          <a:bodyPr wrap="square" lIns="0" tIns="0" rIns="0" bIns="0" rtlCol="0" anchor="t">
            <a:spAutoFit/>
          </a:bodyPr>
          <a:lstStyle/>
          <a:p>
            <a:pPr>
              <a:lnSpc>
                <a:spcPts val="3900"/>
              </a:lnSpc>
              <a:spcBef>
                <a:spcPct val="0"/>
              </a:spcBef>
            </a:pPr>
            <a:r>
              <a:rPr lang="vi-VN" sz="3600" dirty="0"/>
              <a:t>Chuyển đổi yêu cầu chức năng sang trường hợp sử dụng (USE CASE)</a:t>
            </a:r>
            <a:endParaRPr lang="en-US" sz="3600" dirty="0">
              <a:solidFill>
                <a:srgbClr val="000000"/>
              </a:solidFill>
              <a:latin typeface="Times New Roman"/>
              <a:ea typeface="Times New Roman"/>
              <a:cs typeface="Times New Roman"/>
              <a:sym typeface="Times New Roman"/>
            </a:endParaRPr>
          </a:p>
        </p:txBody>
      </p:sp>
      <p:graphicFrame>
        <p:nvGraphicFramePr>
          <p:cNvPr id="11" name="Table 10">
            <a:extLst>
              <a:ext uri="{FF2B5EF4-FFF2-40B4-BE49-F238E27FC236}">
                <a16:creationId xmlns:a16="http://schemas.microsoft.com/office/drawing/2014/main" id="{C84A28F8-610E-A3EA-6812-021E3D5A6FF1}"/>
              </a:ext>
            </a:extLst>
          </p:cNvPr>
          <p:cNvGraphicFramePr>
            <a:graphicFrameLocks noGrp="1"/>
          </p:cNvGraphicFramePr>
          <p:nvPr/>
        </p:nvGraphicFramePr>
        <p:xfrm>
          <a:off x="1201102" y="2624232"/>
          <a:ext cx="15885795" cy="6275068"/>
        </p:xfrm>
        <a:graphic>
          <a:graphicData uri="http://schemas.openxmlformats.org/drawingml/2006/table">
            <a:tbl>
              <a:tblPr>
                <a:tableStyleId>{5C22544A-7EE6-4342-B048-85BDC9FD1C3A}</a:tableStyleId>
              </a:tblPr>
              <a:tblGrid>
                <a:gridCol w="1462884">
                  <a:extLst>
                    <a:ext uri="{9D8B030D-6E8A-4147-A177-3AD203B41FA5}">
                      <a16:colId xmlns:a16="http://schemas.microsoft.com/office/drawing/2014/main" val="3567942801"/>
                    </a:ext>
                  </a:extLst>
                </a:gridCol>
                <a:gridCol w="5539733">
                  <a:extLst>
                    <a:ext uri="{9D8B030D-6E8A-4147-A177-3AD203B41FA5}">
                      <a16:colId xmlns:a16="http://schemas.microsoft.com/office/drawing/2014/main" val="2333479140"/>
                    </a:ext>
                  </a:extLst>
                </a:gridCol>
                <a:gridCol w="4441589">
                  <a:extLst>
                    <a:ext uri="{9D8B030D-6E8A-4147-A177-3AD203B41FA5}">
                      <a16:colId xmlns:a16="http://schemas.microsoft.com/office/drawing/2014/main" val="1497319963"/>
                    </a:ext>
                  </a:extLst>
                </a:gridCol>
                <a:gridCol w="4441589">
                  <a:extLst>
                    <a:ext uri="{9D8B030D-6E8A-4147-A177-3AD203B41FA5}">
                      <a16:colId xmlns:a16="http://schemas.microsoft.com/office/drawing/2014/main" val="3751412376"/>
                    </a:ext>
                  </a:extLst>
                </a:gridCol>
              </a:tblGrid>
              <a:tr h="430549">
                <a:tc gridSpan="4">
                  <a:txBody>
                    <a:bodyPr/>
                    <a:lstStyle/>
                    <a:p>
                      <a:pPr marR="39370" algn="ctr">
                        <a:lnSpc>
                          <a:spcPct val="120000"/>
                        </a:lnSpc>
                        <a:spcBef>
                          <a:spcPts val="600"/>
                        </a:spcBef>
                        <a:spcAft>
                          <a:spcPts val="600"/>
                        </a:spcAft>
                        <a:buNone/>
                      </a:pPr>
                      <a:r>
                        <a:rPr lang="en-US" sz="2400" kern="100" dirty="0">
                          <a:effectLst/>
                        </a:rPr>
                        <a:t>III. MODULE CHỦ ĐỀ VÀ LOẠI BÀI VIẾT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8590281"/>
                  </a:ext>
                </a:extLst>
              </a:tr>
              <a:tr h="828145">
                <a:tc>
                  <a:txBody>
                    <a:bodyPr/>
                    <a:lstStyle/>
                    <a:p>
                      <a:pPr marR="39370" algn="ctr">
                        <a:lnSpc>
                          <a:spcPct val="1200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CRUD Topics </a:t>
                      </a:r>
                      <a:r>
                        <a:rPr lang="en-US" sz="2400" kern="100" dirty="0" err="1">
                          <a:effectLst/>
                        </a:rPr>
                        <a:t>và</a:t>
                      </a:r>
                      <a:r>
                        <a:rPr lang="en-US" sz="2400" kern="100" dirty="0">
                          <a:effectLst/>
                        </a:rPr>
                        <a:t> </a:t>
                      </a:r>
                      <a:r>
                        <a:rPr lang="en-US" sz="2400" kern="100" dirty="0" err="1">
                          <a:effectLst/>
                        </a:rPr>
                        <a:t>PostTypes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chủ đề/loại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67960933"/>
                  </a:ext>
                </a:extLst>
              </a:tr>
              <a:tr h="828145">
                <a:tc>
                  <a:txBody>
                    <a:bodyPr/>
                    <a:lstStyle/>
                    <a:p>
                      <a:pPr marR="39370" algn="ctr">
                        <a:lnSpc>
                          <a:spcPct val="1200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Chủ đề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Topics).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6738662"/>
                  </a:ext>
                </a:extLst>
              </a:tr>
              <a:tr h="828145">
                <a:tc>
                  <a:txBody>
                    <a:bodyPr/>
                    <a:lstStyle/>
                    <a:p>
                      <a:pPr marR="39370" algn="ctr">
                        <a:lnSpc>
                          <a:spcPct val="1200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Loại Bài viết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PosTypes).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12720251"/>
                  </a:ext>
                </a:extLst>
              </a:tr>
              <a:tr h="428032">
                <a:tc gridSpan="4">
                  <a:txBody>
                    <a:bodyPr/>
                    <a:lstStyle/>
                    <a:p>
                      <a:pPr marR="39370" algn="ctr">
                        <a:lnSpc>
                          <a:spcPct val="120000"/>
                        </a:lnSpc>
                        <a:spcBef>
                          <a:spcPts val="600"/>
                        </a:spcBef>
                        <a:spcAft>
                          <a:spcPts val="600"/>
                        </a:spcAft>
                        <a:buNone/>
                      </a:pPr>
                      <a:r>
                        <a:rPr lang="en-US" sz="2400" kern="100" dirty="0">
                          <a:effectLst/>
                        </a:rPr>
                        <a:t>IV</a:t>
                      </a:r>
                      <a:r>
                        <a:rPr lang="vi-VN" sz="2400" kern="100" dirty="0">
                          <a:effectLst/>
                        </a:rPr>
                        <a:t>. </a:t>
                      </a:r>
                      <a:r>
                        <a:rPr lang="en-US" sz="2400" kern="100" dirty="0">
                          <a:effectLst/>
                        </a:rPr>
                        <a:t>MODULE SẢN 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9929602"/>
                  </a:ext>
                </a:extLst>
              </a:tr>
              <a:tr h="828145">
                <a:tc>
                  <a:txBody>
                    <a:bodyPr/>
                    <a:lstStyle/>
                    <a:p>
                      <a:pPr marR="39370" algn="ctr">
                        <a:lnSpc>
                          <a:spcPct val="1200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CRUD Products và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đầu vào (EI)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Quản lý sản phẩm và hình ảnh.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408708201"/>
                  </a:ext>
                </a:extLst>
              </a:tr>
              <a:tr h="828145">
                <a:tc>
                  <a:txBody>
                    <a:bodyPr/>
                    <a:lstStyle/>
                    <a:p>
                      <a:pPr marR="39370" algn="ctr">
                        <a:lnSpc>
                          <a:spcPct val="1200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Nhóm</a:t>
                      </a:r>
                      <a:r>
                        <a:rPr lang="en-US" sz="2400" kern="100" dirty="0">
                          <a:effectLst/>
                        </a:rPr>
                        <a:t> </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Sản</a:t>
                      </a:r>
                      <a:r>
                        <a:rPr lang="en-US" sz="2400" kern="100" dirty="0">
                          <a:effectLst/>
                        </a:rPr>
                        <a:t> </a:t>
                      </a:r>
                      <a:r>
                        <a:rPr lang="en-US" sz="2400" kern="100" dirty="0" err="1">
                          <a:effectLst/>
                        </a:rPr>
                        <a:t>phẩm</a:t>
                      </a:r>
                      <a:r>
                        <a:rPr lang="en-US" sz="2400" kern="100" dirty="0">
                          <a:effectLst/>
                        </a:rPr>
                        <a:t> (Product)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Dữ liệu cốt lõi (Bảng Product).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33240009"/>
                  </a:ext>
                </a:extLst>
              </a:tr>
              <a:tr h="1256519">
                <a:tc>
                  <a:txBody>
                    <a:bodyPr/>
                    <a:lstStyle/>
                    <a:p>
                      <a:pPr marR="39370" algn="ctr">
                        <a:lnSpc>
                          <a:spcPct val="1200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Nhóm dữ liệu Hình ảnh Sản phẩm (ProductImages)</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a:effectLst/>
                        </a:rPr>
                        <a:t>Cơ sở dữ liệu (ILF)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cốt</a:t>
                      </a:r>
                      <a:r>
                        <a:rPr lang="en-US" sz="2400" kern="100" dirty="0">
                          <a:effectLst/>
                        </a:rPr>
                        <a:t> </a:t>
                      </a:r>
                      <a:r>
                        <a:rPr lang="en-US" sz="2400" kern="100" dirty="0" err="1">
                          <a:effectLst/>
                        </a:rPr>
                        <a:t>lõi</a:t>
                      </a:r>
                      <a:r>
                        <a:rPr lang="en-US" sz="2400" kern="100" dirty="0">
                          <a:effectLst/>
                        </a:rPr>
                        <a:t> (</a:t>
                      </a:r>
                      <a:r>
                        <a:rPr lang="en-US" sz="2400" kern="100" dirty="0" err="1">
                          <a:effectLst/>
                        </a:rPr>
                        <a:t>Bảng</a:t>
                      </a:r>
                      <a:r>
                        <a:rPr lang="en-US" sz="2400" kern="100" dirty="0">
                          <a:effectLst/>
                        </a:rPr>
                        <a:t> </a:t>
                      </a:r>
                      <a:r>
                        <a:rPr lang="en-US" sz="2400" kern="100" dirty="0" err="1">
                          <a:effectLst/>
                        </a:rPr>
                        <a:t>ProductImages</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88580400"/>
                  </a:ext>
                </a:extLst>
              </a:tr>
            </a:tbl>
          </a:graphicData>
        </a:graphic>
      </p:graphicFrame>
      <p:graphicFrame>
        <p:nvGraphicFramePr>
          <p:cNvPr id="9" name="Table 8">
            <a:extLst>
              <a:ext uri="{FF2B5EF4-FFF2-40B4-BE49-F238E27FC236}">
                <a16:creationId xmlns:a16="http://schemas.microsoft.com/office/drawing/2014/main" id="{AA84DCC4-5D0B-576A-BDF3-2C94A9BFC555}"/>
              </a:ext>
            </a:extLst>
          </p:cNvPr>
          <p:cNvGraphicFramePr>
            <a:graphicFrameLocks noGrp="1"/>
          </p:cNvGraphicFramePr>
          <p:nvPr/>
        </p:nvGraphicFramePr>
        <p:xfrm>
          <a:off x="1201102" y="2668425"/>
          <a:ext cx="15885794" cy="6211631"/>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789665608"/>
                    </a:ext>
                  </a:extLst>
                </a:gridCol>
                <a:gridCol w="5539733">
                  <a:extLst>
                    <a:ext uri="{9D8B030D-6E8A-4147-A177-3AD203B41FA5}">
                      <a16:colId xmlns:a16="http://schemas.microsoft.com/office/drawing/2014/main" val="3510172100"/>
                    </a:ext>
                  </a:extLst>
                </a:gridCol>
                <a:gridCol w="4441589">
                  <a:extLst>
                    <a:ext uri="{9D8B030D-6E8A-4147-A177-3AD203B41FA5}">
                      <a16:colId xmlns:a16="http://schemas.microsoft.com/office/drawing/2014/main" val="2965112995"/>
                    </a:ext>
                  </a:extLst>
                </a:gridCol>
                <a:gridCol w="4441589">
                  <a:extLst>
                    <a:ext uri="{9D8B030D-6E8A-4147-A177-3AD203B41FA5}">
                      <a16:colId xmlns:a16="http://schemas.microsoft.com/office/drawing/2014/main" val="236119700"/>
                    </a:ext>
                  </a:extLst>
                </a:gridCol>
              </a:tblGrid>
              <a:tr h="1058137">
                <a:tc gridSpan="4">
                  <a:txBody>
                    <a:bodyPr/>
                    <a:lstStyle/>
                    <a:p>
                      <a:pPr marR="39370" algn="ctr">
                        <a:lnSpc>
                          <a:spcPct val="120000"/>
                        </a:lnSpc>
                        <a:spcBef>
                          <a:spcPts val="600"/>
                        </a:spcBef>
                        <a:spcAft>
                          <a:spcPts val="600"/>
                        </a:spcAft>
                        <a:buNone/>
                      </a:pPr>
                      <a:r>
                        <a:rPr lang="en-US" sz="2800" kern="100" dirty="0">
                          <a:effectLst/>
                        </a:rPr>
                        <a:t>V</a:t>
                      </a:r>
                      <a:r>
                        <a:rPr lang="vi-VN" sz="2800" kern="100" dirty="0">
                          <a:effectLst/>
                        </a:rPr>
                        <a:t>. </a:t>
                      </a:r>
                      <a:r>
                        <a:rPr lang="en-US" sz="2800" kern="100" dirty="0">
                          <a:effectLst/>
                        </a:rPr>
                        <a:t>MODULE BÀI VIẾT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9727274"/>
                  </a:ext>
                </a:extLst>
              </a:tr>
              <a:tr h="3106239">
                <a:tc>
                  <a:txBody>
                    <a:bodyPr/>
                    <a:lstStyle/>
                    <a:p>
                      <a:pPr marR="39370" algn="ctr">
                        <a:lnSpc>
                          <a:spcPct val="120000"/>
                        </a:lnSpc>
                        <a:spcBef>
                          <a:spcPts val="600"/>
                        </a:spcBef>
                        <a:spcAft>
                          <a:spcPts val="600"/>
                        </a:spcAft>
                        <a:buNone/>
                      </a:pPr>
                      <a:r>
                        <a:rPr lang="en-US" sz="2800" kern="100">
                          <a:effectLst/>
                        </a:rPr>
                        <a:t>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Tạo/Quản lý Bài viết của User/Saler, Kiểm duyệt Bài viết Admin/Manager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đầu</a:t>
                      </a:r>
                      <a:r>
                        <a:rPr lang="en-US" sz="2800" kern="100" dirty="0">
                          <a:effectLst/>
                        </a:rPr>
                        <a:t> </a:t>
                      </a:r>
                      <a:r>
                        <a:rPr lang="en-US" sz="2800" kern="100" dirty="0" err="1">
                          <a:effectLst/>
                        </a:rPr>
                        <a:t>vào</a:t>
                      </a:r>
                      <a:r>
                        <a:rPr lang="en-US" sz="2800" kern="100" dirty="0">
                          <a:effectLst/>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Tạo bài viết và thay đổi trạng thái.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699222"/>
                  </a:ext>
                </a:extLst>
              </a:tr>
              <a:tr h="2047255">
                <a:tc>
                  <a:txBody>
                    <a:bodyPr/>
                    <a:lstStyle/>
                    <a:p>
                      <a:pPr marR="39370" algn="ctr">
                        <a:lnSpc>
                          <a:spcPct val="120000"/>
                        </a:lnSpc>
                        <a:spcBef>
                          <a:spcPts val="600"/>
                        </a:spcBef>
                        <a:spcAft>
                          <a:spcPts val="600"/>
                        </a:spcAft>
                        <a:buNone/>
                      </a:pPr>
                      <a:r>
                        <a:rPr lang="en-US" sz="2800" kern="100">
                          <a:effectLst/>
                        </a:rPr>
                        <a:t>20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Nhóm dữ liệu Bài viết (Posts)</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a:effectLst/>
                        </a:rPr>
                        <a:t>Cơ sở dữ liệu (ILF)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R="39370" algn="just">
                        <a:lnSpc>
                          <a:spcPct val="120000"/>
                        </a:lnSpc>
                        <a:spcBef>
                          <a:spcPts val="600"/>
                        </a:spcBef>
                        <a:spcAft>
                          <a:spcPts val="600"/>
                        </a:spcAft>
                        <a:buNone/>
                      </a:pPr>
                      <a:r>
                        <a:rPr lang="en-US" sz="2800" kern="100" dirty="0" err="1">
                          <a:effectLst/>
                        </a:rPr>
                        <a:t>Dữ</a:t>
                      </a:r>
                      <a:r>
                        <a:rPr lang="en-US" sz="2800" kern="100" dirty="0">
                          <a:effectLst/>
                        </a:rPr>
                        <a:t> </a:t>
                      </a:r>
                      <a:r>
                        <a:rPr lang="en-US" sz="2800" kern="100" dirty="0" err="1">
                          <a:effectLst/>
                        </a:rPr>
                        <a:t>liệu</a:t>
                      </a:r>
                      <a:r>
                        <a:rPr lang="en-US" sz="2800" kern="100" dirty="0">
                          <a:effectLst/>
                        </a:rPr>
                        <a:t> </a:t>
                      </a:r>
                      <a:r>
                        <a:rPr lang="en-US" sz="2800" kern="100" dirty="0" err="1">
                          <a:effectLst/>
                        </a:rPr>
                        <a:t>cốt</a:t>
                      </a:r>
                      <a:r>
                        <a:rPr lang="en-US" sz="2800" kern="100" dirty="0">
                          <a:effectLst/>
                        </a:rPr>
                        <a:t> </a:t>
                      </a:r>
                      <a:r>
                        <a:rPr lang="en-US" sz="2800" kern="100" dirty="0" err="1">
                          <a:effectLst/>
                        </a:rPr>
                        <a:t>lõi</a:t>
                      </a:r>
                      <a:r>
                        <a:rPr lang="en-US" sz="2800" kern="100" dirty="0">
                          <a:effectLst/>
                        </a:rPr>
                        <a:t> (</a:t>
                      </a:r>
                      <a:r>
                        <a:rPr lang="en-US" sz="2800" kern="100" dirty="0" err="1">
                          <a:effectLst/>
                        </a:rPr>
                        <a:t>Bảng</a:t>
                      </a:r>
                      <a:r>
                        <a:rPr lang="en-US" sz="2800" kern="100" dirty="0">
                          <a:effectLst/>
                        </a:rPr>
                        <a:t> Posts).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469618"/>
                  </a:ext>
                </a:extLst>
              </a:tr>
            </a:tbl>
          </a:graphicData>
        </a:graphic>
      </p:graphicFrame>
      <p:graphicFrame>
        <p:nvGraphicFramePr>
          <p:cNvPr id="3" name="Table 2">
            <a:extLst>
              <a:ext uri="{FF2B5EF4-FFF2-40B4-BE49-F238E27FC236}">
                <a16:creationId xmlns:a16="http://schemas.microsoft.com/office/drawing/2014/main" id="{29DAD8D0-BD7C-CEAA-69F4-D31B9BFC7CE8}"/>
              </a:ext>
            </a:extLst>
          </p:cNvPr>
          <p:cNvGraphicFramePr>
            <a:graphicFrameLocks noGrp="1"/>
          </p:cNvGraphicFramePr>
          <p:nvPr/>
        </p:nvGraphicFramePr>
        <p:xfrm>
          <a:off x="1201100" y="2624230"/>
          <a:ext cx="15885794" cy="6367368"/>
        </p:xfrm>
        <a:graphic>
          <a:graphicData uri="http://schemas.openxmlformats.org/drawingml/2006/table">
            <a:tbl>
              <a:tblPr>
                <a:tableStyleId>{5C22544A-7EE6-4342-B048-85BDC9FD1C3A}</a:tableStyleId>
              </a:tblPr>
              <a:tblGrid>
                <a:gridCol w="1462883">
                  <a:extLst>
                    <a:ext uri="{9D8B030D-6E8A-4147-A177-3AD203B41FA5}">
                      <a16:colId xmlns:a16="http://schemas.microsoft.com/office/drawing/2014/main" val="3440604048"/>
                    </a:ext>
                  </a:extLst>
                </a:gridCol>
                <a:gridCol w="5539733">
                  <a:extLst>
                    <a:ext uri="{9D8B030D-6E8A-4147-A177-3AD203B41FA5}">
                      <a16:colId xmlns:a16="http://schemas.microsoft.com/office/drawing/2014/main" val="3162363156"/>
                    </a:ext>
                  </a:extLst>
                </a:gridCol>
                <a:gridCol w="4441589">
                  <a:extLst>
                    <a:ext uri="{9D8B030D-6E8A-4147-A177-3AD203B41FA5}">
                      <a16:colId xmlns:a16="http://schemas.microsoft.com/office/drawing/2014/main" val="1181274967"/>
                    </a:ext>
                  </a:extLst>
                </a:gridCol>
                <a:gridCol w="4441589">
                  <a:extLst>
                    <a:ext uri="{9D8B030D-6E8A-4147-A177-3AD203B41FA5}">
                      <a16:colId xmlns:a16="http://schemas.microsoft.com/office/drawing/2014/main" val="298641690"/>
                    </a:ext>
                  </a:extLst>
                </a:gridCol>
              </a:tblGrid>
              <a:tr h="386977">
                <a:tc gridSpan="4">
                  <a:txBody>
                    <a:bodyPr/>
                    <a:lstStyle/>
                    <a:p>
                      <a:pPr marR="39370" algn="ctr">
                        <a:lnSpc>
                          <a:spcPct val="120000"/>
                        </a:lnSpc>
                        <a:spcBef>
                          <a:spcPts val="600"/>
                        </a:spcBef>
                        <a:spcAft>
                          <a:spcPts val="600"/>
                        </a:spcAft>
                        <a:buNone/>
                      </a:pPr>
                      <a:r>
                        <a:rPr lang="en-US" sz="2000" kern="100" dirty="0">
                          <a:effectLst/>
                        </a:rPr>
                        <a:t>VI. MODULE TƯƠNG TÁC ĐÁNH GIÁ</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10637"/>
                  </a:ext>
                </a:extLst>
              </a:tr>
              <a:tr h="744335">
                <a:tc>
                  <a:txBody>
                    <a:bodyPr/>
                    <a:lstStyle/>
                    <a:p>
                      <a:pPr marR="39370" algn="ctr">
                        <a:lnSpc>
                          <a:spcPct val="120000"/>
                        </a:lnSpc>
                        <a:spcBef>
                          <a:spcPts val="600"/>
                        </a:spcBef>
                        <a:spcAft>
                          <a:spcPts val="600"/>
                        </a:spcAft>
                        <a:buNone/>
                      </a:pPr>
                      <a:r>
                        <a:rPr lang="en-US" sz="2000" kern="100">
                          <a:effectLst/>
                        </a:rPr>
                        <a:t>21</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Đánh</a:t>
                      </a:r>
                      <a:r>
                        <a:rPr lang="en-US" sz="2000" kern="100" dirty="0">
                          <a:effectLst/>
                        </a:rPr>
                        <a:t> </a:t>
                      </a:r>
                      <a:r>
                        <a:rPr lang="en-US" sz="2000" kern="100" dirty="0" err="1">
                          <a:effectLst/>
                        </a:rPr>
                        <a:t>giá</a:t>
                      </a:r>
                      <a:r>
                        <a:rPr lang="en-US" sz="2000" kern="100" dirty="0">
                          <a:effectLst/>
                        </a:rPr>
                        <a:t> </a:t>
                      </a:r>
                      <a:r>
                        <a:rPr lang="en-US" sz="2000" kern="100" dirty="0" err="1">
                          <a:effectLst/>
                        </a:rPr>
                        <a:t>Sản</a:t>
                      </a:r>
                      <a:r>
                        <a:rPr lang="en-US" sz="2000" kern="100" dirty="0">
                          <a:effectLst/>
                        </a:rPr>
                        <a:t> </a:t>
                      </a:r>
                      <a:r>
                        <a:rPr lang="en-US" sz="2000" kern="100" dirty="0" err="1">
                          <a:effectLst/>
                        </a:rPr>
                        <a:t>phẩm</a:t>
                      </a:r>
                      <a:r>
                        <a:rPr lang="en-US" sz="2000" kern="100" dirty="0">
                          <a:effectLst/>
                        </a:rPr>
                        <a:t>/Reviews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Thêm/sửa đánh giá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85605505"/>
                  </a:ext>
                </a:extLst>
              </a:tr>
              <a:tr h="1129358">
                <a:tc>
                  <a:txBody>
                    <a:bodyPr/>
                    <a:lstStyle/>
                    <a:p>
                      <a:pPr marR="39370" algn="ctr">
                        <a:lnSpc>
                          <a:spcPct val="120000"/>
                        </a:lnSpc>
                        <a:spcBef>
                          <a:spcPts val="600"/>
                        </a:spcBef>
                        <a:spcAft>
                          <a:spcPts val="600"/>
                        </a:spcAft>
                        <a:buNone/>
                      </a:pPr>
                      <a:r>
                        <a:rPr lang="en-US" sz="2000" kern="100">
                          <a:effectLst/>
                        </a:rPr>
                        <a:t>22</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Tương tác Bài viết/Comments/Likes/Shares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 tương tác (Bình luận/Thích/Chia sẻ).</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97458262"/>
                  </a:ext>
                </a:extLst>
              </a:tr>
              <a:tr h="744335">
                <a:tc>
                  <a:txBody>
                    <a:bodyPr/>
                    <a:lstStyle/>
                    <a:p>
                      <a:pPr marR="39370" algn="ctr">
                        <a:lnSpc>
                          <a:spcPct val="120000"/>
                        </a:lnSpc>
                        <a:spcBef>
                          <a:spcPts val="600"/>
                        </a:spcBef>
                        <a:spcAft>
                          <a:spcPts val="600"/>
                        </a:spcAft>
                        <a:buNone/>
                      </a:pPr>
                      <a:r>
                        <a:rPr lang="en-US" sz="2000" kern="100">
                          <a:effectLst/>
                        </a:rPr>
                        <a:t>23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Yêu thích Sản phẩm</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(EI)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Thêm/xóa sản phẩm yêu thích.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6738807"/>
                  </a:ext>
                </a:extLst>
              </a:tr>
              <a:tr h="744335">
                <a:tc>
                  <a:txBody>
                    <a:bodyPr/>
                    <a:lstStyle/>
                    <a:p>
                      <a:pPr marR="39370" algn="ctr">
                        <a:lnSpc>
                          <a:spcPct val="120000"/>
                        </a:lnSpc>
                        <a:spcBef>
                          <a:spcPts val="600"/>
                        </a:spcBef>
                        <a:spcAft>
                          <a:spcPts val="600"/>
                        </a:spcAft>
                        <a:buNone/>
                      </a:pPr>
                      <a:r>
                        <a:rPr lang="en-US" sz="2000" kern="100">
                          <a:effectLst/>
                        </a:rPr>
                        <a:t>24</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Đánh giá (Reviews)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Reviews).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348581"/>
                  </a:ext>
                </a:extLst>
              </a:tr>
              <a:tr h="744335">
                <a:tc>
                  <a:txBody>
                    <a:bodyPr/>
                    <a:lstStyle/>
                    <a:p>
                      <a:pPr marR="39370" algn="ctr">
                        <a:lnSpc>
                          <a:spcPct val="120000"/>
                        </a:lnSpc>
                        <a:spcBef>
                          <a:spcPts val="600"/>
                        </a:spcBef>
                        <a:spcAft>
                          <a:spcPts val="600"/>
                        </a:spcAft>
                        <a:buNone/>
                      </a:pPr>
                      <a:r>
                        <a:rPr lang="en-US" sz="2000" kern="100">
                          <a:effectLst/>
                        </a:rPr>
                        <a:t>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Tương tác Bài viết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PostInteractions).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836105457"/>
                  </a:ext>
                </a:extLst>
              </a:tr>
              <a:tr h="744335">
                <a:tc>
                  <a:txBody>
                    <a:bodyPr/>
                    <a:lstStyle/>
                    <a:p>
                      <a:pPr marR="39370" algn="ctr">
                        <a:lnSpc>
                          <a:spcPct val="120000"/>
                        </a:lnSpc>
                        <a:spcBef>
                          <a:spcPts val="600"/>
                        </a:spcBef>
                        <a:spcAft>
                          <a:spcPts val="600"/>
                        </a:spcAft>
                        <a:buNone/>
                      </a:pPr>
                      <a:r>
                        <a:rPr lang="en-US" sz="2000" kern="100">
                          <a:effectLst/>
                        </a:rPr>
                        <a:t>26</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Bình luận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Dữ liệu cốt lõi (Bảng Comments).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17505218"/>
                  </a:ext>
                </a:extLst>
              </a:tr>
              <a:tr h="1129358">
                <a:tc>
                  <a:txBody>
                    <a:bodyPr/>
                    <a:lstStyle/>
                    <a:p>
                      <a:pPr marR="39370" algn="ctr">
                        <a:lnSpc>
                          <a:spcPct val="120000"/>
                        </a:lnSpc>
                        <a:spcBef>
                          <a:spcPts val="600"/>
                        </a:spcBef>
                        <a:spcAft>
                          <a:spcPts val="600"/>
                        </a:spcAft>
                        <a:buNone/>
                      </a:pPr>
                      <a:r>
                        <a:rPr lang="en-US" sz="2000" kern="100">
                          <a:effectLst/>
                        </a:rPr>
                        <a:t>27</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Nhóm dữ liệu Yêu thích Sản phẩm (ProductFavorites)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a:effectLst/>
                        </a:rPr>
                        <a:t>Cơ sở dữ liệu (ILF)</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000" kern="100" dirty="0" err="1">
                          <a:effectLst/>
                        </a:rPr>
                        <a:t>Dữ</a:t>
                      </a:r>
                      <a:r>
                        <a:rPr lang="en-US" sz="2000" kern="100" dirty="0">
                          <a:effectLst/>
                        </a:rPr>
                        <a:t> </a:t>
                      </a:r>
                      <a:r>
                        <a:rPr lang="en-US" sz="2000" kern="100" dirty="0" err="1">
                          <a:effectLst/>
                        </a:rPr>
                        <a:t>liệu</a:t>
                      </a:r>
                      <a:r>
                        <a:rPr lang="en-US" sz="2000" kern="100" dirty="0">
                          <a:effectLst/>
                        </a:rPr>
                        <a:t> </a:t>
                      </a:r>
                      <a:r>
                        <a:rPr lang="en-US" sz="2000" kern="100" dirty="0" err="1">
                          <a:effectLst/>
                        </a:rPr>
                        <a:t>cốt</a:t>
                      </a:r>
                      <a:r>
                        <a:rPr lang="en-US" sz="2000" kern="100" dirty="0">
                          <a:effectLst/>
                        </a:rPr>
                        <a:t> </a:t>
                      </a:r>
                      <a:r>
                        <a:rPr lang="en-US" sz="2000" kern="100" dirty="0" err="1">
                          <a:effectLst/>
                        </a:rPr>
                        <a:t>lõi</a:t>
                      </a:r>
                      <a:r>
                        <a:rPr lang="en-US" sz="2000" kern="100" dirty="0">
                          <a:effectLst/>
                        </a:rPr>
                        <a:t> (</a:t>
                      </a:r>
                      <a:r>
                        <a:rPr lang="en-US" sz="2000" kern="100" dirty="0" err="1">
                          <a:effectLst/>
                        </a:rPr>
                        <a:t>Bảng</a:t>
                      </a:r>
                      <a:r>
                        <a:rPr lang="en-US" sz="2000" kern="100" dirty="0">
                          <a:effectLst/>
                        </a:rPr>
                        <a:t> </a:t>
                      </a:r>
                      <a:r>
                        <a:rPr lang="en-US" sz="2000" kern="100" dirty="0" err="1">
                          <a:effectLst/>
                        </a:rPr>
                        <a:t>ProductFavorites</a:t>
                      </a:r>
                      <a:r>
                        <a:rPr lang="en-US" sz="2000" kern="100" dirty="0">
                          <a:effectLst/>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48553324"/>
                  </a:ext>
                </a:extLst>
              </a:tr>
            </a:tbl>
          </a:graphicData>
        </a:graphic>
      </p:graphicFrame>
      <p:graphicFrame>
        <p:nvGraphicFramePr>
          <p:cNvPr id="12" name="Table 11">
            <a:extLst>
              <a:ext uri="{FF2B5EF4-FFF2-40B4-BE49-F238E27FC236}">
                <a16:creationId xmlns:a16="http://schemas.microsoft.com/office/drawing/2014/main" id="{9F33BCA3-7449-2E97-8EE9-F98CC99B2A73}"/>
              </a:ext>
            </a:extLst>
          </p:cNvPr>
          <p:cNvGraphicFramePr>
            <a:graphicFrameLocks noGrp="1"/>
          </p:cNvGraphicFramePr>
          <p:nvPr/>
        </p:nvGraphicFramePr>
        <p:xfrm>
          <a:off x="533400" y="1474605"/>
          <a:ext cx="17068800" cy="7516993"/>
        </p:xfrm>
        <a:graphic>
          <a:graphicData uri="http://schemas.openxmlformats.org/drawingml/2006/table">
            <a:tbl>
              <a:tblPr>
                <a:tableStyleId>{5C22544A-7EE6-4342-B048-85BDC9FD1C3A}</a:tableStyleId>
              </a:tblPr>
              <a:tblGrid>
                <a:gridCol w="1571823">
                  <a:extLst>
                    <a:ext uri="{9D8B030D-6E8A-4147-A177-3AD203B41FA5}">
                      <a16:colId xmlns:a16="http://schemas.microsoft.com/office/drawing/2014/main" val="3212290324"/>
                    </a:ext>
                  </a:extLst>
                </a:gridCol>
                <a:gridCol w="6798833">
                  <a:extLst>
                    <a:ext uri="{9D8B030D-6E8A-4147-A177-3AD203B41FA5}">
                      <a16:colId xmlns:a16="http://schemas.microsoft.com/office/drawing/2014/main" val="1249585878"/>
                    </a:ext>
                  </a:extLst>
                </a:gridCol>
                <a:gridCol w="3925792">
                  <a:extLst>
                    <a:ext uri="{9D8B030D-6E8A-4147-A177-3AD203B41FA5}">
                      <a16:colId xmlns:a16="http://schemas.microsoft.com/office/drawing/2014/main" val="512037681"/>
                    </a:ext>
                  </a:extLst>
                </a:gridCol>
                <a:gridCol w="4772352">
                  <a:extLst>
                    <a:ext uri="{9D8B030D-6E8A-4147-A177-3AD203B41FA5}">
                      <a16:colId xmlns:a16="http://schemas.microsoft.com/office/drawing/2014/main" val="2115725786"/>
                    </a:ext>
                  </a:extLst>
                </a:gridCol>
              </a:tblGrid>
              <a:tr h="545835">
                <a:tc gridSpan="4">
                  <a:txBody>
                    <a:bodyPr/>
                    <a:lstStyle/>
                    <a:p>
                      <a:pPr marR="39370" algn="ctr">
                        <a:lnSpc>
                          <a:spcPct val="120000"/>
                        </a:lnSpc>
                        <a:spcBef>
                          <a:spcPts val="600"/>
                        </a:spcBef>
                        <a:spcAft>
                          <a:spcPts val="600"/>
                        </a:spcAft>
                        <a:buNone/>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VIII</a:t>
                      </a:r>
                      <a:r>
                        <a:rPr lang="vi-VN"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MODULE SALER</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068115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CRUD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Quản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8762072"/>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Cập nhật Tồn kho tự động</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trừ tồn kho khi bán.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1707233"/>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(EI)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8159805"/>
                  </a:ext>
                </a:extLst>
              </a:tr>
              <a:tr h="1133500">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Orders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SalerID</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khớp</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Tự động hiển thị đơn hàng liên quan.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1697963"/>
                  </a:ext>
                </a:extLst>
              </a:tr>
              <a:tr h="104138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Hiển thị báo cáo doanh thu.</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43607730"/>
                  </a:ext>
                </a:extLst>
              </a:tr>
              <a:tr h="1580012">
                <a:tc>
                  <a:txBody>
                    <a:bodyPr/>
                    <a:lstStyle/>
                    <a:p>
                      <a:pPr marR="39370" algn="ctr">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Notifications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a:effectLst/>
                          <a:latin typeface="Times New Roman" panose="02020603050405020304" pitchFamily="18" charset="0"/>
                          <a:ea typeface="Calibri" panose="020F0502020204030204" pitchFamily="34" charset="0"/>
                          <a:cs typeface="Times New Roman" panose="02020603050405020304" pitchFamily="18" charset="0"/>
                        </a:rPr>
                        <a:t>Dữ liệu đầu ra (EO)</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just">
                        <a:lnSpc>
                          <a:spcPct val="120000"/>
                        </a:lnSpc>
                        <a:spcBef>
                          <a:spcPts val="600"/>
                        </a:spcBef>
                        <a:spcAft>
                          <a:spcPts val="600"/>
                        </a:spcAft>
                        <a:buNone/>
                      </a:pP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kern="1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86683188"/>
                  </a:ext>
                </a:extLst>
              </a:tr>
            </a:tbl>
          </a:graphicData>
        </a:graphic>
      </p:graphicFrame>
      <p:graphicFrame>
        <p:nvGraphicFramePr>
          <p:cNvPr id="13" name="Table 12">
            <a:extLst>
              <a:ext uri="{FF2B5EF4-FFF2-40B4-BE49-F238E27FC236}">
                <a16:creationId xmlns:a16="http://schemas.microsoft.com/office/drawing/2014/main" id="{91F4C242-33D9-5592-2D4E-E6485FD700EE}"/>
              </a:ext>
            </a:extLst>
          </p:cNvPr>
          <p:cNvGraphicFramePr>
            <a:graphicFrameLocks noGrp="1"/>
          </p:cNvGraphicFramePr>
          <p:nvPr/>
        </p:nvGraphicFramePr>
        <p:xfrm>
          <a:off x="533400" y="1474603"/>
          <a:ext cx="17221200" cy="7516993"/>
        </p:xfrm>
        <a:graphic>
          <a:graphicData uri="http://schemas.openxmlformats.org/drawingml/2006/table">
            <a:tbl>
              <a:tblPr>
                <a:tableStyleId>{5C22544A-7EE6-4342-B048-85BDC9FD1C3A}</a:tableStyleId>
              </a:tblPr>
              <a:tblGrid>
                <a:gridCol w="1585857">
                  <a:extLst>
                    <a:ext uri="{9D8B030D-6E8A-4147-A177-3AD203B41FA5}">
                      <a16:colId xmlns:a16="http://schemas.microsoft.com/office/drawing/2014/main" val="84780468"/>
                    </a:ext>
                  </a:extLst>
                </a:gridCol>
                <a:gridCol w="6005419">
                  <a:extLst>
                    <a:ext uri="{9D8B030D-6E8A-4147-A177-3AD203B41FA5}">
                      <a16:colId xmlns:a16="http://schemas.microsoft.com/office/drawing/2014/main" val="3803889092"/>
                    </a:ext>
                  </a:extLst>
                </a:gridCol>
                <a:gridCol w="4814962">
                  <a:extLst>
                    <a:ext uri="{9D8B030D-6E8A-4147-A177-3AD203B41FA5}">
                      <a16:colId xmlns:a16="http://schemas.microsoft.com/office/drawing/2014/main" val="697735113"/>
                    </a:ext>
                  </a:extLst>
                </a:gridCol>
                <a:gridCol w="4814962">
                  <a:extLst>
                    <a:ext uri="{9D8B030D-6E8A-4147-A177-3AD203B41FA5}">
                      <a16:colId xmlns:a16="http://schemas.microsoft.com/office/drawing/2014/main" val="2083594515"/>
                    </a:ext>
                  </a:extLst>
                </a:gridCol>
              </a:tblGrid>
              <a:tr h="771774">
                <a:tc gridSpan="4">
                  <a:txBody>
                    <a:bodyPr/>
                    <a:lstStyle/>
                    <a:p>
                      <a:pPr marR="39370" algn="ctr">
                        <a:lnSpc>
                          <a:spcPct val="120000"/>
                        </a:lnSpc>
                        <a:spcBef>
                          <a:spcPts val="600"/>
                        </a:spcBef>
                        <a:spcAft>
                          <a:spcPts val="600"/>
                        </a:spcAft>
                        <a:buNone/>
                      </a:pP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X</a:t>
                      </a:r>
                      <a:r>
                        <a:rPr lang="vi-VN" sz="32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MODULE TÌM KIẾM VÀ HIỂN THỊ</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3046572"/>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51</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nhanh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viết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Yêu cầu truy vấn (EQ)</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Tìm kiếm cơ bản.</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70705201"/>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52</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sản phẩm</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52280559"/>
                  </a:ext>
                </a:extLst>
              </a:tr>
              <a:tr h="1493207">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53</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nâng cao bài viết</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(EQ)</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Lọc theo nhiều tiêu chí.</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33433336"/>
                  </a:ext>
                </a:extLst>
              </a:tr>
              <a:tr h="2265598">
                <a:tc>
                  <a:txBody>
                    <a:bodyPr/>
                    <a:lstStyle/>
                    <a:p>
                      <a:pPr marR="39370" algn="ctr">
                        <a:lnSpc>
                          <a:spcPct val="120000"/>
                        </a:lnSpc>
                        <a:spcBef>
                          <a:spcPts val="600"/>
                        </a:spcBef>
                        <a:spcAft>
                          <a:spcPts val="600"/>
                        </a:spcAft>
                        <a:buNone/>
                      </a:pPr>
                      <a:r>
                        <a:rPr lang="en-US" sz="3200" kern="100">
                          <a:effectLst/>
                          <a:latin typeface="Times New Roman" panose="02020603050405020304" pitchFamily="18" charset="0"/>
                          <a:ea typeface="Calibri" panose="020F0502020204030204" pitchFamily="34" charset="0"/>
                          <a:cs typeface="Times New Roman" panose="02020603050405020304" pitchFamily="18" charset="0"/>
                        </a:rPr>
                        <a:t>54</a:t>
                      </a:r>
                      <a:endParaRPr lang="en-US" sz="3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Kết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(EO)</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R="39370" algn="l">
                        <a:lnSpc>
                          <a:spcPct val="120000"/>
                        </a:lnSpc>
                        <a:spcBef>
                          <a:spcPts val="600"/>
                        </a:spcBef>
                        <a:spcAft>
                          <a:spcPts val="600"/>
                        </a:spcAft>
                        <a:buNone/>
                      </a:pP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Hiển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sắp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88039558"/>
                  </a:ext>
                </a:extLst>
              </a:tr>
            </a:tbl>
          </a:graphicData>
        </a:graphic>
      </p:graphicFrame>
      <p:graphicFrame>
        <p:nvGraphicFramePr>
          <p:cNvPr id="14" name="Table 13">
            <a:extLst>
              <a:ext uri="{FF2B5EF4-FFF2-40B4-BE49-F238E27FC236}">
                <a16:creationId xmlns:a16="http://schemas.microsoft.com/office/drawing/2014/main" id="{F67FE28F-43AA-4677-3CC9-12B88FA6CC5A}"/>
              </a:ext>
            </a:extLst>
          </p:cNvPr>
          <p:cNvGraphicFramePr>
            <a:graphicFrameLocks noGrp="1"/>
          </p:cNvGraphicFramePr>
          <p:nvPr/>
        </p:nvGraphicFramePr>
        <p:xfrm>
          <a:off x="533400" y="1480044"/>
          <a:ext cx="17221199" cy="7511551"/>
        </p:xfrm>
        <a:graphic>
          <a:graphicData uri="http://schemas.openxmlformats.org/drawingml/2006/table">
            <a:tbl>
              <a:tblPr firstRow="1" firstCol="1" bandRow="1">
                <a:tableStyleId>{5C22544A-7EE6-4342-B048-85BDC9FD1C3A}</a:tableStyleId>
              </a:tblPr>
              <a:tblGrid>
                <a:gridCol w="1494105">
                  <a:extLst>
                    <a:ext uri="{9D8B030D-6E8A-4147-A177-3AD203B41FA5}">
                      <a16:colId xmlns:a16="http://schemas.microsoft.com/office/drawing/2014/main" val="1049041298"/>
                    </a:ext>
                  </a:extLst>
                </a:gridCol>
                <a:gridCol w="2996639">
                  <a:extLst>
                    <a:ext uri="{9D8B030D-6E8A-4147-A177-3AD203B41FA5}">
                      <a16:colId xmlns:a16="http://schemas.microsoft.com/office/drawing/2014/main" val="2679624146"/>
                    </a:ext>
                  </a:extLst>
                </a:gridCol>
                <a:gridCol w="5656108">
                  <a:extLst>
                    <a:ext uri="{9D8B030D-6E8A-4147-A177-3AD203B41FA5}">
                      <a16:colId xmlns:a16="http://schemas.microsoft.com/office/drawing/2014/main" val="3475569421"/>
                    </a:ext>
                  </a:extLst>
                </a:gridCol>
                <a:gridCol w="2090483">
                  <a:extLst>
                    <a:ext uri="{9D8B030D-6E8A-4147-A177-3AD203B41FA5}">
                      <a16:colId xmlns:a16="http://schemas.microsoft.com/office/drawing/2014/main" val="2852366271"/>
                    </a:ext>
                  </a:extLst>
                </a:gridCol>
                <a:gridCol w="2090483">
                  <a:extLst>
                    <a:ext uri="{9D8B030D-6E8A-4147-A177-3AD203B41FA5}">
                      <a16:colId xmlns:a16="http://schemas.microsoft.com/office/drawing/2014/main" val="174122933"/>
                    </a:ext>
                  </a:extLst>
                </a:gridCol>
                <a:gridCol w="2893381">
                  <a:extLst>
                    <a:ext uri="{9D8B030D-6E8A-4147-A177-3AD203B41FA5}">
                      <a16:colId xmlns:a16="http://schemas.microsoft.com/office/drawing/2014/main" val="3329912738"/>
                    </a:ext>
                  </a:extLst>
                </a:gridCol>
              </a:tblGrid>
              <a:tr h="1407085">
                <a:tc>
                  <a:txBody>
                    <a:bodyPr/>
                    <a:lstStyle/>
                    <a:p>
                      <a:pPr algn="ctr">
                        <a:lnSpc>
                          <a:spcPts val="1800"/>
                        </a:lnSpc>
                        <a:spcBef>
                          <a:spcPts val="600"/>
                        </a:spcBef>
                        <a:spcAft>
                          <a:spcPts val="600"/>
                        </a:spcAft>
                        <a:buNone/>
                      </a:pPr>
                      <a:r>
                        <a:rPr lang="en-US" sz="1400" kern="100">
                          <a:effectLst/>
                        </a:rPr>
                        <a:t>TT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Loại Actor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dirty="0" err="1">
                          <a:effectLst/>
                        </a:rPr>
                        <a:t>Mô</a:t>
                      </a:r>
                      <a:r>
                        <a:rPr lang="en-US" sz="1400" kern="100" dirty="0">
                          <a:effectLst/>
                        </a:rPr>
                        <a:t> </a:t>
                      </a:r>
                      <a:r>
                        <a:rPr lang="en-US" sz="1400" kern="100" dirty="0" err="1">
                          <a:effectLst/>
                        </a:rPr>
                        <a:t>tả</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Trọng số</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Số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Điểm của từng loại tác nhân</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790915"/>
                  </a:ext>
                </a:extLst>
              </a:tr>
              <a:tr h="930959">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Đơn giản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7011067"/>
                  </a:ext>
                </a:extLst>
              </a:tr>
              <a:tr h="3311589">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Trung bình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rPr>
                        <a:t>Giao </a:t>
                      </a:r>
                      <a:r>
                        <a:rPr lang="en-US" sz="1400" kern="100" dirty="0" err="1">
                          <a:effectLst/>
                        </a:rPr>
                        <a:t>diện</a:t>
                      </a:r>
                      <a:r>
                        <a:rPr lang="en-US" sz="1400" kern="100" dirty="0">
                          <a:effectLst/>
                        </a:rPr>
                        <a:t> </a:t>
                      </a:r>
                      <a:r>
                        <a:rPr lang="en-US" sz="1400" kern="100" dirty="0" err="1">
                          <a:effectLst/>
                        </a:rPr>
                        <a:t>dòng</a:t>
                      </a:r>
                      <a:r>
                        <a:rPr lang="en-US" sz="1400" kern="100" dirty="0">
                          <a:effectLst/>
                        </a:rPr>
                        <a:t> </a:t>
                      </a:r>
                      <a:r>
                        <a:rPr lang="en-US" sz="1400" kern="100" dirty="0" err="1">
                          <a:effectLst/>
                        </a:rPr>
                        <a:t>lệnh</a:t>
                      </a:r>
                      <a:r>
                        <a:rPr lang="en-US" sz="1400" kern="100" dirty="0">
                          <a:effectLst/>
                        </a:rPr>
                        <a:t> (CLI) </a:t>
                      </a:r>
                      <a:r>
                        <a:rPr lang="en-US" sz="1400" kern="100" dirty="0" err="1">
                          <a:effectLst/>
                        </a:rPr>
                        <a:t>hoặc</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thông</a:t>
                      </a:r>
                      <a:r>
                        <a:rPr lang="en-US" sz="1400" kern="100" dirty="0">
                          <a:effectLst/>
                        </a:rPr>
                        <a:t> qua </a:t>
                      </a:r>
                      <a:r>
                        <a:rPr lang="en-US" sz="1400" kern="100" dirty="0" err="1">
                          <a:effectLst/>
                        </a:rPr>
                        <a:t>một</a:t>
                      </a:r>
                      <a:r>
                        <a:rPr lang="en-US" sz="1400" kern="100" dirty="0">
                          <a:effectLst/>
                        </a:rPr>
                        <a:t> </a:t>
                      </a:r>
                      <a:r>
                        <a:rPr lang="en-US" sz="1400" kern="100" dirty="0" err="1">
                          <a:effectLst/>
                        </a:rPr>
                        <a:t>giao</a:t>
                      </a:r>
                      <a:r>
                        <a:rPr lang="en-US" sz="1400" kern="100" dirty="0">
                          <a:effectLst/>
                        </a:rPr>
                        <a:t> </a:t>
                      </a:r>
                      <a:r>
                        <a:rPr lang="en-US" sz="1400" kern="100" dirty="0" err="1">
                          <a:effectLst/>
                        </a:rPr>
                        <a:t>thức</a:t>
                      </a:r>
                      <a:r>
                        <a:rPr lang="en-US" sz="1400" kern="100" dirty="0">
                          <a:effectLst/>
                        </a:rPr>
                        <a:t> </a:t>
                      </a:r>
                      <a:r>
                        <a:rPr lang="en-US" sz="1400" kern="100" dirty="0" err="1">
                          <a:effectLst/>
                        </a:rPr>
                        <a:t>nào</a:t>
                      </a:r>
                      <a:r>
                        <a:rPr lang="en-US" sz="1400" kern="100" dirty="0">
                          <a:effectLst/>
                        </a:rPr>
                        <a:t> </a:t>
                      </a:r>
                      <a:r>
                        <a:rPr lang="en-US" sz="1400" kern="100" dirty="0" err="1">
                          <a:effectLst/>
                        </a:rPr>
                        <a:t>đó</a:t>
                      </a:r>
                      <a:r>
                        <a:rPr lang="en-US" sz="1400" kern="100" dirty="0">
                          <a:effectLst/>
                        </a:rPr>
                        <a:t> </a:t>
                      </a:r>
                      <a:r>
                        <a:rPr lang="en-US" sz="1400" kern="100" dirty="0" err="1">
                          <a:effectLst/>
                        </a:rPr>
                        <a:t>nhưng</a:t>
                      </a:r>
                      <a:r>
                        <a:rPr lang="en-US" sz="1400" kern="100" dirty="0">
                          <a:effectLst/>
                        </a:rPr>
                        <a:t> </a:t>
                      </a:r>
                      <a:r>
                        <a:rPr lang="en-US" sz="1400" kern="100" dirty="0" err="1">
                          <a:effectLst/>
                        </a:rPr>
                        <a:t>không</a:t>
                      </a:r>
                      <a:r>
                        <a:rPr lang="en-US" sz="1400" kern="100" dirty="0">
                          <a:effectLst/>
                        </a:rPr>
                        <a:t> </a:t>
                      </a:r>
                      <a:r>
                        <a:rPr lang="en-US" sz="1400" kern="100" dirty="0" err="1">
                          <a:effectLst/>
                        </a:rPr>
                        <a:t>phải</a:t>
                      </a:r>
                      <a:r>
                        <a:rPr lang="en-US" sz="1400" kern="100" dirty="0">
                          <a:effectLst/>
                        </a:rPr>
                        <a:t> </a:t>
                      </a:r>
                      <a:r>
                        <a:rPr lang="en-US" sz="1400" kern="100" dirty="0" err="1">
                          <a:effectLst/>
                        </a:rPr>
                        <a:t>giao</a:t>
                      </a:r>
                      <a:r>
                        <a:rPr lang="en-US" sz="1400" kern="100" dirty="0">
                          <a:effectLst/>
                        </a:rPr>
                        <a:t> </a:t>
                      </a:r>
                      <a:r>
                        <a:rPr lang="en-US" sz="1400" kern="100" dirty="0" err="1">
                          <a:effectLst/>
                        </a:rPr>
                        <a:t>diện</a:t>
                      </a:r>
                      <a:r>
                        <a:rPr lang="en-US" sz="1400" kern="100" dirty="0">
                          <a:effectLst/>
                        </a:rPr>
                        <a:t> </a:t>
                      </a:r>
                      <a:r>
                        <a:rPr lang="en-US" sz="1400" kern="100" dirty="0" err="1">
                          <a:effectLst/>
                        </a:rPr>
                        <a:t>lập</a:t>
                      </a:r>
                      <a:r>
                        <a:rPr lang="en-US" sz="1400" kern="100" dirty="0">
                          <a:effectLst/>
                        </a:rPr>
                        <a:t> </a:t>
                      </a:r>
                      <a:r>
                        <a:rPr lang="en-US" sz="1400" kern="100" dirty="0" err="1">
                          <a:effectLst/>
                        </a:rPr>
                        <a:t>trình</a:t>
                      </a:r>
                      <a:r>
                        <a:rPr lang="en-US" sz="1400" kern="100" dirty="0">
                          <a:effectLst/>
                        </a:rPr>
                        <a:t> </a:t>
                      </a:r>
                      <a:r>
                        <a:rPr lang="en-US" sz="1400" kern="100" dirty="0" err="1">
                          <a:effectLst/>
                        </a:rPr>
                        <a:t>ứng</a:t>
                      </a:r>
                      <a:r>
                        <a:rPr lang="en-US" sz="1400" kern="100" dirty="0">
                          <a:effectLst/>
                        </a:rPr>
                        <a:t> </a:t>
                      </a:r>
                      <a:r>
                        <a:rPr lang="en-US" sz="1400" kern="100" dirty="0" err="1">
                          <a:effectLst/>
                        </a:rPr>
                        <a:t>dụng</a:t>
                      </a:r>
                      <a:r>
                        <a:rPr lang="en-US" sz="1400" kern="100" dirty="0">
                          <a:effectLst/>
                        </a:rPr>
                        <a:t> (API)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9739051"/>
                  </a:ext>
                </a:extLst>
              </a:tr>
              <a:tr h="930959">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1400" kern="100">
                          <a:effectLst/>
                        </a:rPr>
                        <a:t>Phức tạp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rPr>
                        <a:t>Giao diện đồ họa người dùng (GUI)</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18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7726147"/>
                  </a:ext>
                </a:extLst>
              </a:tr>
              <a:tr h="930959">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1400" kern="100">
                          <a:effectLst/>
                        </a:rPr>
                        <a:t>Cộng (1+2+3)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a:effectLst/>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ts val="1800"/>
                        </a:lnSpc>
                        <a:spcBef>
                          <a:spcPts val="600"/>
                        </a:spcBef>
                        <a:spcAft>
                          <a:spcPts val="600"/>
                        </a:spcAft>
                        <a:buNone/>
                      </a:pPr>
                      <a:r>
                        <a:rPr lang="en-US" sz="1400" kern="100" dirty="0">
                          <a:effectLst/>
                        </a:rPr>
                        <a:t>TAW=18</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6061630"/>
                  </a:ext>
                </a:extLst>
              </a:tr>
            </a:tbl>
          </a:graphicData>
        </a:graphic>
      </p:graphicFrame>
      <p:graphicFrame>
        <p:nvGraphicFramePr>
          <p:cNvPr id="15" name="Table 14">
            <a:extLst>
              <a:ext uri="{FF2B5EF4-FFF2-40B4-BE49-F238E27FC236}">
                <a16:creationId xmlns:a16="http://schemas.microsoft.com/office/drawing/2014/main" id="{EFF48CA4-B396-44D5-598E-BC2DA7242F10}"/>
              </a:ext>
            </a:extLst>
          </p:cNvPr>
          <p:cNvGraphicFramePr>
            <a:graphicFrameLocks noGrp="1"/>
          </p:cNvGraphicFramePr>
          <p:nvPr/>
        </p:nvGraphicFramePr>
        <p:xfrm>
          <a:off x="533399" y="1483916"/>
          <a:ext cx="17221198" cy="7624978"/>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4075450381"/>
                    </a:ext>
                  </a:extLst>
                </a:gridCol>
                <a:gridCol w="3323692">
                  <a:extLst>
                    <a:ext uri="{9D8B030D-6E8A-4147-A177-3AD203B41FA5}">
                      <a16:colId xmlns:a16="http://schemas.microsoft.com/office/drawing/2014/main" val="2094683344"/>
                    </a:ext>
                  </a:extLst>
                </a:gridCol>
                <a:gridCol w="2490185">
                  <a:extLst>
                    <a:ext uri="{9D8B030D-6E8A-4147-A177-3AD203B41FA5}">
                      <a16:colId xmlns:a16="http://schemas.microsoft.com/office/drawing/2014/main" val="3772662659"/>
                    </a:ext>
                  </a:extLst>
                </a:gridCol>
                <a:gridCol w="6240963">
                  <a:extLst>
                    <a:ext uri="{9D8B030D-6E8A-4147-A177-3AD203B41FA5}">
                      <a16:colId xmlns:a16="http://schemas.microsoft.com/office/drawing/2014/main" val="4120722341"/>
                    </a:ext>
                  </a:extLst>
                </a:gridCol>
                <a:gridCol w="1794448">
                  <a:extLst>
                    <a:ext uri="{9D8B030D-6E8A-4147-A177-3AD203B41FA5}">
                      <a16:colId xmlns:a16="http://schemas.microsoft.com/office/drawing/2014/main" val="1173529781"/>
                    </a:ext>
                  </a:extLst>
                </a:gridCol>
                <a:gridCol w="2355860">
                  <a:extLst>
                    <a:ext uri="{9D8B030D-6E8A-4147-A177-3AD203B41FA5}">
                      <a16:colId xmlns:a16="http://schemas.microsoft.com/office/drawing/2014/main" val="3615187475"/>
                    </a:ext>
                  </a:extLst>
                </a:gridCol>
              </a:tblGrid>
              <a:tr h="1373584">
                <a:tc>
                  <a:txBody>
                    <a:bodyPr/>
                    <a:lstStyle/>
                    <a:p>
                      <a:pPr algn="ctr">
                        <a:lnSpc>
                          <a:spcPts val="1800"/>
                        </a:lnSpc>
                        <a:spcBef>
                          <a:spcPts val="600"/>
                        </a:spcBef>
                        <a:spcAft>
                          <a:spcPts val="600"/>
                        </a:spcAft>
                        <a:buNone/>
                      </a:pPr>
                      <a:r>
                        <a:rPr lang="en-US" sz="2400" b="1" kern="100" dirty="0">
                          <a:effectLst/>
                        </a:rPr>
                        <a:t>TT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Use case</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Tên</a:t>
                      </a:r>
                      <a:r>
                        <a:rPr lang="en-US" sz="2400" b="1" kern="100" dirty="0">
                          <a:effectLst/>
                        </a:rPr>
                        <a:t> </a:t>
                      </a:r>
                      <a:r>
                        <a:rPr lang="en-US" sz="2400" b="1" kern="100" dirty="0" err="1">
                          <a:effectLst/>
                        </a:rPr>
                        <a:t>tác</a:t>
                      </a:r>
                      <a:r>
                        <a:rPr lang="en-US" sz="2400" b="1" kern="100" dirty="0">
                          <a:effectLst/>
                        </a:rPr>
                        <a:t> </a:t>
                      </a:r>
                      <a:r>
                        <a:rPr lang="en-US" sz="2400" b="1" kern="100" dirty="0" err="1">
                          <a:effectLst/>
                        </a:rPr>
                        <a:t>nhân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a:effectLst/>
                        </a:rPr>
                        <a:t>Giao </a:t>
                      </a:r>
                      <a:r>
                        <a:rPr lang="en-US" sz="2400" b="1" kern="100" dirty="0" err="1">
                          <a:effectLst/>
                        </a:rPr>
                        <a:t>dịch</a:t>
                      </a:r>
                      <a:r>
                        <a:rPr lang="en-US" sz="2400" b="1" kern="100" dirty="0">
                          <a:effectLst/>
                        </a:rPr>
                        <a:t> (Transaction)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p>
                    <a:p>
                      <a:pPr algn="ctr">
                        <a:lnSpc>
                          <a:spcPts val="1800"/>
                        </a:lnSpc>
                        <a:spcBef>
                          <a:spcPts val="600"/>
                        </a:spcBef>
                        <a:spcAft>
                          <a:spcPts val="600"/>
                        </a:spcAft>
                        <a:buNone/>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BMT</a:t>
                      </a: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400" b="1" kern="100" dirty="0" err="1">
                          <a:effectLst/>
                        </a:rPr>
                        <a:t>Phân</a:t>
                      </a:r>
                      <a:r>
                        <a:rPr lang="en-US" sz="2400" b="1" kern="100" dirty="0">
                          <a:effectLst/>
                        </a:rPr>
                        <a:t> </a:t>
                      </a:r>
                      <a:r>
                        <a:rPr lang="en-US" sz="2400" b="1" kern="100" dirty="0" err="1">
                          <a:effectLst/>
                        </a:rPr>
                        <a:t>loại</a:t>
                      </a:r>
                      <a:r>
                        <a:rPr lang="en-US" sz="2400" b="1" kern="100" dirty="0">
                          <a:effectLst/>
                        </a:rPr>
                        <a:t> </a:t>
                      </a:r>
                      <a:r>
                        <a:rPr lang="en-US" sz="2400" b="1" kern="100" dirty="0" err="1">
                          <a:effectLst/>
                        </a:rPr>
                        <a:t>theo</a:t>
                      </a:r>
                      <a:r>
                        <a:rPr lang="en-US" sz="2400" b="1" kern="100" dirty="0">
                          <a:effectLst/>
                        </a:rPr>
                        <a:t> </a:t>
                      </a:r>
                      <a:r>
                        <a:rPr lang="en-US" sz="2400" b="1" kern="100" dirty="0" err="1">
                          <a:effectLst/>
                        </a:rPr>
                        <a:t>độ</a:t>
                      </a:r>
                      <a:endParaRPr lang="en-US" sz="2400" b="1" kern="100" dirty="0">
                        <a:effectLst/>
                      </a:endParaRPr>
                    </a:p>
                    <a:p>
                      <a:pPr algn="ctr">
                        <a:lnSpc>
                          <a:spcPts val="1800"/>
                        </a:lnSpc>
                        <a:spcBef>
                          <a:spcPts val="600"/>
                        </a:spcBef>
                        <a:spcAft>
                          <a:spcPts val="600"/>
                        </a:spcAft>
                        <a:buNone/>
                      </a:pPr>
                      <a:r>
                        <a:rPr lang="en-US" sz="2400" b="1" kern="100" dirty="0">
                          <a:effectLst/>
                        </a:rPr>
                        <a:t> </a:t>
                      </a:r>
                      <a:r>
                        <a:rPr lang="en-US" sz="2400" b="1" kern="100" dirty="0" err="1">
                          <a:effectLst/>
                        </a:rPr>
                        <a:t>phức</a:t>
                      </a:r>
                      <a:r>
                        <a:rPr lang="en-US" sz="2400" b="1" kern="100" dirty="0">
                          <a:effectLst/>
                        </a:rPr>
                        <a:t> </a:t>
                      </a:r>
                      <a:r>
                        <a:rPr lang="en-US" sz="2400" b="1" kern="100" dirty="0" err="1">
                          <a:effectLst/>
                        </a:rPr>
                        <a:t>tạp</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3762697097"/>
                  </a:ext>
                </a:extLst>
              </a:tr>
              <a:tr h="618326">
                <a:tc gridSpan="6">
                  <a:txBody>
                    <a:bodyPr/>
                    <a:lstStyle/>
                    <a:p>
                      <a:pPr algn="ctr">
                        <a:lnSpc>
                          <a:spcPts val="1800"/>
                        </a:lnSpc>
                        <a:spcBef>
                          <a:spcPts val="600"/>
                        </a:spcBef>
                        <a:spcAft>
                          <a:spcPts val="600"/>
                        </a:spcAft>
                        <a:buNone/>
                      </a:pPr>
                      <a:r>
                        <a:rPr lang="en-US" sz="2400" b="1" kern="100" dirty="0">
                          <a:effectLst/>
                        </a:rPr>
                        <a:t>I. QUẢN TRỊ &amp; NGƯỜI DÙNG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93429528"/>
                  </a:ext>
                </a:extLst>
              </a:tr>
              <a:tr h="1256068">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Users) + EI(</a:t>
                      </a:r>
                      <a:r>
                        <a:rPr lang="en-US" sz="2400" kern="100" dirty="0" err="1">
                          <a:effectLst/>
                        </a:rPr>
                        <a:t>Duyệt</a:t>
                      </a:r>
                      <a:r>
                        <a:rPr lang="en-US" sz="2400" kern="100" dirty="0">
                          <a:effectLst/>
                        </a:rPr>
                        <a:t>/</a:t>
                      </a:r>
                      <a:r>
                        <a:rPr lang="en-US" sz="2400" kern="100" dirty="0" err="1">
                          <a:effectLst/>
                        </a:rPr>
                        <a:t>Từ</a:t>
                      </a:r>
                      <a:r>
                        <a:rPr lang="en-US" sz="2400" kern="100" dirty="0">
                          <a:effectLst/>
                        </a:rPr>
                        <a:t> </a:t>
                      </a:r>
                      <a:r>
                        <a:rPr lang="en-US" sz="2400" kern="100" dirty="0" err="1">
                          <a:effectLst/>
                        </a:rPr>
                        <a:t>chối</a:t>
                      </a:r>
                      <a:r>
                        <a:rPr lang="en-US" sz="2400" kern="100" dirty="0">
                          <a:effectLst/>
                        </a:rPr>
                        <a:t> </a:t>
                      </a:r>
                      <a:r>
                        <a:rPr lang="en-US" sz="2400" kern="100" dirty="0" err="1">
                          <a:effectLst/>
                        </a:rPr>
                        <a:t>Đối</a:t>
                      </a:r>
                      <a:r>
                        <a:rPr lang="en-US" sz="2400" kern="100" dirty="0">
                          <a:effectLst/>
                        </a:rPr>
                        <a:t> </a:t>
                      </a:r>
                      <a:r>
                        <a:rPr lang="en-US" sz="2400" kern="100" dirty="0" err="1">
                          <a:effectLst/>
                        </a:rPr>
                        <a:t>tác</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30689904"/>
                  </a:ext>
                </a:extLst>
              </a:tr>
              <a:tr h="608796">
                <a:tc>
                  <a:txBody>
                    <a:bodyPr/>
                    <a:lstStyle/>
                    <a:p>
                      <a:pPr algn="ctr">
                        <a:lnSpc>
                          <a:spcPts val="1800"/>
                        </a:lnSpc>
                        <a:spcBef>
                          <a:spcPts val="600"/>
                        </a:spcBef>
                        <a:spcAft>
                          <a:spcPts val="600"/>
                        </a:spcAft>
                        <a:buNone/>
                      </a:pPr>
                      <a:r>
                        <a:rPr lang="en-US"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phân quyền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EI(CRUD Roles)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89194499"/>
                  </a:ext>
                </a:extLst>
              </a:tr>
              <a:tr h="1256068">
                <a:tc>
                  <a:txBody>
                    <a:bodyPr/>
                    <a:lstStyle/>
                    <a:p>
                      <a:pPr algn="ctr">
                        <a:lnSpc>
                          <a:spcPts val="18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Đăng nhập/Đăng ký/Đổi mật khẩu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Guest/User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Đăng</a:t>
                      </a:r>
                      <a:r>
                        <a:rPr lang="en-US" sz="2400" kern="100" dirty="0">
                          <a:effectLst/>
                        </a:rPr>
                        <a:t> </a:t>
                      </a:r>
                      <a:r>
                        <a:rPr lang="en-US" sz="2400" kern="100" dirty="0" err="1">
                          <a:effectLst/>
                        </a:rPr>
                        <a:t>ký</a:t>
                      </a:r>
                      <a:r>
                        <a:rPr lang="en-US" sz="2400" kern="100" dirty="0">
                          <a:effectLst/>
                        </a:rPr>
                        <a:t>/</a:t>
                      </a:r>
                      <a:r>
                        <a:rPr lang="en-US" sz="2400" kern="100" dirty="0" err="1">
                          <a:effectLst/>
                        </a:rPr>
                        <a:t>Đăng</a:t>
                      </a:r>
                      <a:r>
                        <a:rPr lang="en-US" sz="2400" kern="100" dirty="0">
                          <a:effectLst/>
                        </a:rPr>
                        <a:t> </a:t>
                      </a:r>
                      <a:r>
                        <a:rPr lang="en-US" sz="2400" kern="100" dirty="0" err="1">
                          <a:effectLst/>
                        </a:rPr>
                        <a:t>nhập</a:t>
                      </a:r>
                      <a:r>
                        <a:rPr lang="en-US" sz="2400" kern="100" dirty="0">
                          <a:effectLst/>
                        </a:rPr>
                        <a:t>/</a:t>
                      </a:r>
                      <a:r>
                        <a:rPr lang="en-US" sz="2400" kern="100" dirty="0" err="1">
                          <a:effectLst/>
                        </a:rPr>
                        <a:t>Đổi</a:t>
                      </a:r>
                      <a:r>
                        <a:rPr lang="en-US" sz="2400" kern="100" dirty="0">
                          <a:effectLst/>
                        </a:rPr>
                        <a:t>  MK)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4979477"/>
                  </a:ext>
                </a:extLst>
              </a:tr>
              <a:tr h="1256068">
                <a:tc>
                  <a:txBody>
                    <a:bodyPr/>
                    <a:lstStyle/>
                    <a:p>
                      <a:pPr algn="ctr">
                        <a:lnSpc>
                          <a:spcPts val="1800"/>
                        </a:lnSpc>
                        <a:spcBef>
                          <a:spcPts val="600"/>
                        </a:spcBef>
                        <a:spcAft>
                          <a:spcPts val="600"/>
                        </a:spcAft>
                        <a:buNone/>
                      </a:pPr>
                      <a:r>
                        <a:rPr lang="en-US" sz="2400" kern="100">
                          <a:effectLst/>
                        </a:rPr>
                        <a:t>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Xem/Cập nhật thông tin người dùng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EQ(Xem/Cập nhật thông tin cá nhân)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43504382"/>
                  </a:ext>
                </a:extLst>
              </a:tr>
              <a:tr h="1256068">
                <a:tc>
                  <a:txBody>
                    <a:bodyPr/>
                    <a:lstStyle/>
                    <a:p>
                      <a:pPr algn="ctr">
                        <a:lnSpc>
                          <a:spcPts val="1800"/>
                        </a:lnSpc>
                        <a:spcBef>
                          <a:spcPts val="600"/>
                        </a:spcBef>
                        <a:spcAft>
                          <a:spcPts val="600"/>
                        </a:spcAft>
                        <a:buNone/>
                      </a:pPr>
                      <a:r>
                        <a:rPr lang="en-US" sz="2400" kern="100">
                          <a:effectLst/>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Theo dõi lịch sử hoạt động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EO(Theo </a:t>
                      </a:r>
                      <a:r>
                        <a:rPr lang="en-US" sz="2400" kern="100" dirty="0" err="1">
                          <a:effectLst/>
                        </a:rPr>
                        <a:t>dõi</a:t>
                      </a:r>
                      <a:r>
                        <a:rPr lang="en-US" sz="2400" kern="100" dirty="0">
                          <a:effectLst/>
                        </a:rPr>
                        <a:t> </a:t>
                      </a:r>
                      <a:r>
                        <a:rPr lang="en-US" sz="2400" kern="100" dirty="0" err="1">
                          <a:effectLst/>
                        </a:rPr>
                        <a:t>Lịch</a:t>
                      </a:r>
                      <a:r>
                        <a:rPr lang="en-US" sz="2400" kern="100" dirty="0">
                          <a:effectLst/>
                        </a:rPr>
                        <a:t> </a:t>
                      </a:r>
                      <a:r>
                        <a:rPr lang="en-US" sz="2400" kern="100" dirty="0" err="1">
                          <a:effectLst/>
                        </a:rPr>
                        <a:t>sử</a:t>
                      </a:r>
                      <a:r>
                        <a:rPr lang="en-US" sz="2400" kern="100" dirty="0">
                          <a:effectLst/>
                        </a:rPr>
                        <a:t> </a:t>
                      </a:r>
                      <a:r>
                        <a:rPr lang="en-US" sz="2400" kern="100" dirty="0" err="1">
                          <a:effectLst/>
                        </a:rPr>
                        <a:t>Hoạt</a:t>
                      </a:r>
                      <a:r>
                        <a:rPr lang="en-US" sz="2400" kern="100" dirty="0">
                          <a:effectLst/>
                        </a:rPr>
                        <a:t> </a:t>
                      </a:r>
                      <a:r>
                        <a:rPr lang="en-US" sz="2400" kern="100" dirty="0" err="1">
                          <a:effectLst/>
                        </a:rPr>
                        <a:t>động</a:t>
                      </a:r>
                      <a:r>
                        <a:rPr lang="en-US" sz="2400" kern="100" dirty="0">
                          <a:effectLst/>
                        </a:rPr>
                        <a:t>)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25983118"/>
                  </a:ext>
                </a:extLst>
              </a:tr>
            </a:tbl>
          </a:graphicData>
        </a:graphic>
      </p:graphicFrame>
      <p:graphicFrame>
        <p:nvGraphicFramePr>
          <p:cNvPr id="16" name="Table 15">
            <a:extLst>
              <a:ext uri="{FF2B5EF4-FFF2-40B4-BE49-F238E27FC236}">
                <a16:creationId xmlns:a16="http://schemas.microsoft.com/office/drawing/2014/main" id="{196A974E-92AE-A4FD-220E-430DFFFEA304}"/>
              </a:ext>
            </a:extLst>
          </p:cNvPr>
          <p:cNvGraphicFramePr>
            <a:graphicFrameLocks noGrp="1"/>
          </p:cNvGraphicFramePr>
          <p:nvPr/>
        </p:nvGraphicFramePr>
        <p:xfrm>
          <a:off x="533396" y="1412506"/>
          <a:ext cx="17221198" cy="7696388"/>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3515313263"/>
                    </a:ext>
                  </a:extLst>
                </a:gridCol>
                <a:gridCol w="3323692">
                  <a:extLst>
                    <a:ext uri="{9D8B030D-6E8A-4147-A177-3AD203B41FA5}">
                      <a16:colId xmlns:a16="http://schemas.microsoft.com/office/drawing/2014/main" val="3797523185"/>
                    </a:ext>
                  </a:extLst>
                </a:gridCol>
                <a:gridCol w="2490185">
                  <a:extLst>
                    <a:ext uri="{9D8B030D-6E8A-4147-A177-3AD203B41FA5}">
                      <a16:colId xmlns:a16="http://schemas.microsoft.com/office/drawing/2014/main" val="3956444899"/>
                    </a:ext>
                  </a:extLst>
                </a:gridCol>
                <a:gridCol w="6240963">
                  <a:extLst>
                    <a:ext uri="{9D8B030D-6E8A-4147-A177-3AD203B41FA5}">
                      <a16:colId xmlns:a16="http://schemas.microsoft.com/office/drawing/2014/main" val="1804184416"/>
                    </a:ext>
                  </a:extLst>
                </a:gridCol>
                <a:gridCol w="1794448">
                  <a:extLst>
                    <a:ext uri="{9D8B030D-6E8A-4147-A177-3AD203B41FA5}">
                      <a16:colId xmlns:a16="http://schemas.microsoft.com/office/drawing/2014/main" val="4105879797"/>
                    </a:ext>
                  </a:extLst>
                </a:gridCol>
                <a:gridCol w="2355860">
                  <a:extLst>
                    <a:ext uri="{9D8B030D-6E8A-4147-A177-3AD203B41FA5}">
                      <a16:colId xmlns:a16="http://schemas.microsoft.com/office/drawing/2014/main" val="2337140033"/>
                    </a:ext>
                  </a:extLst>
                </a:gridCol>
              </a:tblGrid>
              <a:tr h="656105">
                <a:tc gridSpan="6">
                  <a:txBody>
                    <a:bodyPr/>
                    <a:lstStyle/>
                    <a:p>
                      <a:pPr algn="ctr">
                        <a:lnSpc>
                          <a:spcPts val="1800"/>
                        </a:lnSpc>
                        <a:spcBef>
                          <a:spcPts val="600"/>
                        </a:spcBef>
                        <a:spcAft>
                          <a:spcPts val="600"/>
                        </a:spcAft>
                        <a:buNone/>
                      </a:pPr>
                      <a:r>
                        <a:rPr lang="en-US" sz="2400" b="1" kern="100" dirty="0">
                          <a:effectLst/>
                        </a:rPr>
                        <a:t>II. QUẢN LÝ HỆ THỐNG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06559274"/>
                  </a:ext>
                </a:extLst>
              </a:tr>
              <a:tr h="645992">
                <a:tc>
                  <a:txBody>
                    <a:bodyPr/>
                    <a:lstStyle/>
                    <a:p>
                      <a:pPr algn="ctr">
                        <a:lnSpc>
                          <a:spcPts val="1800"/>
                        </a:lnSpc>
                        <a:spcBef>
                          <a:spcPts val="600"/>
                        </a:spcBef>
                        <a:spcAft>
                          <a:spcPts val="600"/>
                        </a:spcAft>
                        <a:buNone/>
                      </a:pPr>
                      <a:r>
                        <a:rPr lang="en-US" sz="2400" kern="100">
                          <a:effectLst/>
                        </a:rPr>
                        <a:t>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Quản </a:t>
                      </a:r>
                      <a:r>
                        <a:rPr lang="en-US" sz="2400" kern="100" dirty="0" err="1">
                          <a:effectLst/>
                        </a:rPr>
                        <a:t>lý</a:t>
                      </a:r>
                      <a:r>
                        <a:rPr lang="en-US" sz="2400" kern="100" dirty="0">
                          <a:effectLst/>
                        </a:rPr>
                        <a:t> </a:t>
                      </a:r>
                      <a:r>
                        <a:rPr lang="en-US" sz="2400" kern="100" dirty="0" err="1">
                          <a:effectLst/>
                        </a:rPr>
                        <a:t>danh</a:t>
                      </a:r>
                      <a:r>
                        <a:rPr lang="en-US" sz="2400" kern="100" dirty="0">
                          <a:effectLst/>
                        </a:rPr>
                        <a:t> </a:t>
                      </a:r>
                      <a:r>
                        <a:rPr lang="en-US" sz="2400" kern="100" dirty="0" err="1">
                          <a:effectLst/>
                        </a:rPr>
                        <a:t>mục</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Categories)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82293683"/>
                  </a:ext>
                </a:extLst>
              </a:tr>
              <a:tr h="645992">
                <a:tc>
                  <a:txBody>
                    <a:bodyPr/>
                    <a:lstStyle/>
                    <a:p>
                      <a:pPr algn="ctr">
                        <a:lnSpc>
                          <a:spcPts val="1800"/>
                        </a:lnSpc>
                        <a:spcBef>
                          <a:spcPts val="600"/>
                        </a:spcBef>
                        <a:spcAft>
                          <a:spcPts val="600"/>
                        </a:spcAft>
                        <a:buNone/>
                      </a:pPr>
                      <a:r>
                        <a:rPr lang="en-US" sz="2400" kern="100">
                          <a:effectLst/>
                        </a:rPr>
                        <a:t>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thương hiệu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Brands)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65596283"/>
                  </a:ext>
                </a:extLst>
              </a:tr>
              <a:tr h="645992">
                <a:tc>
                  <a:txBody>
                    <a:bodyPr/>
                    <a:lstStyle/>
                    <a:p>
                      <a:pPr algn="ctr">
                        <a:lnSpc>
                          <a:spcPts val="1800"/>
                        </a:lnSpc>
                        <a:spcBef>
                          <a:spcPts val="600"/>
                        </a:spcBef>
                        <a:spcAft>
                          <a:spcPts val="600"/>
                        </a:spcAft>
                        <a:buNone/>
                      </a:pPr>
                      <a:r>
                        <a:rPr lang="en-US" sz="2400" kern="100">
                          <a:effectLst/>
                        </a:rPr>
                        <a:t>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chủ đề</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Topics)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0015728"/>
                  </a:ext>
                </a:extLst>
              </a:tr>
              <a:tr h="645992">
                <a:tc>
                  <a:txBody>
                    <a:bodyPr/>
                    <a:lstStyle/>
                    <a:p>
                      <a:pPr algn="ctr">
                        <a:lnSpc>
                          <a:spcPts val="1800"/>
                        </a:lnSpc>
                        <a:spcBef>
                          <a:spcPts val="600"/>
                        </a:spcBef>
                        <a:spcAft>
                          <a:spcPts val="600"/>
                        </a:spcAft>
                        <a:buNone/>
                      </a:pPr>
                      <a:r>
                        <a:rPr lang="en-US" sz="2400" kern="100">
                          <a:effectLst/>
                        </a:rPr>
                        <a:t>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loại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PostTypes)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81011146"/>
                  </a:ext>
                </a:extLst>
              </a:tr>
              <a:tr h="1332812">
                <a:tc>
                  <a:txBody>
                    <a:bodyPr/>
                    <a:lstStyle/>
                    <a:p>
                      <a:pPr algn="ctr">
                        <a:lnSpc>
                          <a:spcPts val="1800"/>
                        </a:lnSpc>
                        <a:spcBef>
                          <a:spcPts val="600"/>
                        </a:spcBef>
                        <a:spcAft>
                          <a:spcPts val="600"/>
                        </a:spcAft>
                        <a:buNone/>
                      </a:pPr>
                      <a:r>
                        <a:rPr lang="en-US" sz="2400" kern="100">
                          <a:effectLst/>
                        </a:rPr>
                        <a:t>10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cấu hình hệ thống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Configurations)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62116481"/>
                  </a:ext>
                </a:extLst>
              </a:tr>
              <a:tr h="1332812">
                <a:tc>
                  <a:txBody>
                    <a:bodyPr/>
                    <a:lstStyle/>
                    <a:p>
                      <a:pPr algn="ctr">
                        <a:lnSpc>
                          <a:spcPts val="1800"/>
                        </a:lnSpc>
                        <a:spcBef>
                          <a:spcPts val="600"/>
                        </a:spcBef>
                        <a:spcAft>
                          <a:spcPts val="600"/>
                        </a:spcAft>
                        <a:buNone/>
                      </a:pPr>
                      <a:r>
                        <a:rPr lang="en-US" sz="2400" kern="100">
                          <a:effectLst/>
                        </a:rPr>
                        <a:t>11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trạng thái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 Manager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PostStatus)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27798397"/>
                  </a:ext>
                </a:extLst>
              </a:tr>
              <a:tr h="1790691">
                <a:tc>
                  <a:txBody>
                    <a:bodyPr/>
                    <a:lstStyle/>
                    <a:p>
                      <a:pPr algn="ctr">
                        <a:lnSpc>
                          <a:spcPts val="1800"/>
                        </a:lnSpc>
                        <a:spcBef>
                          <a:spcPts val="600"/>
                        </a:spcBef>
                        <a:spcAft>
                          <a:spcPts val="600"/>
                        </a:spcAft>
                        <a:buNone/>
                      </a:pPr>
                      <a:r>
                        <a:rPr lang="en-US" sz="2400" kern="100">
                          <a:effectLst/>
                        </a:rPr>
                        <a:t>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trạng thái đơn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CRUD OrderStatus)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882173744"/>
                  </a:ext>
                </a:extLst>
              </a:tr>
            </a:tbl>
          </a:graphicData>
        </a:graphic>
      </p:graphicFrame>
      <p:graphicFrame>
        <p:nvGraphicFramePr>
          <p:cNvPr id="17" name="Table 16">
            <a:extLst>
              <a:ext uri="{FF2B5EF4-FFF2-40B4-BE49-F238E27FC236}">
                <a16:creationId xmlns:a16="http://schemas.microsoft.com/office/drawing/2014/main" id="{C6719FD6-E401-1FC0-DEDF-0592D20ADADA}"/>
              </a:ext>
            </a:extLst>
          </p:cNvPr>
          <p:cNvGraphicFramePr>
            <a:graphicFrameLocks noGrp="1"/>
          </p:cNvGraphicFramePr>
          <p:nvPr/>
        </p:nvGraphicFramePr>
        <p:xfrm>
          <a:off x="555161" y="1426663"/>
          <a:ext cx="17199432" cy="7696387"/>
        </p:xfrm>
        <a:graphic>
          <a:graphicData uri="http://schemas.openxmlformats.org/drawingml/2006/table">
            <a:tbl>
              <a:tblPr>
                <a:tableStyleId>{5C22544A-7EE6-4342-B048-85BDC9FD1C3A}</a:tableStyleId>
              </a:tblPr>
              <a:tblGrid>
                <a:gridCol w="1014766">
                  <a:extLst>
                    <a:ext uri="{9D8B030D-6E8A-4147-A177-3AD203B41FA5}">
                      <a16:colId xmlns:a16="http://schemas.microsoft.com/office/drawing/2014/main" val="4037620563"/>
                    </a:ext>
                  </a:extLst>
                </a:gridCol>
                <a:gridCol w="3319491">
                  <a:extLst>
                    <a:ext uri="{9D8B030D-6E8A-4147-A177-3AD203B41FA5}">
                      <a16:colId xmlns:a16="http://schemas.microsoft.com/office/drawing/2014/main" val="1061823351"/>
                    </a:ext>
                  </a:extLst>
                </a:gridCol>
                <a:gridCol w="2487038">
                  <a:extLst>
                    <a:ext uri="{9D8B030D-6E8A-4147-A177-3AD203B41FA5}">
                      <a16:colId xmlns:a16="http://schemas.microsoft.com/office/drawing/2014/main" val="303114469"/>
                    </a:ext>
                  </a:extLst>
                </a:gridCol>
                <a:gridCol w="6233075">
                  <a:extLst>
                    <a:ext uri="{9D8B030D-6E8A-4147-A177-3AD203B41FA5}">
                      <a16:colId xmlns:a16="http://schemas.microsoft.com/office/drawing/2014/main" val="624044483"/>
                    </a:ext>
                  </a:extLst>
                </a:gridCol>
                <a:gridCol w="1792180">
                  <a:extLst>
                    <a:ext uri="{9D8B030D-6E8A-4147-A177-3AD203B41FA5}">
                      <a16:colId xmlns:a16="http://schemas.microsoft.com/office/drawing/2014/main" val="3855363425"/>
                    </a:ext>
                  </a:extLst>
                </a:gridCol>
                <a:gridCol w="2352882">
                  <a:extLst>
                    <a:ext uri="{9D8B030D-6E8A-4147-A177-3AD203B41FA5}">
                      <a16:colId xmlns:a16="http://schemas.microsoft.com/office/drawing/2014/main" val="749729579"/>
                    </a:ext>
                  </a:extLst>
                </a:gridCol>
              </a:tblGrid>
              <a:tr h="610099">
                <a:tc gridSpan="6">
                  <a:txBody>
                    <a:bodyPr/>
                    <a:lstStyle/>
                    <a:p>
                      <a:pPr algn="ctr">
                        <a:lnSpc>
                          <a:spcPts val="1800"/>
                        </a:lnSpc>
                        <a:spcBef>
                          <a:spcPts val="600"/>
                        </a:spcBef>
                        <a:spcAft>
                          <a:spcPts val="600"/>
                        </a:spcAft>
                        <a:buNone/>
                      </a:pPr>
                      <a:r>
                        <a:rPr lang="en-US" sz="2400" b="1" kern="100" dirty="0">
                          <a:effectLst/>
                        </a:rPr>
                        <a:t>III. SẢN PHẨM &amp; BÀI VIẾT</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4160748"/>
                  </a:ext>
                </a:extLst>
              </a:tr>
              <a:tr h="2303789">
                <a:tc>
                  <a:txBody>
                    <a:bodyPr/>
                    <a:lstStyle/>
                    <a:p>
                      <a:pPr algn="ctr">
                        <a:lnSpc>
                          <a:spcPts val="1800"/>
                        </a:lnSpc>
                        <a:spcBef>
                          <a:spcPts val="600"/>
                        </a:spcBef>
                        <a:spcAft>
                          <a:spcPts val="600"/>
                        </a:spcAft>
                        <a:buNone/>
                      </a:pPr>
                      <a:r>
                        <a:rPr lang="en-US" sz="2400" kern="100">
                          <a:effectLst/>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sản phẩm (Admin/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Admin/ Manager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EI(Quản </a:t>
                      </a:r>
                      <a:r>
                        <a:rPr lang="en-US" sz="2400" kern="100" dirty="0" err="1">
                          <a:effectLst/>
                        </a:rPr>
                        <a:t>lý</a:t>
                      </a:r>
                      <a:r>
                        <a:rPr lang="en-US" sz="2400" kern="100" dirty="0">
                          <a:effectLst/>
                        </a:rPr>
                        <a:t> CRUD Products </a:t>
                      </a:r>
                      <a:r>
                        <a:rPr lang="en-US" sz="2400" kern="100" dirty="0" err="1">
                          <a:effectLst/>
                        </a:rPr>
                        <a:t>và</a:t>
                      </a:r>
                      <a:r>
                        <a:rPr lang="en-US" sz="2400" kern="100" dirty="0">
                          <a:effectLst/>
                        </a:rPr>
                        <a:t> </a:t>
                      </a:r>
                      <a:r>
                        <a:rPr lang="en-US" sz="2400" kern="100" dirty="0" err="1">
                          <a:effectLst/>
                        </a:rPr>
                        <a:t>ProductImages</a:t>
                      </a:r>
                      <a:r>
                        <a:rPr lang="en-US" sz="2400" kern="100" dirty="0">
                          <a:effectLst/>
                        </a:rPr>
                        <a:t>) + EI(</a:t>
                      </a: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tồn</a:t>
                      </a:r>
                      <a:r>
                        <a:rPr lang="en-US" sz="2400" kern="100" dirty="0">
                          <a:effectLst/>
                        </a:rPr>
                        <a:t> </a:t>
                      </a:r>
                      <a:r>
                        <a:rPr lang="en-US" sz="2400" kern="100" dirty="0" err="1">
                          <a:effectLst/>
                        </a:rPr>
                        <a:t>kho</a:t>
                      </a:r>
                      <a:r>
                        <a:rPr lang="en-US" sz="2400" kern="100" dirty="0">
                          <a:effectLst/>
                        </a:rPr>
                        <a:t> </a:t>
                      </a:r>
                      <a:r>
                        <a:rPr lang="en-US" sz="2400" kern="100" dirty="0" err="1">
                          <a:effectLst/>
                        </a:rPr>
                        <a:t>tự</a:t>
                      </a:r>
                      <a:r>
                        <a:rPr lang="en-US" sz="2400" kern="100" dirty="0">
                          <a:effectLst/>
                        </a:rPr>
                        <a:t> </a:t>
                      </a:r>
                      <a:r>
                        <a:rPr lang="en-US" sz="2400" kern="100" dirty="0" err="1">
                          <a:effectLst/>
                        </a:rPr>
                        <a:t>động</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42692302"/>
                  </a:ext>
                </a:extLst>
              </a:tr>
              <a:tr h="2303789">
                <a:tc>
                  <a:txBody>
                    <a:bodyPr/>
                    <a:lstStyle/>
                    <a:p>
                      <a:pPr algn="ctr">
                        <a:lnSpc>
                          <a:spcPts val="1800"/>
                        </a:lnSpc>
                        <a:spcBef>
                          <a:spcPts val="600"/>
                        </a:spcBef>
                        <a:spcAft>
                          <a:spcPts val="600"/>
                        </a:spcAft>
                        <a:buNone/>
                      </a:pPr>
                      <a:r>
                        <a:rPr lang="en-US" sz="2400" kern="100">
                          <a:effectLst/>
                        </a:rPr>
                        <a:t>14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bài viết (Admin/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 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Kiểm</a:t>
                      </a:r>
                      <a:r>
                        <a:rPr lang="en-US" sz="2400" kern="100" dirty="0">
                          <a:effectLst/>
                        </a:rPr>
                        <a:t> </a:t>
                      </a:r>
                      <a:r>
                        <a:rPr lang="en-US" sz="2400" kern="100" dirty="0" err="1">
                          <a:effectLst/>
                        </a:rPr>
                        <a:t>duyệt</a:t>
                      </a:r>
                      <a:r>
                        <a:rPr lang="en-US" sz="2400" kern="100" dirty="0">
                          <a:effectLst/>
                        </a:rPr>
                        <a:t> </a:t>
                      </a:r>
                      <a:r>
                        <a:rPr lang="en-US" sz="2400" kern="100" dirty="0" err="1">
                          <a:effectLst/>
                        </a:rPr>
                        <a:t>Bài</a:t>
                      </a:r>
                      <a:r>
                        <a:rPr lang="en-US" sz="2400" kern="100" dirty="0">
                          <a:effectLst/>
                        </a:rPr>
                        <a:t> </a:t>
                      </a:r>
                      <a:r>
                        <a:rPr lang="en-US" sz="2400" kern="100" dirty="0" err="1">
                          <a:effectLst/>
                        </a:rPr>
                        <a:t>viết</a:t>
                      </a:r>
                      <a:r>
                        <a:rPr lang="en-US" sz="2400" kern="100" dirty="0">
                          <a:effectLst/>
                        </a:rPr>
                        <a:t> Admin/Manager)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73268790"/>
                  </a:ext>
                </a:extLst>
              </a:tr>
              <a:tr h="1239355">
                <a:tc>
                  <a:txBody>
                    <a:bodyPr/>
                    <a:lstStyle/>
                    <a:p>
                      <a:pPr algn="ctr">
                        <a:lnSpc>
                          <a:spcPts val="18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sản phẩm của 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EI(CRUD Sản phẩm của Saler)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01776573"/>
                  </a:ext>
                </a:extLst>
              </a:tr>
              <a:tr h="1239355">
                <a:tc>
                  <a:txBody>
                    <a:bodyPr/>
                    <a:lstStyle/>
                    <a:p>
                      <a:pPr algn="ctr">
                        <a:lnSpc>
                          <a:spcPts val="1800"/>
                        </a:lnSpc>
                        <a:spcBef>
                          <a:spcPts val="600"/>
                        </a:spcBef>
                        <a:spcAft>
                          <a:spcPts val="600"/>
                        </a:spcAft>
                        <a:buNone/>
                      </a:pPr>
                      <a:r>
                        <a:rPr lang="en-US" sz="2400" kern="100">
                          <a:effectLst/>
                        </a:rPr>
                        <a:t>16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Đăng và quản lý bài viết của mình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EI(Tạo/Quản lý Bài viết của User/Saler)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49418964"/>
                  </a:ext>
                </a:extLst>
              </a:tr>
            </a:tbl>
          </a:graphicData>
        </a:graphic>
      </p:graphicFrame>
      <p:graphicFrame>
        <p:nvGraphicFramePr>
          <p:cNvPr id="18" name="Table 17">
            <a:extLst>
              <a:ext uri="{FF2B5EF4-FFF2-40B4-BE49-F238E27FC236}">
                <a16:creationId xmlns:a16="http://schemas.microsoft.com/office/drawing/2014/main" id="{673684CD-F45A-0F71-5EEE-07305EEC9647}"/>
              </a:ext>
            </a:extLst>
          </p:cNvPr>
          <p:cNvGraphicFramePr>
            <a:graphicFrameLocks noGrp="1"/>
          </p:cNvGraphicFramePr>
          <p:nvPr/>
        </p:nvGraphicFramePr>
        <p:xfrm>
          <a:off x="555155" y="1424488"/>
          <a:ext cx="17221198" cy="7624980"/>
        </p:xfrm>
        <a:graphic>
          <a:graphicData uri="http://schemas.openxmlformats.org/drawingml/2006/table">
            <a:tbl>
              <a:tblPr>
                <a:tableStyleId>{5C22544A-7EE6-4342-B048-85BDC9FD1C3A}</a:tableStyleId>
              </a:tblPr>
              <a:tblGrid>
                <a:gridCol w="1016050">
                  <a:extLst>
                    <a:ext uri="{9D8B030D-6E8A-4147-A177-3AD203B41FA5}">
                      <a16:colId xmlns:a16="http://schemas.microsoft.com/office/drawing/2014/main" val="2104655310"/>
                    </a:ext>
                  </a:extLst>
                </a:gridCol>
                <a:gridCol w="3323692">
                  <a:extLst>
                    <a:ext uri="{9D8B030D-6E8A-4147-A177-3AD203B41FA5}">
                      <a16:colId xmlns:a16="http://schemas.microsoft.com/office/drawing/2014/main" val="3430680682"/>
                    </a:ext>
                  </a:extLst>
                </a:gridCol>
                <a:gridCol w="2490185">
                  <a:extLst>
                    <a:ext uri="{9D8B030D-6E8A-4147-A177-3AD203B41FA5}">
                      <a16:colId xmlns:a16="http://schemas.microsoft.com/office/drawing/2014/main" val="3734522451"/>
                    </a:ext>
                  </a:extLst>
                </a:gridCol>
                <a:gridCol w="6240963">
                  <a:extLst>
                    <a:ext uri="{9D8B030D-6E8A-4147-A177-3AD203B41FA5}">
                      <a16:colId xmlns:a16="http://schemas.microsoft.com/office/drawing/2014/main" val="1851737160"/>
                    </a:ext>
                  </a:extLst>
                </a:gridCol>
                <a:gridCol w="1794448">
                  <a:extLst>
                    <a:ext uri="{9D8B030D-6E8A-4147-A177-3AD203B41FA5}">
                      <a16:colId xmlns:a16="http://schemas.microsoft.com/office/drawing/2014/main" val="3583620570"/>
                    </a:ext>
                  </a:extLst>
                </a:gridCol>
                <a:gridCol w="2355860">
                  <a:extLst>
                    <a:ext uri="{9D8B030D-6E8A-4147-A177-3AD203B41FA5}">
                      <a16:colId xmlns:a16="http://schemas.microsoft.com/office/drawing/2014/main" val="1663562141"/>
                    </a:ext>
                  </a:extLst>
                </a:gridCol>
              </a:tblGrid>
              <a:tr h="593871">
                <a:tc gridSpan="6">
                  <a:txBody>
                    <a:bodyPr/>
                    <a:lstStyle/>
                    <a:p>
                      <a:pPr algn="ctr">
                        <a:lnSpc>
                          <a:spcPts val="1800"/>
                        </a:lnSpc>
                        <a:spcBef>
                          <a:spcPts val="600"/>
                        </a:spcBef>
                        <a:spcAft>
                          <a:spcPts val="600"/>
                        </a:spcAft>
                        <a:buNone/>
                      </a:pPr>
                      <a:r>
                        <a:rPr lang="en-US" sz="2400" b="1" kern="100" dirty="0">
                          <a:effectLst/>
                        </a:rPr>
                        <a:t>IV. MUA SẮM &amp; ĐƠN HÀNG</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8625621"/>
                  </a:ext>
                </a:extLst>
              </a:tr>
              <a:tr h="1206389">
                <a:tc>
                  <a:txBody>
                    <a:bodyPr/>
                    <a:lstStyle/>
                    <a:p>
                      <a:pPr algn="ctr">
                        <a:lnSpc>
                          <a:spcPts val="1800"/>
                        </a:lnSpc>
                        <a:spcBef>
                          <a:spcPts val="600"/>
                        </a:spcBef>
                        <a:spcAft>
                          <a:spcPts val="600"/>
                        </a:spcAft>
                        <a:buNone/>
                      </a:pPr>
                      <a:r>
                        <a:rPr lang="en-US" sz="2400" kern="100">
                          <a:effectLst/>
                        </a:rPr>
                        <a:t>17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Giỏ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EI(Quản lý Giỏ hàng) + EQ(Xem Giỏ hàng) = 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79252325"/>
                  </a:ext>
                </a:extLst>
              </a:tr>
              <a:tr h="584717">
                <a:tc>
                  <a:txBody>
                    <a:bodyPr/>
                    <a:lstStyle/>
                    <a:p>
                      <a:pPr algn="ctr">
                        <a:lnSpc>
                          <a:spcPts val="1800"/>
                        </a:lnSpc>
                        <a:spcBef>
                          <a:spcPts val="600"/>
                        </a:spcBef>
                        <a:spcAft>
                          <a:spcPts val="600"/>
                        </a:spcAft>
                        <a:buNone/>
                      </a:pPr>
                      <a:r>
                        <a:rPr lang="en-US" sz="2400" kern="100">
                          <a:effectLst/>
                        </a:rPr>
                        <a:t>18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Đặt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EI(Đặt hàng)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44283218"/>
                  </a:ext>
                </a:extLst>
              </a:tr>
              <a:tr h="584717">
                <a:tc>
                  <a:txBody>
                    <a:bodyPr/>
                    <a:lstStyle/>
                    <a:p>
                      <a:pPr algn="ctr">
                        <a:lnSpc>
                          <a:spcPts val="1800"/>
                        </a:lnSpc>
                        <a:spcBef>
                          <a:spcPts val="600"/>
                        </a:spcBef>
                        <a:spcAft>
                          <a:spcPts val="600"/>
                        </a:spcAft>
                        <a:buNone/>
                      </a:pPr>
                      <a:r>
                        <a:rPr lang="en-US" sz="2400" kern="100">
                          <a:effectLst/>
                        </a:rPr>
                        <a:t>19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Thanh toán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EI(Thanh toán)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1772114"/>
                  </a:ext>
                </a:extLst>
              </a:tr>
              <a:tr h="2242508">
                <a:tc>
                  <a:txBody>
                    <a:bodyPr/>
                    <a:lstStyle/>
                    <a:p>
                      <a:pPr algn="ctr">
                        <a:lnSpc>
                          <a:spcPts val="1800"/>
                        </a:lnSpc>
                        <a:spcBef>
                          <a:spcPts val="600"/>
                        </a:spcBef>
                        <a:spcAft>
                          <a:spcPts val="600"/>
                        </a:spcAft>
                        <a:buNone/>
                      </a:pPr>
                      <a:r>
                        <a:rPr lang="en-US" sz="2400" kern="100">
                          <a:effectLst/>
                        </a:rPr>
                        <a:t>20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đơn hàng (Admin/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Admin/</a:t>
                      </a:r>
                    </a:p>
                    <a:p>
                      <a:pPr algn="ctr">
                        <a:lnSpc>
                          <a:spcPts val="1800"/>
                        </a:lnSpc>
                        <a:spcBef>
                          <a:spcPts val="600"/>
                        </a:spcBef>
                        <a:spcAft>
                          <a:spcPts val="600"/>
                        </a:spcAft>
                        <a:buNone/>
                      </a:pPr>
                      <a:r>
                        <a:rPr lang="en-US" sz="2400" kern="100">
                          <a:effectLst/>
                        </a:rPr>
                        <a:t>Manager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a:t>
                      </a:r>
                      <a:r>
                        <a:rPr lang="en-US" sz="2400" kern="100" dirty="0" err="1">
                          <a:effectLst/>
                        </a:rPr>
                        <a:t>Đơn</a:t>
                      </a:r>
                      <a:r>
                        <a:rPr lang="en-US" sz="2400" kern="100" dirty="0">
                          <a:effectLst/>
                        </a:rPr>
                        <a:t> </a:t>
                      </a:r>
                      <a:r>
                        <a:rPr lang="en-US" sz="2400" kern="100" dirty="0" err="1">
                          <a:effectLst/>
                        </a:rPr>
                        <a:t>hàng</a:t>
                      </a:r>
                      <a:r>
                        <a:rPr lang="en-US" sz="2400" kern="100" dirty="0">
                          <a:effectLst/>
                        </a:rPr>
                        <a:t>) + EO(Xem Giao </a:t>
                      </a:r>
                      <a:r>
                        <a:rPr lang="en-US" sz="2400" kern="100" dirty="0" err="1">
                          <a:effectLst/>
                        </a:rPr>
                        <a:t>dịch</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31380360"/>
                  </a:ext>
                </a:extLst>
              </a:tr>
              <a:tr h="1206389">
                <a:tc>
                  <a:txBody>
                    <a:bodyPr/>
                    <a:lstStyle/>
                    <a:p>
                      <a:pPr algn="ctr">
                        <a:lnSpc>
                          <a:spcPts val="1800"/>
                        </a:lnSpc>
                        <a:spcBef>
                          <a:spcPts val="600"/>
                        </a:spcBef>
                        <a:spcAft>
                          <a:spcPts val="600"/>
                        </a:spcAft>
                        <a:buNone/>
                      </a:pPr>
                      <a:r>
                        <a:rPr lang="en-US" sz="2400" kern="100">
                          <a:effectLst/>
                        </a:rPr>
                        <a:t>21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Yêu cầu hủy đơn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EI(CRUD </a:t>
                      </a:r>
                      <a:r>
                        <a:rPr lang="en-US" sz="2400" kern="100" dirty="0" err="1">
                          <a:effectLst/>
                        </a:rPr>
                        <a:t>Đơn</a:t>
                      </a:r>
                      <a:r>
                        <a:rPr lang="en-US" sz="2400" kern="100" dirty="0">
                          <a:effectLst/>
                        </a:rPr>
                        <a:t> </a:t>
                      </a:r>
                      <a:r>
                        <a:rPr lang="en-US" sz="2400" kern="100" dirty="0" err="1">
                          <a:effectLst/>
                        </a:rPr>
                        <a:t>hàng</a:t>
                      </a:r>
                      <a:r>
                        <a:rPr lang="en-US" sz="2400" kern="100" dirty="0">
                          <a:effectLst/>
                        </a:rPr>
                        <a:t>) (</a:t>
                      </a:r>
                      <a:r>
                        <a:rPr lang="en-US" sz="2400" kern="100" dirty="0" err="1">
                          <a:effectLst/>
                        </a:rPr>
                        <a:t>Giả</a:t>
                      </a:r>
                      <a:r>
                        <a:rPr lang="en-US" sz="2400" kern="100" dirty="0">
                          <a:effectLst/>
                        </a:rPr>
                        <a:t> </a:t>
                      </a:r>
                      <a:r>
                        <a:rPr lang="en-US" sz="2400" kern="100" dirty="0" err="1">
                          <a:effectLst/>
                        </a:rPr>
                        <a:t>định</a:t>
                      </a:r>
                      <a:r>
                        <a:rPr lang="en-US" sz="2400" kern="100" dirty="0">
                          <a:effectLst/>
                        </a:rPr>
                        <a:t> </a:t>
                      </a:r>
                      <a:r>
                        <a:rPr lang="en-US" sz="2400" kern="100" dirty="0" err="1">
                          <a:effectLst/>
                        </a:rPr>
                        <a:t>là</a:t>
                      </a:r>
                      <a:r>
                        <a:rPr lang="en-US" sz="2400" kern="100" dirty="0">
                          <a:effectLst/>
                        </a:rPr>
                        <a:t> </a:t>
                      </a:r>
                      <a:r>
                        <a:rPr lang="en-US" sz="2400" kern="100" dirty="0" err="1">
                          <a:effectLst/>
                        </a:rPr>
                        <a:t>thao</a:t>
                      </a:r>
                      <a:r>
                        <a:rPr lang="en-US" sz="2400" kern="100" dirty="0">
                          <a:effectLst/>
                        </a:rPr>
                        <a:t> </a:t>
                      </a:r>
                      <a:r>
                        <a:rPr lang="en-US" sz="2400" kern="100" dirty="0" err="1">
                          <a:effectLst/>
                        </a:rPr>
                        <a:t>tác</a:t>
                      </a:r>
                      <a:r>
                        <a:rPr lang="en-US" sz="2400" kern="100" dirty="0">
                          <a:effectLst/>
                        </a:rPr>
                        <a:t> EI </a:t>
                      </a:r>
                      <a:r>
                        <a:rPr lang="en-US" sz="2400" kern="100" dirty="0" err="1">
                          <a:effectLst/>
                        </a:rPr>
                        <a:t>của</a:t>
                      </a:r>
                      <a:endParaRPr lang="en-US" sz="2400" kern="100" dirty="0">
                        <a:effectLst/>
                      </a:endParaRPr>
                    </a:p>
                    <a:p>
                      <a:pPr algn="ctr">
                        <a:lnSpc>
                          <a:spcPts val="1800"/>
                        </a:lnSpc>
                        <a:spcBef>
                          <a:spcPts val="600"/>
                        </a:spcBef>
                        <a:spcAft>
                          <a:spcPts val="600"/>
                        </a:spcAft>
                        <a:buNone/>
                      </a:pPr>
                      <a:r>
                        <a:rPr lang="en-US" sz="2400" kern="100" dirty="0">
                          <a:effectLst/>
                        </a:rPr>
                        <a:t> User)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83576378"/>
                  </a:ext>
                </a:extLst>
              </a:tr>
              <a:tr h="1206389">
                <a:tc>
                  <a:txBody>
                    <a:bodyPr/>
                    <a:lstStyle/>
                    <a:p>
                      <a:pPr algn="ctr">
                        <a:lnSpc>
                          <a:spcPts val="1800"/>
                        </a:lnSpc>
                        <a:spcBef>
                          <a:spcPts val="600"/>
                        </a:spcBef>
                        <a:spcAft>
                          <a:spcPts val="600"/>
                        </a:spcAft>
                        <a:buNone/>
                      </a:pPr>
                      <a:r>
                        <a:rPr lang="en-US" sz="2400" kern="100">
                          <a:effectLst/>
                        </a:rPr>
                        <a:t>22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Quản lý đơn hàng của 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Saler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Trạng</a:t>
                      </a:r>
                      <a:r>
                        <a:rPr lang="en-US" sz="2400" kern="100" dirty="0">
                          <a:effectLst/>
                        </a:rPr>
                        <a:t> </a:t>
                      </a:r>
                      <a:r>
                        <a:rPr lang="en-US" sz="2400" kern="100" dirty="0" err="1">
                          <a:effectLst/>
                        </a:rPr>
                        <a:t>thái</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a:t>
                      </a:r>
                      <a:r>
                        <a:rPr lang="en-US" sz="2400" kern="100" dirty="0" err="1">
                          <a:effectLst/>
                        </a:rPr>
                        <a:t>của</a:t>
                      </a:r>
                      <a:r>
                        <a:rPr lang="en-US" sz="2400" kern="100" dirty="0">
                          <a:effectLst/>
                        </a:rPr>
                        <a:t> Saler) +</a:t>
                      </a:r>
                    </a:p>
                    <a:p>
                      <a:pPr algn="ctr">
                        <a:lnSpc>
                          <a:spcPts val="1800"/>
                        </a:lnSpc>
                        <a:spcBef>
                          <a:spcPts val="600"/>
                        </a:spcBef>
                        <a:spcAft>
                          <a:spcPts val="600"/>
                        </a:spcAft>
                        <a:buNone/>
                      </a:pPr>
                      <a:r>
                        <a:rPr lang="en-US" sz="2400" kern="100" dirty="0">
                          <a:effectLst/>
                        </a:rPr>
                        <a:t> EQ(</a:t>
                      </a:r>
                      <a:r>
                        <a:rPr lang="en-US" sz="2400" kern="100" dirty="0" err="1">
                          <a:effectLst/>
                        </a:rPr>
                        <a:t>Tiếp</a:t>
                      </a:r>
                      <a:r>
                        <a:rPr lang="en-US" sz="2400" kern="100" dirty="0">
                          <a:effectLst/>
                        </a:rPr>
                        <a:t> </a:t>
                      </a:r>
                      <a:r>
                        <a:rPr lang="en-US" sz="2400" kern="100" dirty="0" err="1">
                          <a:effectLst/>
                        </a:rPr>
                        <a:t>nhận</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72899363"/>
                  </a:ext>
                </a:extLst>
              </a:tr>
            </a:tbl>
          </a:graphicData>
        </a:graphic>
      </p:graphicFrame>
      <p:graphicFrame>
        <p:nvGraphicFramePr>
          <p:cNvPr id="19" name="Table 18">
            <a:extLst>
              <a:ext uri="{FF2B5EF4-FFF2-40B4-BE49-F238E27FC236}">
                <a16:creationId xmlns:a16="http://schemas.microsoft.com/office/drawing/2014/main" id="{1B679467-752C-BDD8-0DA8-5BF4E62A0943}"/>
              </a:ext>
            </a:extLst>
          </p:cNvPr>
          <p:cNvGraphicFramePr>
            <a:graphicFrameLocks noGrp="1"/>
          </p:cNvGraphicFramePr>
          <p:nvPr/>
        </p:nvGraphicFramePr>
        <p:xfrm>
          <a:off x="555149" y="1407509"/>
          <a:ext cx="17177691" cy="7696387"/>
        </p:xfrm>
        <a:graphic>
          <a:graphicData uri="http://schemas.openxmlformats.org/drawingml/2006/table">
            <a:tbl>
              <a:tblPr>
                <a:tableStyleId>{5C22544A-7EE6-4342-B048-85BDC9FD1C3A}</a:tableStyleId>
              </a:tblPr>
              <a:tblGrid>
                <a:gridCol w="1013483">
                  <a:extLst>
                    <a:ext uri="{9D8B030D-6E8A-4147-A177-3AD203B41FA5}">
                      <a16:colId xmlns:a16="http://schemas.microsoft.com/office/drawing/2014/main" val="983236507"/>
                    </a:ext>
                  </a:extLst>
                </a:gridCol>
                <a:gridCol w="3315295">
                  <a:extLst>
                    <a:ext uri="{9D8B030D-6E8A-4147-A177-3AD203B41FA5}">
                      <a16:colId xmlns:a16="http://schemas.microsoft.com/office/drawing/2014/main" val="3822881585"/>
                    </a:ext>
                  </a:extLst>
                </a:gridCol>
                <a:gridCol w="2483894">
                  <a:extLst>
                    <a:ext uri="{9D8B030D-6E8A-4147-A177-3AD203B41FA5}">
                      <a16:colId xmlns:a16="http://schemas.microsoft.com/office/drawing/2014/main" val="3207740879"/>
                    </a:ext>
                  </a:extLst>
                </a:gridCol>
                <a:gridCol w="6225196">
                  <a:extLst>
                    <a:ext uri="{9D8B030D-6E8A-4147-A177-3AD203B41FA5}">
                      <a16:colId xmlns:a16="http://schemas.microsoft.com/office/drawing/2014/main" val="2613698989"/>
                    </a:ext>
                  </a:extLst>
                </a:gridCol>
                <a:gridCol w="1789915">
                  <a:extLst>
                    <a:ext uri="{9D8B030D-6E8A-4147-A177-3AD203B41FA5}">
                      <a16:colId xmlns:a16="http://schemas.microsoft.com/office/drawing/2014/main" val="563984915"/>
                    </a:ext>
                  </a:extLst>
                </a:gridCol>
                <a:gridCol w="2349908">
                  <a:extLst>
                    <a:ext uri="{9D8B030D-6E8A-4147-A177-3AD203B41FA5}">
                      <a16:colId xmlns:a16="http://schemas.microsoft.com/office/drawing/2014/main" val="1186700930"/>
                    </a:ext>
                  </a:extLst>
                </a:gridCol>
              </a:tblGrid>
              <a:tr h="544832">
                <a:tc gridSpan="6">
                  <a:txBody>
                    <a:bodyPr/>
                    <a:lstStyle/>
                    <a:p>
                      <a:pPr algn="ctr">
                        <a:lnSpc>
                          <a:spcPts val="1800"/>
                        </a:lnSpc>
                        <a:spcBef>
                          <a:spcPts val="600"/>
                        </a:spcBef>
                        <a:spcAft>
                          <a:spcPts val="600"/>
                        </a:spcAft>
                        <a:buNone/>
                      </a:pPr>
                      <a:r>
                        <a:rPr lang="en-US" sz="2400" b="1" kern="100" dirty="0">
                          <a:effectLst/>
                        </a:rPr>
                        <a:t>V. VẬN CHUYỂN</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4726009"/>
                  </a:ext>
                </a:extLst>
              </a:tr>
              <a:tr h="1106771">
                <a:tc>
                  <a:txBody>
                    <a:bodyPr/>
                    <a:lstStyle/>
                    <a:p>
                      <a:pPr algn="ctr">
                        <a:lnSpc>
                          <a:spcPts val="1800"/>
                        </a:lnSpc>
                        <a:spcBef>
                          <a:spcPts val="600"/>
                        </a:spcBef>
                        <a:spcAft>
                          <a:spcPts val="600"/>
                        </a:spcAft>
                        <a:buNone/>
                      </a:pPr>
                      <a:r>
                        <a:rPr lang="en-US" sz="2400" kern="100">
                          <a:effectLst/>
                        </a:rPr>
                        <a:t>23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Nhận đơn hàng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Shipper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Gán</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 EQ(</a:t>
                      </a:r>
                      <a:r>
                        <a:rPr lang="en-US" sz="2400" kern="100" dirty="0" err="1">
                          <a:effectLst/>
                        </a:rPr>
                        <a:t>Truy</a:t>
                      </a:r>
                      <a:r>
                        <a:rPr lang="en-US" sz="2400" kern="100" dirty="0">
                          <a:effectLst/>
                        </a:rPr>
                        <a:t> </a:t>
                      </a:r>
                      <a:r>
                        <a:rPr lang="en-US" sz="2400" kern="100" dirty="0" err="1">
                          <a:effectLst/>
                        </a:rPr>
                        <a:t>cập</a:t>
                      </a:r>
                      <a:r>
                        <a:rPr lang="en-US" sz="2400" kern="100" dirty="0">
                          <a:effectLst/>
                        </a:rPr>
                        <a:t> </a:t>
                      </a:r>
                      <a:r>
                        <a:rPr lang="en-US" sz="2400" kern="100" dirty="0" err="1">
                          <a:effectLst/>
                        </a:rPr>
                        <a:t>các</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r>
                        <a:rPr lang="en-US" sz="2400" kern="100" dirty="0">
                          <a:effectLst/>
                        </a:rPr>
                        <a:t> </a:t>
                      </a:r>
                      <a:r>
                        <a:rPr lang="en-US" sz="2400" kern="100" dirty="0" err="1">
                          <a:effectLst/>
                        </a:rPr>
                        <a:t>đã</a:t>
                      </a:r>
                      <a:endParaRPr lang="en-US" sz="2400" kern="100" dirty="0">
                        <a:effectLst/>
                      </a:endParaRPr>
                    </a:p>
                    <a:p>
                      <a:pPr algn="ctr">
                        <a:lnSpc>
                          <a:spcPts val="1800"/>
                        </a:lnSpc>
                        <a:spcBef>
                          <a:spcPts val="600"/>
                        </a:spcBef>
                        <a:spcAft>
                          <a:spcPts val="600"/>
                        </a:spcAft>
                        <a:buNone/>
                      </a:pPr>
                      <a:r>
                        <a:rPr lang="en-US" sz="2400" kern="100" dirty="0">
                          <a:effectLst/>
                        </a:rPr>
                        <a:t> </a:t>
                      </a:r>
                      <a:r>
                        <a:rPr lang="en-US" sz="2400" kern="100" dirty="0" err="1">
                          <a:effectLst/>
                        </a:rPr>
                        <a:t>được</a:t>
                      </a:r>
                      <a:r>
                        <a:rPr lang="en-US" sz="2400" kern="100" dirty="0">
                          <a:effectLst/>
                        </a:rPr>
                        <a:t> </a:t>
                      </a:r>
                      <a:r>
                        <a:rPr lang="en-US" sz="2400" kern="100" dirty="0" err="1">
                          <a:effectLst/>
                        </a:rPr>
                        <a:t>gán</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624083716"/>
                  </a:ext>
                </a:extLst>
              </a:tr>
              <a:tr h="1106771">
                <a:tc>
                  <a:txBody>
                    <a:bodyPr/>
                    <a:lstStyle/>
                    <a:p>
                      <a:pPr algn="ctr">
                        <a:lnSpc>
                          <a:spcPts val="1800"/>
                        </a:lnSpc>
                        <a:spcBef>
                          <a:spcPts val="600"/>
                        </a:spcBef>
                        <a:spcAft>
                          <a:spcPts val="600"/>
                        </a:spcAft>
                        <a:buNone/>
                      </a:pPr>
                      <a:r>
                        <a:rPr lang="en-US" sz="2400" kern="100">
                          <a:effectLst/>
                        </a:rPr>
                        <a:t>24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trạng</a:t>
                      </a:r>
                      <a:r>
                        <a:rPr lang="en-US" sz="2400" kern="100" dirty="0">
                          <a:effectLst/>
                        </a:rPr>
                        <a:t> </a:t>
                      </a:r>
                      <a:r>
                        <a:rPr lang="en-US" sz="2400" kern="100" dirty="0" err="1">
                          <a:effectLst/>
                        </a:rPr>
                        <a:t>thái</a:t>
                      </a:r>
                      <a:r>
                        <a:rPr lang="en-US" sz="2400" kern="100" dirty="0">
                          <a:effectLst/>
                        </a:rPr>
                        <a:t> </a:t>
                      </a:r>
                      <a:r>
                        <a:rPr lang="en-US" sz="2400" kern="100" dirty="0" err="1">
                          <a:effectLst/>
                        </a:rPr>
                        <a:t>đơn</a:t>
                      </a:r>
                      <a:r>
                        <a:rPr lang="en-US" sz="2400" kern="100" dirty="0">
                          <a:effectLst/>
                        </a:rPr>
                        <a:t> </a:t>
                      </a:r>
                      <a:r>
                        <a:rPr lang="en-US" sz="2400" kern="100" dirty="0" err="1">
                          <a:effectLst/>
                        </a:rPr>
                        <a:t>hàng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Shipper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Cập</a:t>
                      </a:r>
                      <a:r>
                        <a:rPr lang="en-US" sz="2400" kern="100" dirty="0">
                          <a:effectLst/>
                        </a:rPr>
                        <a:t> </a:t>
                      </a:r>
                      <a:r>
                        <a:rPr lang="en-US" sz="2400" kern="100" dirty="0" err="1">
                          <a:effectLst/>
                        </a:rPr>
                        <a:t>nhật</a:t>
                      </a:r>
                      <a:r>
                        <a:rPr lang="en-US" sz="2400" kern="100" dirty="0">
                          <a:effectLst/>
                        </a:rPr>
                        <a:t> </a:t>
                      </a:r>
                      <a:r>
                        <a:rPr lang="en-US" sz="2400" kern="100" dirty="0" err="1">
                          <a:effectLst/>
                        </a:rPr>
                        <a:t>Trạng</a:t>
                      </a:r>
                      <a:r>
                        <a:rPr lang="en-US" sz="2400" kern="100" dirty="0">
                          <a:effectLst/>
                        </a:rPr>
                        <a:t> </a:t>
                      </a:r>
                      <a:r>
                        <a:rPr lang="en-US" sz="2400" kern="100" dirty="0" err="1">
                          <a:effectLst/>
                        </a:rPr>
                        <a:t>thái</a:t>
                      </a:r>
                      <a:r>
                        <a:rPr lang="en-US" sz="2400" kern="100" dirty="0">
                          <a:effectLst/>
                        </a:rPr>
                        <a:t> Giao </a:t>
                      </a:r>
                      <a:r>
                        <a:rPr lang="en-US" sz="2400" kern="100" dirty="0" err="1">
                          <a:effectLst/>
                        </a:rPr>
                        <a:t>hàng</a:t>
                      </a:r>
                      <a:r>
                        <a:rPr lang="en-US" sz="2400" kern="100" dirty="0">
                          <a:effectLst/>
                        </a:rPr>
                        <a:t>) + EO(</a:t>
                      </a:r>
                      <a:r>
                        <a:rPr lang="en-US" sz="2400" kern="100" dirty="0" err="1">
                          <a:effectLst/>
                        </a:rPr>
                        <a:t>Gửi</a:t>
                      </a:r>
                      <a:r>
                        <a:rPr lang="en-US" sz="2400" kern="100" dirty="0">
                          <a:effectLst/>
                        </a:rPr>
                        <a:t> Thông</a:t>
                      </a:r>
                    </a:p>
                    <a:p>
                      <a:pPr algn="ctr">
                        <a:lnSpc>
                          <a:spcPts val="1800"/>
                        </a:lnSpc>
                        <a:spcBef>
                          <a:spcPts val="600"/>
                        </a:spcBef>
                        <a:spcAft>
                          <a:spcPts val="600"/>
                        </a:spcAft>
                        <a:buNone/>
                      </a:pPr>
                      <a:r>
                        <a:rPr lang="en-US" sz="2400" kern="100" dirty="0">
                          <a:effectLst/>
                        </a:rPr>
                        <a:t> </a:t>
                      </a:r>
                      <a:r>
                        <a:rPr lang="en-US" sz="2400" kern="100" dirty="0" err="1">
                          <a:effectLst/>
                        </a:rPr>
                        <a:t>báo</a:t>
                      </a:r>
                      <a:r>
                        <a:rPr lang="en-US" sz="2400" kern="100" dirty="0">
                          <a:effectLst/>
                        </a:rPr>
                        <a:t> </a:t>
                      </a:r>
                      <a:r>
                        <a:rPr lang="en-US" sz="2400" kern="100" dirty="0" err="1">
                          <a:effectLst/>
                        </a:rPr>
                        <a:t>tự</a:t>
                      </a:r>
                      <a:r>
                        <a:rPr lang="en-US" sz="2400" kern="100" dirty="0">
                          <a:effectLst/>
                        </a:rPr>
                        <a:t> </a:t>
                      </a:r>
                      <a:r>
                        <a:rPr lang="en-US" sz="2400" kern="100" dirty="0" err="1">
                          <a:effectLst/>
                        </a:rPr>
                        <a:t>động</a:t>
                      </a:r>
                      <a:r>
                        <a:rPr lang="en-US" sz="2400" kern="100" dirty="0">
                          <a:effectLst/>
                        </a:rPr>
                        <a:t>)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24660023"/>
                  </a:ext>
                </a:extLst>
              </a:tr>
              <a:tr h="544832">
                <a:tc gridSpan="6">
                  <a:txBody>
                    <a:bodyPr/>
                    <a:lstStyle/>
                    <a:p>
                      <a:pPr algn="ctr">
                        <a:lnSpc>
                          <a:spcPts val="1800"/>
                        </a:lnSpc>
                        <a:spcBef>
                          <a:spcPts val="600"/>
                        </a:spcBef>
                        <a:spcAft>
                          <a:spcPts val="600"/>
                        </a:spcAft>
                        <a:buNone/>
                      </a:pPr>
                      <a:r>
                        <a:rPr lang="en-US" sz="2400" b="1" kern="100" dirty="0">
                          <a:effectLst/>
                        </a:rPr>
                        <a:t>VI. TƯƠNG TÁC &amp; HIỂN THỊ</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01426079"/>
                  </a:ext>
                </a:extLst>
              </a:tr>
              <a:tr h="1106771">
                <a:tc>
                  <a:txBody>
                    <a:bodyPr/>
                    <a:lstStyle/>
                    <a:p>
                      <a:pPr algn="ctr">
                        <a:lnSpc>
                          <a:spcPts val="1800"/>
                        </a:lnSpc>
                        <a:spcBef>
                          <a:spcPts val="600"/>
                        </a:spcBef>
                        <a:spcAft>
                          <a:spcPts val="600"/>
                        </a:spcAft>
                        <a:buNone/>
                      </a:pPr>
                      <a:r>
                        <a:rPr lang="en-US" sz="2400" kern="100">
                          <a:effectLst/>
                        </a:rPr>
                        <a:t>25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Xem </a:t>
                      </a:r>
                      <a:r>
                        <a:rPr lang="en-US" sz="2400" kern="100" dirty="0" err="1">
                          <a:effectLst/>
                        </a:rPr>
                        <a:t>sản</a:t>
                      </a:r>
                      <a:r>
                        <a:rPr lang="en-US" sz="2400" kern="100" dirty="0">
                          <a:effectLst/>
                        </a:rPr>
                        <a:t> </a:t>
                      </a:r>
                      <a:r>
                        <a:rPr lang="en-US" sz="2400" kern="100" dirty="0" err="1">
                          <a:effectLst/>
                        </a:rPr>
                        <a:t>phẩm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Guest/User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EQ(</a:t>
                      </a:r>
                      <a:r>
                        <a:rPr lang="en-US" sz="2400" kern="100" dirty="0" err="1">
                          <a:effectLst/>
                        </a:rPr>
                        <a:t>Tìm</a:t>
                      </a:r>
                      <a:r>
                        <a:rPr lang="en-US" sz="2400" kern="100" dirty="0">
                          <a:effectLst/>
                        </a:rPr>
                        <a:t> </a:t>
                      </a:r>
                      <a:r>
                        <a:rPr lang="en-US" sz="2400" kern="100" dirty="0" err="1">
                          <a:effectLst/>
                        </a:rPr>
                        <a:t>kiếm</a:t>
                      </a:r>
                      <a:r>
                        <a:rPr lang="en-US" sz="2400" kern="100" dirty="0">
                          <a:effectLst/>
                        </a:rPr>
                        <a:t> </a:t>
                      </a:r>
                      <a:r>
                        <a:rPr lang="en-US" sz="2400" kern="100" dirty="0" err="1">
                          <a:effectLst/>
                        </a:rPr>
                        <a:t>nhanh</a:t>
                      </a:r>
                      <a:r>
                        <a:rPr lang="en-US" sz="2400" kern="100" dirty="0">
                          <a:effectLst/>
                        </a:rPr>
                        <a:t> SP) + EQ(</a:t>
                      </a:r>
                      <a:r>
                        <a:rPr lang="en-US" sz="2400" kern="100" dirty="0" err="1">
                          <a:effectLst/>
                        </a:rPr>
                        <a:t>Lọc</a:t>
                      </a:r>
                      <a:r>
                        <a:rPr lang="en-US" sz="2400" kern="100" dirty="0">
                          <a:effectLst/>
                        </a:rPr>
                        <a:t> </a:t>
                      </a:r>
                      <a:r>
                        <a:rPr lang="en-US" sz="2400" kern="100" dirty="0" err="1">
                          <a:effectLst/>
                        </a:rPr>
                        <a:t>nâng</a:t>
                      </a:r>
                      <a:r>
                        <a:rPr lang="en-US" sz="2400" kern="100" dirty="0">
                          <a:effectLst/>
                        </a:rPr>
                        <a:t> </a:t>
                      </a:r>
                      <a:r>
                        <a:rPr lang="en-US" sz="2400" kern="100" dirty="0" err="1">
                          <a:effectLst/>
                        </a:rPr>
                        <a:t>cao</a:t>
                      </a:r>
                      <a:r>
                        <a:rPr lang="en-US" sz="2400" kern="100" dirty="0">
                          <a:effectLst/>
                        </a:rPr>
                        <a:t> SP) +</a:t>
                      </a:r>
                    </a:p>
                    <a:p>
                      <a:pPr algn="ctr">
                        <a:lnSpc>
                          <a:spcPts val="1800"/>
                        </a:lnSpc>
                        <a:spcBef>
                          <a:spcPts val="600"/>
                        </a:spcBef>
                        <a:spcAft>
                          <a:spcPts val="600"/>
                        </a:spcAft>
                        <a:buNone/>
                      </a:pPr>
                      <a:r>
                        <a:rPr lang="en-US" sz="2400" kern="100" dirty="0">
                          <a:effectLst/>
                        </a:rPr>
                        <a:t> EO(</a:t>
                      </a:r>
                      <a:r>
                        <a:rPr lang="en-US" sz="2400" kern="100" dirty="0" err="1">
                          <a:effectLst/>
                        </a:rPr>
                        <a:t>Sắp</a:t>
                      </a:r>
                      <a:r>
                        <a:rPr lang="en-US" sz="2400" kern="100" dirty="0">
                          <a:effectLst/>
                        </a:rPr>
                        <a:t> </a:t>
                      </a:r>
                      <a:r>
                        <a:rPr lang="en-US" sz="2400" kern="100" dirty="0" err="1">
                          <a:effectLst/>
                        </a:rPr>
                        <a:t>xếp</a:t>
                      </a:r>
                      <a:r>
                        <a:rPr lang="en-US" sz="2400" kern="100" dirty="0">
                          <a:effectLst/>
                        </a:rPr>
                        <a:t> </a:t>
                      </a:r>
                      <a:r>
                        <a:rPr lang="en-US" sz="2400" kern="100" dirty="0" err="1">
                          <a:effectLst/>
                        </a:rPr>
                        <a:t>và</a:t>
                      </a:r>
                      <a:r>
                        <a:rPr lang="en-US" sz="2400" kern="100" dirty="0">
                          <a:effectLst/>
                        </a:rPr>
                        <a:t> Hiển </a:t>
                      </a:r>
                      <a:r>
                        <a:rPr lang="en-US" sz="2400" kern="100" dirty="0" err="1">
                          <a:effectLst/>
                        </a:rPr>
                        <a:t>thị</a:t>
                      </a:r>
                      <a:r>
                        <a:rPr lang="en-US" sz="2400" kern="100" dirty="0">
                          <a:effectLst/>
                        </a:rPr>
                        <a:t> </a:t>
                      </a:r>
                      <a:r>
                        <a:rPr lang="en-US" sz="2400" kern="100" dirty="0" err="1">
                          <a:effectLst/>
                        </a:rPr>
                        <a:t>động</a:t>
                      </a:r>
                      <a:r>
                        <a:rPr lang="en-US" sz="2400" kern="100" dirty="0">
                          <a:effectLst/>
                        </a:rPr>
                        <a:t>) = 3</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B</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42284013"/>
                  </a:ext>
                </a:extLst>
              </a:tr>
              <a:tr h="1106771">
                <a:tc>
                  <a:txBody>
                    <a:bodyPr/>
                    <a:lstStyle/>
                    <a:p>
                      <a:pPr algn="ctr">
                        <a:lnSpc>
                          <a:spcPts val="1800"/>
                        </a:lnSpc>
                        <a:spcBef>
                          <a:spcPts val="600"/>
                        </a:spcBef>
                        <a:spcAft>
                          <a:spcPts val="600"/>
                        </a:spcAft>
                        <a:buNone/>
                      </a:pPr>
                      <a:r>
                        <a:rPr lang="en-US" sz="2400" kern="100">
                          <a:effectLst/>
                        </a:rPr>
                        <a:t>26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Xem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Guest/User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EQ(</a:t>
                      </a:r>
                      <a:r>
                        <a:rPr lang="en-US" sz="2400" kern="100" dirty="0" err="1">
                          <a:effectLst/>
                        </a:rPr>
                        <a:t>Tìm</a:t>
                      </a:r>
                      <a:r>
                        <a:rPr lang="en-US" sz="2400" kern="100" dirty="0">
                          <a:effectLst/>
                        </a:rPr>
                        <a:t> </a:t>
                      </a:r>
                      <a:r>
                        <a:rPr lang="en-US" sz="2400" kern="100" dirty="0" err="1">
                          <a:effectLst/>
                        </a:rPr>
                        <a:t>kiếm</a:t>
                      </a:r>
                      <a:r>
                        <a:rPr lang="en-US" sz="2400" kern="100" dirty="0">
                          <a:effectLst/>
                        </a:rPr>
                        <a:t> </a:t>
                      </a:r>
                      <a:r>
                        <a:rPr lang="en-US" sz="2400" kern="100" dirty="0" err="1">
                          <a:effectLst/>
                        </a:rPr>
                        <a:t>nhanh</a:t>
                      </a:r>
                      <a:r>
                        <a:rPr lang="en-US" sz="2400" kern="100" dirty="0">
                          <a:effectLst/>
                        </a:rPr>
                        <a:t> BV) + EQ(</a:t>
                      </a:r>
                      <a:r>
                        <a:rPr lang="en-US" sz="2400" kern="100" dirty="0" err="1">
                          <a:effectLst/>
                        </a:rPr>
                        <a:t>Lọc</a:t>
                      </a:r>
                      <a:r>
                        <a:rPr lang="en-US" sz="2400" kern="100" dirty="0">
                          <a:effectLst/>
                        </a:rPr>
                        <a:t> </a:t>
                      </a:r>
                      <a:r>
                        <a:rPr lang="en-US" sz="2400" kern="100" dirty="0" err="1">
                          <a:effectLst/>
                        </a:rPr>
                        <a:t>nâng</a:t>
                      </a:r>
                      <a:r>
                        <a:rPr lang="en-US" sz="2400" kern="100" dirty="0">
                          <a:effectLst/>
                        </a:rPr>
                        <a:t> </a:t>
                      </a:r>
                      <a:r>
                        <a:rPr lang="en-US" sz="2400" kern="100" dirty="0" err="1">
                          <a:effectLst/>
                        </a:rPr>
                        <a:t>cao</a:t>
                      </a:r>
                      <a:r>
                        <a:rPr lang="en-US" sz="2400" kern="100" dirty="0">
                          <a:effectLst/>
                        </a:rPr>
                        <a:t> BV) = 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87992549"/>
                  </a:ext>
                </a:extLst>
              </a:tr>
              <a:tr h="1106771">
                <a:tc>
                  <a:txBody>
                    <a:bodyPr/>
                    <a:lstStyle/>
                    <a:p>
                      <a:pPr algn="ctr">
                        <a:lnSpc>
                          <a:spcPts val="1800"/>
                        </a:lnSpc>
                        <a:spcBef>
                          <a:spcPts val="600"/>
                        </a:spcBef>
                        <a:spcAft>
                          <a:spcPts val="600"/>
                        </a:spcAft>
                        <a:buNone/>
                      </a:pPr>
                      <a:r>
                        <a:rPr lang="en-US" sz="2400" kern="100">
                          <a:effectLst/>
                        </a:rPr>
                        <a:t>27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Tương tác bài viết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a:effectLst/>
                        </a:rPr>
                        <a:t>EI(</a:t>
                      </a:r>
                      <a:r>
                        <a:rPr lang="en-US" sz="2400" kern="100" dirty="0" err="1">
                          <a:effectLst/>
                        </a:rPr>
                        <a:t>Tương</a:t>
                      </a:r>
                      <a:r>
                        <a:rPr lang="en-US" sz="2400" kern="100" dirty="0">
                          <a:effectLst/>
                        </a:rPr>
                        <a:t> </a:t>
                      </a:r>
                      <a:r>
                        <a:rPr lang="en-US" sz="2400" kern="100" dirty="0" err="1">
                          <a:effectLst/>
                        </a:rPr>
                        <a:t>tác</a:t>
                      </a:r>
                      <a:r>
                        <a:rPr lang="en-US" sz="2400" kern="100" dirty="0">
                          <a:effectLst/>
                        </a:rPr>
                        <a:t> </a:t>
                      </a:r>
                      <a:r>
                        <a:rPr lang="en-US" sz="2400" kern="100" dirty="0" err="1">
                          <a:effectLst/>
                        </a:rPr>
                        <a:t>Bài</a:t>
                      </a:r>
                      <a:r>
                        <a:rPr lang="en-US" sz="2400" kern="100" dirty="0">
                          <a:effectLst/>
                        </a:rPr>
                        <a:t> </a:t>
                      </a:r>
                      <a:r>
                        <a:rPr lang="en-US" sz="2400" kern="100" dirty="0" err="1">
                          <a:effectLst/>
                        </a:rPr>
                        <a:t>viết</a:t>
                      </a:r>
                      <a:r>
                        <a:rPr lang="en-US" sz="2400" kern="100" dirty="0">
                          <a:effectLst/>
                        </a:rPr>
                        <a:t>/Comments/Likes/Shares) = 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45525035"/>
                  </a:ext>
                </a:extLst>
              </a:tr>
              <a:tr h="536434">
                <a:tc>
                  <a:txBody>
                    <a:bodyPr/>
                    <a:lstStyle/>
                    <a:p>
                      <a:pPr algn="ctr">
                        <a:lnSpc>
                          <a:spcPts val="1800"/>
                        </a:lnSpc>
                        <a:spcBef>
                          <a:spcPts val="600"/>
                        </a:spcBef>
                        <a:spcAft>
                          <a:spcPts val="600"/>
                        </a:spcAft>
                        <a:buNone/>
                      </a:pPr>
                      <a:r>
                        <a:rPr lang="en-US" sz="2400" kern="100">
                          <a:effectLst/>
                        </a:rPr>
                        <a:t>28</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Đánh giá sản phẩm</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EI(Đánh giá Sản phẩm/Reviews)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Đơn giản (&lt; 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12649346"/>
                  </a:ext>
                </a:extLst>
              </a:tr>
              <a:tr h="536434">
                <a:tc>
                  <a:txBody>
                    <a:bodyPr/>
                    <a:lstStyle/>
                    <a:p>
                      <a:pPr algn="ctr">
                        <a:lnSpc>
                          <a:spcPts val="1800"/>
                        </a:lnSpc>
                        <a:spcBef>
                          <a:spcPts val="600"/>
                        </a:spcBef>
                        <a:spcAft>
                          <a:spcPts val="600"/>
                        </a:spcAft>
                        <a:buNone/>
                      </a:pPr>
                      <a:r>
                        <a:rPr lang="en-US" sz="2400" kern="100">
                          <a:effectLst/>
                        </a:rPr>
                        <a:t>29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Yêu thích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User</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EI(Yêu thích Sản phẩm) = 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a:effectLst/>
                        </a:rPr>
                        <a:t>B</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400" kern="100" dirty="0" err="1">
                          <a:effectLst/>
                        </a:rPr>
                        <a:t>Đơn</a:t>
                      </a:r>
                      <a:r>
                        <a:rPr lang="en-US" sz="2400" kern="100" dirty="0">
                          <a:effectLst/>
                        </a:rPr>
                        <a:t> </a:t>
                      </a:r>
                      <a:r>
                        <a:rPr lang="en-US" sz="2400" kern="100" dirty="0" err="1">
                          <a:effectLst/>
                        </a:rPr>
                        <a:t>giản</a:t>
                      </a:r>
                      <a:r>
                        <a:rPr lang="en-US" sz="2400" kern="100" dirty="0">
                          <a:effectLst/>
                        </a:rPr>
                        <a:t> (&lt; 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65284887"/>
                  </a:ext>
                </a:extLst>
              </a:tr>
            </a:tbl>
          </a:graphicData>
        </a:graphic>
      </p:graphicFrame>
      <p:graphicFrame>
        <p:nvGraphicFramePr>
          <p:cNvPr id="20" name="Table 19">
            <a:extLst>
              <a:ext uri="{FF2B5EF4-FFF2-40B4-BE49-F238E27FC236}">
                <a16:creationId xmlns:a16="http://schemas.microsoft.com/office/drawing/2014/main" id="{2D2A45E4-1AEF-ABEB-7049-66068B795AC9}"/>
              </a:ext>
            </a:extLst>
          </p:cNvPr>
          <p:cNvGraphicFramePr>
            <a:graphicFrameLocks noGrp="1"/>
          </p:cNvGraphicFramePr>
          <p:nvPr>
            <p:extLst>
              <p:ext uri="{D42A27DB-BD31-4B8C-83A1-F6EECF244321}">
                <p14:modId xmlns:p14="http://schemas.microsoft.com/office/powerpoint/2010/main" val="4187488130"/>
              </p:ext>
            </p:extLst>
          </p:nvPr>
        </p:nvGraphicFramePr>
        <p:xfrm>
          <a:off x="544276" y="1392605"/>
          <a:ext cx="17177691" cy="7732619"/>
        </p:xfrm>
        <a:graphic>
          <a:graphicData uri="http://schemas.openxmlformats.org/drawingml/2006/table">
            <a:tbl>
              <a:tblPr>
                <a:tableStyleId>{5C22544A-7EE6-4342-B048-85BDC9FD1C3A}</a:tableStyleId>
              </a:tblPr>
              <a:tblGrid>
                <a:gridCol w="1013483">
                  <a:extLst>
                    <a:ext uri="{9D8B030D-6E8A-4147-A177-3AD203B41FA5}">
                      <a16:colId xmlns:a16="http://schemas.microsoft.com/office/drawing/2014/main" val="1700131571"/>
                    </a:ext>
                  </a:extLst>
                </a:gridCol>
                <a:gridCol w="3315295">
                  <a:extLst>
                    <a:ext uri="{9D8B030D-6E8A-4147-A177-3AD203B41FA5}">
                      <a16:colId xmlns:a16="http://schemas.microsoft.com/office/drawing/2014/main" val="1891061190"/>
                    </a:ext>
                  </a:extLst>
                </a:gridCol>
                <a:gridCol w="2483894">
                  <a:extLst>
                    <a:ext uri="{9D8B030D-6E8A-4147-A177-3AD203B41FA5}">
                      <a16:colId xmlns:a16="http://schemas.microsoft.com/office/drawing/2014/main" val="3573330266"/>
                    </a:ext>
                  </a:extLst>
                </a:gridCol>
                <a:gridCol w="6225196">
                  <a:extLst>
                    <a:ext uri="{9D8B030D-6E8A-4147-A177-3AD203B41FA5}">
                      <a16:colId xmlns:a16="http://schemas.microsoft.com/office/drawing/2014/main" val="4227817735"/>
                    </a:ext>
                  </a:extLst>
                </a:gridCol>
                <a:gridCol w="1789915">
                  <a:extLst>
                    <a:ext uri="{9D8B030D-6E8A-4147-A177-3AD203B41FA5}">
                      <a16:colId xmlns:a16="http://schemas.microsoft.com/office/drawing/2014/main" val="3948397375"/>
                    </a:ext>
                  </a:extLst>
                </a:gridCol>
                <a:gridCol w="2349908">
                  <a:extLst>
                    <a:ext uri="{9D8B030D-6E8A-4147-A177-3AD203B41FA5}">
                      <a16:colId xmlns:a16="http://schemas.microsoft.com/office/drawing/2014/main" val="20936006"/>
                    </a:ext>
                  </a:extLst>
                </a:gridCol>
              </a:tblGrid>
              <a:tr h="685428">
                <a:tc gridSpan="6">
                  <a:txBody>
                    <a:bodyPr/>
                    <a:lstStyle/>
                    <a:p>
                      <a:pPr algn="ctr">
                        <a:lnSpc>
                          <a:spcPts val="1800"/>
                        </a:lnSpc>
                        <a:spcBef>
                          <a:spcPts val="600"/>
                        </a:spcBef>
                        <a:spcAft>
                          <a:spcPts val="600"/>
                        </a:spcAft>
                        <a:buNone/>
                      </a:pPr>
                      <a:r>
                        <a:rPr lang="en-US" sz="2800" b="1" kern="100" dirty="0">
                          <a:effectLst/>
                        </a:rPr>
                        <a:t>VII. THỐNG KÊ &amp; BÁO CÁO</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22025745"/>
                  </a:ext>
                </a:extLst>
              </a:tr>
              <a:tr h="2588235">
                <a:tc>
                  <a:txBody>
                    <a:bodyPr/>
                    <a:lstStyle/>
                    <a:p>
                      <a:pPr algn="ctr">
                        <a:lnSpc>
                          <a:spcPts val="1800"/>
                        </a:lnSpc>
                        <a:spcBef>
                          <a:spcPts val="600"/>
                        </a:spcBef>
                        <a:spcAft>
                          <a:spcPts val="600"/>
                        </a:spcAft>
                        <a:buNone/>
                      </a:pPr>
                      <a:r>
                        <a:rPr lang="en-US" sz="2800" kern="100">
                          <a:effectLst/>
                        </a:rPr>
                        <a:t>30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a:effectLst/>
                        </a:rPr>
                        <a:t>Xem </a:t>
                      </a:r>
                      <a:r>
                        <a:rPr lang="en-US" sz="2800" kern="100" dirty="0" err="1">
                          <a:effectLst/>
                        </a:rPr>
                        <a:t>thống</a:t>
                      </a:r>
                      <a:r>
                        <a:rPr lang="en-US" sz="2800" kern="100" dirty="0">
                          <a:effectLst/>
                        </a:rPr>
                        <a:t> </a:t>
                      </a:r>
                      <a:r>
                        <a:rPr lang="en-US" sz="2800" kern="100" dirty="0" err="1">
                          <a:effectLst/>
                        </a:rPr>
                        <a:t>kê</a:t>
                      </a:r>
                      <a:r>
                        <a:rPr lang="en-US" sz="2800" kern="100" dirty="0">
                          <a:effectLst/>
                        </a:rPr>
                        <a:t> – </a:t>
                      </a:r>
                      <a:r>
                        <a:rPr lang="en-US" sz="2800" kern="100" dirty="0" err="1">
                          <a:effectLst/>
                        </a:rPr>
                        <a:t>báo</a:t>
                      </a:r>
                      <a:endParaRPr lang="en-US" sz="2800" kern="100" dirty="0">
                        <a:effectLst/>
                      </a:endParaRPr>
                    </a:p>
                    <a:p>
                      <a:pPr algn="ctr">
                        <a:lnSpc>
                          <a:spcPts val="1800"/>
                        </a:lnSpc>
                        <a:spcBef>
                          <a:spcPts val="600"/>
                        </a:spcBef>
                        <a:spcAft>
                          <a:spcPts val="600"/>
                        </a:spcAft>
                        <a:buNone/>
                      </a:pPr>
                      <a:r>
                        <a:rPr lang="en-US" sz="2800" kern="100" dirty="0">
                          <a:effectLst/>
                        </a:rPr>
                        <a:t> </a:t>
                      </a:r>
                      <a:r>
                        <a:rPr lang="en-US" sz="2800" kern="100" dirty="0" err="1">
                          <a:effectLst/>
                        </a:rPr>
                        <a:t>cáo</a:t>
                      </a:r>
                      <a:r>
                        <a:rPr lang="en-US" sz="2800" kern="100" dirty="0">
                          <a:effectLst/>
                        </a:rPr>
                        <a:t> (Admin/</a:t>
                      </a:r>
                    </a:p>
                    <a:p>
                      <a:pPr algn="ctr">
                        <a:lnSpc>
                          <a:spcPts val="1800"/>
                        </a:lnSpc>
                        <a:spcBef>
                          <a:spcPts val="600"/>
                        </a:spcBef>
                        <a:spcAft>
                          <a:spcPts val="600"/>
                        </a:spcAft>
                        <a:buNone/>
                      </a:pPr>
                      <a:r>
                        <a:rPr lang="en-US" sz="2800" kern="100" dirty="0">
                          <a:effectLst/>
                        </a:rPr>
                        <a:t>Manager)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a:effectLst/>
                        </a:rPr>
                        <a:t>Admin/</a:t>
                      </a:r>
                    </a:p>
                    <a:p>
                      <a:pPr algn="ctr">
                        <a:lnSpc>
                          <a:spcPts val="1800"/>
                        </a:lnSpc>
                        <a:spcBef>
                          <a:spcPts val="600"/>
                        </a:spcBef>
                        <a:spcAft>
                          <a:spcPts val="600"/>
                        </a:spcAft>
                        <a:buNone/>
                      </a:pPr>
                      <a:r>
                        <a:rPr lang="en-US" sz="2800" kern="100">
                          <a:effectLst/>
                        </a:rPr>
                        <a:t>Manager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a:effectLst/>
                        </a:rPr>
                        <a:t>EO(Báo </a:t>
                      </a:r>
                      <a:r>
                        <a:rPr lang="en-US" sz="2800" kern="100" dirty="0" err="1">
                          <a:effectLst/>
                        </a:rPr>
                        <a:t>cáo</a:t>
                      </a:r>
                      <a:r>
                        <a:rPr lang="en-US" sz="2800" kern="100" dirty="0">
                          <a:effectLst/>
                        </a:rPr>
                        <a:t> Doanh </a:t>
                      </a:r>
                      <a:r>
                        <a:rPr lang="en-US" sz="2800" kern="100" dirty="0" err="1">
                          <a:effectLst/>
                        </a:rPr>
                        <a:t>thu</a:t>
                      </a:r>
                      <a:r>
                        <a:rPr lang="en-US" sz="2800" kern="100" dirty="0">
                          <a:effectLst/>
                        </a:rPr>
                        <a:t> Admin) + EO(Báo</a:t>
                      </a:r>
                    </a:p>
                    <a:p>
                      <a:pPr algn="ctr">
                        <a:lnSpc>
                          <a:spcPts val="1800"/>
                        </a:lnSpc>
                        <a:spcBef>
                          <a:spcPts val="600"/>
                        </a:spcBef>
                        <a:spcAft>
                          <a:spcPts val="600"/>
                        </a:spcAft>
                        <a:buNone/>
                      </a:pPr>
                      <a:r>
                        <a:rPr lang="en-US" sz="2800" kern="100" dirty="0">
                          <a:effectLst/>
                        </a:rPr>
                        <a:t> </a:t>
                      </a:r>
                      <a:r>
                        <a:rPr lang="en-US" sz="2800" kern="100" dirty="0" err="1">
                          <a:effectLst/>
                        </a:rPr>
                        <a:t>cáo</a:t>
                      </a:r>
                      <a:r>
                        <a:rPr lang="en-US" sz="2800" kern="100" dirty="0">
                          <a:effectLst/>
                        </a:rPr>
                        <a:t> </a:t>
                      </a:r>
                      <a:r>
                        <a:rPr lang="en-US" sz="2800" kern="100" dirty="0" err="1">
                          <a:effectLst/>
                        </a:rPr>
                        <a:t>tồn</a:t>
                      </a:r>
                      <a:r>
                        <a:rPr lang="en-US" sz="2800" kern="100" dirty="0">
                          <a:effectLst/>
                        </a:rPr>
                        <a:t> </a:t>
                      </a:r>
                      <a:r>
                        <a:rPr lang="en-US" sz="2800" kern="100" dirty="0" err="1">
                          <a:effectLst/>
                        </a:rPr>
                        <a:t>kho</a:t>
                      </a:r>
                      <a:r>
                        <a:rPr lang="en-US" sz="2800" kern="100" dirty="0">
                          <a:effectLst/>
                        </a:rPr>
                        <a:t>/</a:t>
                      </a:r>
                      <a:r>
                        <a:rPr lang="en-US" sz="2800" kern="100" dirty="0" err="1">
                          <a:effectLst/>
                        </a:rPr>
                        <a:t>hiệu</a:t>
                      </a:r>
                      <a:r>
                        <a:rPr lang="en-US" sz="2800" kern="100" dirty="0">
                          <a:effectLst/>
                        </a:rPr>
                        <a:t> </a:t>
                      </a:r>
                      <a:r>
                        <a:rPr lang="en-US" sz="2800" kern="100" dirty="0" err="1">
                          <a:effectLst/>
                        </a:rPr>
                        <a:t>suất</a:t>
                      </a:r>
                      <a:r>
                        <a:rPr lang="en-US" sz="2800" kern="100" dirty="0">
                          <a:effectLst/>
                        </a:rPr>
                        <a:t>) = 2</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a:effectLst/>
                        </a:rPr>
                        <a:t>B</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a:effectLst/>
                        </a:rPr>
                        <a:t>Đơn giản (&lt; 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511660489"/>
                  </a:ext>
                </a:extLst>
              </a:tr>
              <a:tr h="1392377">
                <a:tc>
                  <a:txBody>
                    <a:bodyPr/>
                    <a:lstStyle/>
                    <a:p>
                      <a:pPr algn="ctr">
                        <a:lnSpc>
                          <a:spcPts val="1800"/>
                        </a:lnSpc>
                        <a:spcBef>
                          <a:spcPts val="600"/>
                        </a:spcBef>
                        <a:spcAft>
                          <a:spcPts val="600"/>
                        </a:spcAft>
                        <a:buNone/>
                      </a:pPr>
                      <a:r>
                        <a:rPr lang="en-US" sz="2800" kern="100">
                          <a:effectLst/>
                        </a:rPr>
                        <a:t>32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err="1">
                          <a:effectLst/>
                        </a:rPr>
                        <a:t>Thống</a:t>
                      </a:r>
                      <a:r>
                        <a:rPr lang="en-US" sz="2800" kern="100" dirty="0">
                          <a:effectLst/>
                        </a:rPr>
                        <a:t> </a:t>
                      </a:r>
                      <a:r>
                        <a:rPr lang="en-US" sz="2800" kern="100" dirty="0" err="1">
                          <a:effectLst/>
                        </a:rPr>
                        <a:t>kê</a:t>
                      </a:r>
                      <a:r>
                        <a:rPr lang="en-US" sz="2800" kern="100" dirty="0">
                          <a:effectLst/>
                        </a:rPr>
                        <a:t> - </a:t>
                      </a:r>
                      <a:r>
                        <a:rPr lang="en-US" sz="2800" kern="100" dirty="0" err="1">
                          <a:effectLst/>
                        </a:rPr>
                        <a:t>báo</a:t>
                      </a:r>
                      <a:r>
                        <a:rPr lang="en-US" sz="2800" kern="100" dirty="0">
                          <a:effectLst/>
                        </a:rPr>
                        <a:t> </a:t>
                      </a:r>
                      <a:r>
                        <a:rPr lang="en-US" sz="2800" kern="100" dirty="0" err="1">
                          <a:effectLst/>
                        </a:rPr>
                        <a:t>cáo</a:t>
                      </a:r>
                      <a:endParaRPr lang="en-US" sz="2800" kern="100" dirty="0">
                        <a:effectLst/>
                      </a:endParaRPr>
                    </a:p>
                    <a:p>
                      <a:pPr algn="ctr">
                        <a:lnSpc>
                          <a:spcPts val="1800"/>
                        </a:lnSpc>
                        <a:spcBef>
                          <a:spcPts val="600"/>
                        </a:spcBef>
                        <a:spcAft>
                          <a:spcPts val="600"/>
                        </a:spcAft>
                        <a:buNone/>
                      </a:pPr>
                      <a:r>
                        <a:rPr lang="en-US" sz="2800" kern="100" dirty="0">
                          <a:effectLst/>
                        </a:rPr>
                        <a:t> (Saler)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a:effectLst/>
                        </a:rPr>
                        <a:t>Saler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a:effectLst/>
                        </a:rPr>
                        <a:t>EO(Báo </a:t>
                      </a:r>
                      <a:r>
                        <a:rPr lang="en-US" sz="2800" kern="100" dirty="0" err="1">
                          <a:effectLst/>
                        </a:rPr>
                        <a:t>cáo</a:t>
                      </a:r>
                      <a:r>
                        <a:rPr lang="en-US" sz="2800" kern="100" dirty="0">
                          <a:effectLst/>
                        </a:rPr>
                        <a:t> Doanh </a:t>
                      </a:r>
                      <a:r>
                        <a:rPr lang="en-US" sz="2800" kern="100" dirty="0" err="1">
                          <a:effectLst/>
                        </a:rPr>
                        <a:t>thu</a:t>
                      </a:r>
                      <a:r>
                        <a:rPr lang="en-US" sz="2800" kern="100" dirty="0">
                          <a:effectLst/>
                        </a:rPr>
                        <a:t>) + EO(</a:t>
                      </a:r>
                      <a:r>
                        <a:rPr lang="en-US" sz="2800" kern="100" dirty="0" err="1">
                          <a:effectLst/>
                        </a:rPr>
                        <a:t>Cảnh</a:t>
                      </a:r>
                      <a:r>
                        <a:rPr lang="en-US" sz="2800" kern="100" dirty="0">
                          <a:effectLst/>
                        </a:rPr>
                        <a:t> </a:t>
                      </a:r>
                      <a:r>
                        <a:rPr lang="en-US" sz="2800" kern="100" dirty="0" err="1">
                          <a:effectLst/>
                        </a:rPr>
                        <a:t>báo</a:t>
                      </a:r>
                      <a:r>
                        <a:rPr lang="en-US" sz="2800" kern="100" dirty="0">
                          <a:effectLst/>
                        </a:rPr>
                        <a:t> </a:t>
                      </a:r>
                      <a:r>
                        <a:rPr lang="en-US" sz="2800" kern="100" dirty="0" err="1">
                          <a:effectLst/>
                        </a:rPr>
                        <a:t>Tồn</a:t>
                      </a:r>
                      <a:endParaRPr lang="en-US" sz="2800" kern="100" dirty="0">
                        <a:effectLst/>
                      </a:endParaRPr>
                    </a:p>
                    <a:p>
                      <a:pPr algn="ctr">
                        <a:lnSpc>
                          <a:spcPts val="1800"/>
                        </a:lnSpc>
                        <a:spcBef>
                          <a:spcPts val="600"/>
                        </a:spcBef>
                        <a:spcAft>
                          <a:spcPts val="600"/>
                        </a:spcAft>
                        <a:buNone/>
                      </a:pPr>
                      <a:r>
                        <a:rPr lang="en-US" sz="2800" kern="100" dirty="0">
                          <a:effectLst/>
                        </a:rPr>
                        <a:t> </a:t>
                      </a:r>
                      <a:r>
                        <a:rPr lang="en-US" sz="2800" kern="100" dirty="0" err="1">
                          <a:effectLst/>
                        </a:rPr>
                        <a:t>kho</a:t>
                      </a:r>
                      <a:r>
                        <a:rPr lang="en-US" sz="2800" kern="100" dirty="0">
                          <a:effectLst/>
                        </a:rPr>
                        <a:t>) = 2</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a:effectLst/>
                        </a:rPr>
                        <a:t>B</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a:effectLst/>
                        </a:rPr>
                        <a:t>Đơn giản (&lt; 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619954844"/>
                  </a:ext>
                </a:extLst>
              </a:tr>
              <a:tr h="3066579">
                <a:tc>
                  <a:txBody>
                    <a:bodyPr/>
                    <a:lstStyle/>
                    <a:p>
                      <a:pPr algn="ctr">
                        <a:lnSpc>
                          <a:spcPts val="1800"/>
                        </a:lnSpc>
                        <a:spcBef>
                          <a:spcPts val="600"/>
                        </a:spcBef>
                        <a:spcAft>
                          <a:spcPts val="600"/>
                        </a:spcAft>
                        <a:buNone/>
                      </a:pPr>
                      <a:r>
                        <a:rPr lang="en-US" sz="2800" kern="100">
                          <a:effectLst/>
                        </a:rPr>
                        <a:t>33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a:effectLst/>
                        </a:rPr>
                        <a:t>Thông báo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a:effectLst/>
                        </a:rPr>
                        <a:t>User/</a:t>
                      </a:r>
                    </a:p>
                    <a:p>
                      <a:pPr algn="ctr">
                        <a:lnSpc>
                          <a:spcPts val="1800"/>
                        </a:lnSpc>
                        <a:spcBef>
                          <a:spcPts val="600"/>
                        </a:spcBef>
                        <a:spcAft>
                          <a:spcPts val="600"/>
                        </a:spcAft>
                        <a:buNone/>
                      </a:pPr>
                      <a:r>
                        <a:rPr lang="en-US" sz="2800" kern="100">
                          <a:effectLst/>
                        </a:rPr>
                        <a:t>Saler/</a:t>
                      </a:r>
                    </a:p>
                    <a:p>
                      <a:pPr algn="ctr">
                        <a:lnSpc>
                          <a:spcPts val="1800"/>
                        </a:lnSpc>
                        <a:spcBef>
                          <a:spcPts val="600"/>
                        </a:spcBef>
                        <a:spcAft>
                          <a:spcPts val="600"/>
                        </a:spcAft>
                        <a:buNone/>
                      </a:pPr>
                      <a:r>
                        <a:rPr lang="en-US" sz="2800" kern="100">
                          <a:effectLst/>
                        </a:rPr>
                        <a:t>Shipper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a:effectLst/>
                        </a:rPr>
                        <a:t>EO(Hệ thống thông báo) = 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a:effectLst/>
                        </a:rPr>
                        <a:t>B</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err="1">
                          <a:effectLst/>
                        </a:rPr>
                        <a:t>Đơn</a:t>
                      </a:r>
                      <a:r>
                        <a:rPr lang="en-US" sz="2800" kern="100" dirty="0">
                          <a:effectLst/>
                        </a:rPr>
                        <a:t> </a:t>
                      </a:r>
                      <a:r>
                        <a:rPr lang="en-US" sz="2800" kern="100" dirty="0" err="1">
                          <a:effectLst/>
                        </a:rPr>
                        <a:t>giản</a:t>
                      </a:r>
                      <a:r>
                        <a:rPr lang="en-US" sz="2800" kern="100" dirty="0">
                          <a:effectLst/>
                        </a:rPr>
                        <a:t> (&lt; 4)</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14090477"/>
                  </a:ext>
                </a:extLst>
              </a:tr>
            </a:tbl>
          </a:graphicData>
        </a:graphic>
      </p:graphicFrame>
      <p:sp>
        <p:nvSpPr>
          <p:cNvPr id="21" name="TextBox 8">
            <a:extLst>
              <a:ext uri="{FF2B5EF4-FFF2-40B4-BE49-F238E27FC236}">
                <a16:creationId xmlns:a16="http://schemas.microsoft.com/office/drawing/2014/main" id="{BC120F8F-8177-255A-BD67-C7FF0F433805}"/>
              </a:ext>
            </a:extLst>
          </p:cNvPr>
          <p:cNvSpPr txBox="1"/>
          <p:nvPr/>
        </p:nvSpPr>
        <p:spPr>
          <a:xfrm>
            <a:off x="1599247" y="241807"/>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66049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C4232-2BA7-DC3A-33F6-3CEE514207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819EC0-3805-29EF-686E-A24F9B5073DD}"/>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5121A91D-0948-7E6F-3B3D-B556F5CA78CB}"/>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12BC5FEC-464C-407A-7C42-5604298536C2}"/>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AA460B9D-C20D-F72C-40A3-6F5D67A9D42B}"/>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4D64D08C-EFD7-93EE-EB89-6E71D91D4D52}"/>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61AF1D98-CF10-5F85-34C1-3C26E095D9C4}"/>
              </a:ext>
            </a:extLst>
          </p:cNvPr>
          <p:cNvSpPr txBox="1"/>
          <p:nvPr/>
        </p:nvSpPr>
        <p:spPr>
          <a:xfrm>
            <a:off x="1411602" y="974468"/>
            <a:ext cx="16495397" cy="500137"/>
          </a:xfrm>
          <a:prstGeom prst="rect">
            <a:avLst/>
          </a:prstGeom>
        </p:spPr>
        <p:txBody>
          <a:bodyPr wrap="square" lIns="0" tIns="0" rIns="0" bIns="0" rtlCol="0" anchor="t">
            <a:spAutoFit/>
          </a:bodyPr>
          <a:lstStyle/>
          <a:p>
            <a:pPr>
              <a:lnSpc>
                <a:spcPts val="3900"/>
              </a:lnSpc>
              <a:spcBef>
                <a:spcPct val="0"/>
              </a:spcBef>
            </a:pPr>
            <a:r>
              <a:rPr lang="vi-VN" sz="3600" dirty="0"/>
              <a:t>Tính toán điểm các tác nhân tương tác, trao đổi thông tin với phần</a:t>
            </a:r>
            <a:endParaRPr lang="en-US" sz="3600" dirty="0">
              <a:solidFill>
                <a:srgbClr val="000000"/>
              </a:solidFill>
              <a:latin typeface="Times New Roman"/>
              <a:ea typeface="Times New Roman"/>
              <a:cs typeface="Times New Roman"/>
              <a:sym typeface="Times New Roman"/>
            </a:endParaRPr>
          </a:p>
        </p:txBody>
      </p:sp>
      <p:sp>
        <p:nvSpPr>
          <p:cNvPr id="21" name="TextBox 8">
            <a:extLst>
              <a:ext uri="{FF2B5EF4-FFF2-40B4-BE49-F238E27FC236}">
                <a16:creationId xmlns:a16="http://schemas.microsoft.com/office/drawing/2014/main" id="{78FD66F4-444C-AD86-E0A8-3629631889CD}"/>
              </a:ext>
            </a:extLst>
          </p:cNvPr>
          <p:cNvSpPr txBox="1"/>
          <p:nvPr/>
        </p:nvSpPr>
        <p:spPr>
          <a:xfrm>
            <a:off x="1599247" y="241807"/>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graphicFrame>
        <p:nvGraphicFramePr>
          <p:cNvPr id="8" name="Table 7">
            <a:extLst>
              <a:ext uri="{FF2B5EF4-FFF2-40B4-BE49-F238E27FC236}">
                <a16:creationId xmlns:a16="http://schemas.microsoft.com/office/drawing/2014/main" id="{C1F5EAD8-697E-BDD5-1B73-1430F8D199BC}"/>
              </a:ext>
            </a:extLst>
          </p:cNvPr>
          <p:cNvGraphicFramePr>
            <a:graphicFrameLocks noGrp="1"/>
          </p:cNvGraphicFramePr>
          <p:nvPr>
            <p:extLst>
              <p:ext uri="{D42A27DB-BD31-4B8C-83A1-F6EECF244321}">
                <p14:modId xmlns:p14="http://schemas.microsoft.com/office/powerpoint/2010/main" val="707312307"/>
              </p:ext>
            </p:extLst>
          </p:nvPr>
        </p:nvGraphicFramePr>
        <p:xfrm>
          <a:off x="762000" y="1703205"/>
          <a:ext cx="16211549" cy="5269095"/>
        </p:xfrm>
        <a:graphic>
          <a:graphicData uri="http://schemas.openxmlformats.org/drawingml/2006/table">
            <a:tbl>
              <a:tblPr firstRow="1" firstCol="1" bandRow="1">
                <a:tableStyleId>{5C22544A-7EE6-4342-B048-85BDC9FD1C3A}</a:tableStyleId>
              </a:tblPr>
              <a:tblGrid>
                <a:gridCol w="1406508">
                  <a:extLst>
                    <a:ext uri="{9D8B030D-6E8A-4147-A177-3AD203B41FA5}">
                      <a16:colId xmlns:a16="http://schemas.microsoft.com/office/drawing/2014/main" val="3655139654"/>
                    </a:ext>
                  </a:extLst>
                </a:gridCol>
                <a:gridCol w="2820952">
                  <a:extLst>
                    <a:ext uri="{9D8B030D-6E8A-4147-A177-3AD203B41FA5}">
                      <a16:colId xmlns:a16="http://schemas.microsoft.com/office/drawing/2014/main" val="3656166411"/>
                    </a:ext>
                  </a:extLst>
                </a:gridCol>
                <a:gridCol w="5324500">
                  <a:extLst>
                    <a:ext uri="{9D8B030D-6E8A-4147-A177-3AD203B41FA5}">
                      <a16:colId xmlns:a16="http://schemas.microsoft.com/office/drawing/2014/main" val="2538268098"/>
                    </a:ext>
                  </a:extLst>
                </a:gridCol>
                <a:gridCol w="1967921">
                  <a:extLst>
                    <a:ext uri="{9D8B030D-6E8A-4147-A177-3AD203B41FA5}">
                      <a16:colId xmlns:a16="http://schemas.microsoft.com/office/drawing/2014/main" val="2795402922"/>
                    </a:ext>
                  </a:extLst>
                </a:gridCol>
                <a:gridCol w="1967921">
                  <a:extLst>
                    <a:ext uri="{9D8B030D-6E8A-4147-A177-3AD203B41FA5}">
                      <a16:colId xmlns:a16="http://schemas.microsoft.com/office/drawing/2014/main" val="3582147916"/>
                    </a:ext>
                  </a:extLst>
                </a:gridCol>
                <a:gridCol w="2723747">
                  <a:extLst>
                    <a:ext uri="{9D8B030D-6E8A-4147-A177-3AD203B41FA5}">
                      <a16:colId xmlns:a16="http://schemas.microsoft.com/office/drawing/2014/main" val="1876193028"/>
                    </a:ext>
                  </a:extLst>
                </a:gridCol>
              </a:tblGrid>
              <a:tr h="987022">
                <a:tc>
                  <a:txBody>
                    <a:bodyPr/>
                    <a:lstStyle/>
                    <a:p>
                      <a:pPr algn="ctr">
                        <a:lnSpc>
                          <a:spcPts val="1800"/>
                        </a:lnSpc>
                        <a:spcBef>
                          <a:spcPts val="600"/>
                        </a:spcBef>
                        <a:spcAft>
                          <a:spcPts val="600"/>
                        </a:spcAft>
                        <a:buNone/>
                      </a:pPr>
                      <a:r>
                        <a:rPr lang="en-US" sz="2800" kern="100">
                          <a:effectLst/>
                        </a:rPr>
                        <a:t>TT</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Loại Actor</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Mô tả</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Trọng số</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Số tác nhân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Điểm của từng loại tác nhân</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6193658"/>
                  </a:ext>
                </a:extLst>
              </a:tr>
              <a:tr h="653036">
                <a:tc>
                  <a:txBody>
                    <a:bodyPr/>
                    <a:lstStyle/>
                    <a:p>
                      <a:pPr algn="ctr">
                        <a:lnSpc>
                          <a:spcPts val="1800"/>
                        </a:lnSpc>
                        <a:spcBef>
                          <a:spcPts val="600"/>
                        </a:spcBef>
                        <a:spcAft>
                          <a:spcPts val="600"/>
                        </a:spcAft>
                        <a:buNone/>
                      </a:pPr>
                      <a:r>
                        <a:rPr lang="en-US" sz="2800" kern="100">
                          <a:effectLst/>
                        </a:rPr>
                        <a:t>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2800" kern="100">
                          <a:effectLst/>
                        </a:rPr>
                        <a:t>Đơn giản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800" kern="100" dirty="0">
                          <a:effectLst/>
                        </a:rPr>
                        <a:t>Giao </a:t>
                      </a:r>
                      <a:r>
                        <a:rPr lang="en-US" sz="2800" kern="100" dirty="0" err="1">
                          <a:effectLst/>
                        </a:rPr>
                        <a:t>diện</a:t>
                      </a:r>
                      <a:r>
                        <a:rPr lang="en-US" sz="2800" kern="100" dirty="0">
                          <a:effectLst/>
                        </a:rPr>
                        <a:t> </a:t>
                      </a:r>
                      <a:r>
                        <a:rPr lang="en-US" sz="2800" kern="100" dirty="0" err="1">
                          <a:effectLst/>
                        </a:rPr>
                        <a:t>lập</a:t>
                      </a:r>
                      <a:r>
                        <a:rPr lang="en-US" sz="2800" kern="100" dirty="0">
                          <a:effectLst/>
                        </a:rPr>
                        <a:t> </a:t>
                      </a:r>
                      <a:r>
                        <a:rPr lang="en-US" sz="2800" kern="100" dirty="0" err="1">
                          <a:effectLst/>
                        </a:rPr>
                        <a:t>trình</a:t>
                      </a:r>
                      <a:r>
                        <a:rPr lang="en-US" sz="2800" kern="100" dirty="0">
                          <a:effectLst/>
                        </a:rPr>
                        <a:t> </a:t>
                      </a:r>
                      <a:r>
                        <a:rPr lang="en-US" sz="2800" kern="100" dirty="0" err="1">
                          <a:effectLst/>
                        </a:rPr>
                        <a:t>ứng</a:t>
                      </a:r>
                      <a:r>
                        <a:rPr lang="en-US" sz="2800" kern="100" dirty="0">
                          <a:effectLst/>
                        </a:rPr>
                        <a:t> </a:t>
                      </a:r>
                      <a:r>
                        <a:rPr lang="en-US" sz="2800" kern="100" dirty="0" err="1">
                          <a:effectLst/>
                        </a:rPr>
                        <a:t>dụng</a:t>
                      </a:r>
                      <a:r>
                        <a:rPr lang="en-US" sz="2800" kern="100" dirty="0">
                          <a:effectLst/>
                        </a:rPr>
                        <a:t> (API)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3212175"/>
                  </a:ext>
                </a:extLst>
              </a:tr>
              <a:tr h="2322965">
                <a:tc>
                  <a:txBody>
                    <a:bodyPr/>
                    <a:lstStyle/>
                    <a:p>
                      <a:pPr algn="ctr">
                        <a:lnSpc>
                          <a:spcPts val="1800"/>
                        </a:lnSpc>
                        <a:spcBef>
                          <a:spcPts val="600"/>
                        </a:spcBef>
                        <a:spcAft>
                          <a:spcPts val="600"/>
                        </a:spcAft>
                        <a:buNone/>
                      </a:pPr>
                      <a:r>
                        <a:rPr lang="en-US" sz="2800" kern="100">
                          <a:effectLst/>
                        </a:rPr>
                        <a:t>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2800" kern="100">
                          <a:effectLst/>
                        </a:rPr>
                        <a:t>Trung bình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800" kern="100" dirty="0">
                          <a:effectLst/>
                        </a:rPr>
                        <a:t>Giao </a:t>
                      </a:r>
                      <a:r>
                        <a:rPr lang="en-US" sz="2800" kern="100" dirty="0" err="1">
                          <a:effectLst/>
                        </a:rPr>
                        <a:t>diện</a:t>
                      </a:r>
                      <a:r>
                        <a:rPr lang="en-US" sz="2800" kern="100" dirty="0">
                          <a:effectLst/>
                        </a:rPr>
                        <a:t> </a:t>
                      </a:r>
                      <a:r>
                        <a:rPr lang="en-US" sz="2800" kern="100" dirty="0" err="1">
                          <a:effectLst/>
                        </a:rPr>
                        <a:t>dòng</a:t>
                      </a:r>
                      <a:r>
                        <a:rPr lang="en-US" sz="2800" kern="100" dirty="0">
                          <a:effectLst/>
                        </a:rPr>
                        <a:t> </a:t>
                      </a:r>
                      <a:r>
                        <a:rPr lang="en-US" sz="2800" kern="100" dirty="0" err="1">
                          <a:effectLst/>
                        </a:rPr>
                        <a:t>lệnh</a:t>
                      </a:r>
                      <a:r>
                        <a:rPr lang="en-US" sz="2800" kern="100" dirty="0">
                          <a:effectLst/>
                        </a:rPr>
                        <a:t> (CLI) </a:t>
                      </a:r>
                      <a:r>
                        <a:rPr lang="en-US" sz="2800" kern="100" dirty="0" err="1">
                          <a:effectLst/>
                        </a:rPr>
                        <a:t>hoặc</a:t>
                      </a:r>
                      <a:r>
                        <a:rPr lang="en-US" sz="2800" kern="100" dirty="0">
                          <a:effectLst/>
                        </a:rPr>
                        <a:t> </a:t>
                      </a:r>
                      <a:r>
                        <a:rPr lang="en-US" sz="2800" kern="100" dirty="0" err="1">
                          <a:effectLst/>
                        </a:rPr>
                        <a:t>giao</a:t>
                      </a:r>
                      <a:endParaRPr lang="en-US" sz="2800" kern="100" dirty="0">
                        <a:effectLst/>
                      </a:endParaRPr>
                    </a:p>
                    <a:p>
                      <a:pPr algn="just">
                        <a:lnSpc>
                          <a:spcPts val="1800"/>
                        </a:lnSpc>
                        <a:spcBef>
                          <a:spcPts val="600"/>
                        </a:spcBef>
                        <a:spcAft>
                          <a:spcPts val="600"/>
                        </a:spcAft>
                        <a:buNone/>
                      </a:pPr>
                      <a:r>
                        <a:rPr lang="en-US" sz="2800" kern="100" dirty="0" err="1">
                          <a:effectLst/>
                        </a:rPr>
                        <a:t>diện</a:t>
                      </a:r>
                      <a:r>
                        <a:rPr lang="en-US" sz="2800" kern="100" dirty="0">
                          <a:effectLst/>
                        </a:rPr>
                        <a:t> </a:t>
                      </a:r>
                      <a:r>
                        <a:rPr lang="en-US" sz="2800" kern="100" dirty="0" err="1">
                          <a:effectLst/>
                        </a:rPr>
                        <a:t>thông</a:t>
                      </a:r>
                      <a:r>
                        <a:rPr lang="en-US" sz="2800" kern="100" dirty="0">
                          <a:effectLst/>
                        </a:rPr>
                        <a:t> qua </a:t>
                      </a:r>
                      <a:r>
                        <a:rPr lang="en-US" sz="2800" kern="100" dirty="0" err="1">
                          <a:effectLst/>
                        </a:rPr>
                        <a:t>một</a:t>
                      </a:r>
                      <a:r>
                        <a:rPr lang="en-US" sz="2800" kern="100" dirty="0">
                          <a:effectLst/>
                        </a:rPr>
                        <a:t> </a:t>
                      </a:r>
                      <a:r>
                        <a:rPr lang="en-US" sz="2800" kern="100" dirty="0" err="1">
                          <a:effectLst/>
                        </a:rPr>
                        <a:t>giao</a:t>
                      </a:r>
                      <a:r>
                        <a:rPr lang="en-US" sz="2800" kern="100" dirty="0">
                          <a:effectLst/>
                        </a:rPr>
                        <a:t> </a:t>
                      </a:r>
                      <a:r>
                        <a:rPr lang="en-US" sz="2800" kern="100" dirty="0" err="1">
                          <a:effectLst/>
                        </a:rPr>
                        <a:t>thức</a:t>
                      </a:r>
                      <a:r>
                        <a:rPr lang="en-US" sz="2800" kern="100" dirty="0">
                          <a:effectLst/>
                        </a:rPr>
                        <a:t> </a:t>
                      </a:r>
                      <a:r>
                        <a:rPr lang="en-US" sz="2800" kern="100" dirty="0" err="1">
                          <a:effectLst/>
                        </a:rPr>
                        <a:t>nào</a:t>
                      </a:r>
                      <a:r>
                        <a:rPr lang="en-US" sz="2800" kern="100" dirty="0">
                          <a:effectLst/>
                        </a:rPr>
                        <a:t> </a:t>
                      </a:r>
                    </a:p>
                    <a:p>
                      <a:pPr algn="just">
                        <a:lnSpc>
                          <a:spcPts val="1800"/>
                        </a:lnSpc>
                        <a:spcBef>
                          <a:spcPts val="600"/>
                        </a:spcBef>
                        <a:spcAft>
                          <a:spcPts val="600"/>
                        </a:spcAft>
                        <a:buNone/>
                      </a:pPr>
                      <a:r>
                        <a:rPr lang="en-US" sz="2800" kern="100" dirty="0" err="1">
                          <a:effectLst/>
                        </a:rPr>
                        <a:t>đó</a:t>
                      </a:r>
                      <a:r>
                        <a:rPr lang="en-US" sz="2800" kern="100" dirty="0">
                          <a:effectLst/>
                        </a:rPr>
                        <a:t> </a:t>
                      </a:r>
                      <a:r>
                        <a:rPr lang="en-US" sz="2800" kern="100" dirty="0" err="1">
                          <a:effectLst/>
                        </a:rPr>
                        <a:t>nhưng</a:t>
                      </a:r>
                      <a:r>
                        <a:rPr lang="en-US" sz="2800" kern="100" dirty="0">
                          <a:effectLst/>
                        </a:rPr>
                        <a:t> </a:t>
                      </a:r>
                      <a:r>
                        <a:rPr lang="en-US" sz="2800" kern="100" dirty="0" err="1">
                          <a:effectLst/>
                        </a:rPr>
                        <a:t>không</a:t>
                      </a:r>
                      <a:r>
                        <a:rPr lang="en-US" sz="2800" kern="100" dirty="0">
                          <a:effectLst/>
                        </a:rPr>
                        <a:t> </a:t>
                      </a:r>
                      <a:r>
                        <a:rPr lang="en-US" sz="2800" kern="100" dirty="0" err="1">
                          <a:effectLst/>
                        </a:rPr>
                        <a:t>phải</a:t>
                      </a:r>
                      <a:r>
                        <a:rPr lang="en-US" sz="2800" kern="100" dirty="0">
                          <a:effectLst/>
                        </a:rPr>
                        <a:t> </a:t>
                      </a:r>
                      <a:r>
                        <a:rPr lang="en-US" sz="2800" kern="100" dirty="0" err="1">
                          <a:effectLst/>
                        </a:rPr>
                        <a:t>giao</a:t>
                      </a:r>
                      <a:r>
                        <a:rPr lang="en-US" sz="2800" kern="100" dirty="0">
                          <a:effectLst/>
                        </a:rPr>
                        <a:t> </a:t>
                      </a:r>
                      <a:r>
                        <a:rPr lang="en-US" sz="2800" kern="100" dirty="0" err="1">
                          <a:effectLst/>
                        </a:rPr>
                        <a:t>diện</a:t>
                      </a:r>
                      <a:r>
                        <a:rPr lang="en-US" sz="2800" kern="100" dirty="0">
                          <a:effectLst/>
                        </a:rPr>
                        <a:t> </a:t>
                      </a:r>
                      <a:r>
                        <a:rPr lang="en-US" sz="2800" kern="100" dirty="0" err="1">
                          <a:effectLst/>
                        </a:rPr>
                        <a:t>lập</a:t>
                      </a:r>
                      <a:r>
                        <a:rPr lang="en-US" sz="2800" kern="100" dirty="0">
                          <a:effectLst/>
                        </a:rPr>
                        <a:t> </a:t>
                      </a:r>
                    </a:p>
                    <a:p>
                      <a:pPr algn="just">
                        <a:lnSpc>
                          <a:spcPts val="1800"/>
                        </a:lnSpc>
                        <a:spcBef>
                          <a:spcPts val="600"/>
                        </a:spcBef>
                        <a:spcAft>
                          <a:spcPts val="600"/>
                        </a:spcAft>
                        <a:buNone/>
                      </a:pPr>
                      <a:r>
                        <a:rPr lang="en-US" sz="2800" kern="100" dirty="0" err="1">
                          <a:effectLst/>
                        </a:rPr>
                        <a:t>trình</a:t>
                      </a:r>
                      <a:r>
                        <a:rPr lang="en-US" sz="2800" kern="100" dirty="0">
                          <a:effectLst/>
                        </a:rPr>
                        <a:t> </a:t>
                      </a:r>
                      <a:r>
                        <a:rPr lang="en-US" sz="2800" kern="100" dirty="0" err="1">
                          <a:effectLst/>
                        </a:rPr>
                        <a:t>ứng</a:t>
                      </a:r>
                      <a:r>
                        <a:rPr lang="en-US" sz="2800" kern="100" dirty="0">
                          <a:effectLst/>
                        </a:rPr>
                        <a:t> </a:t>
                      </a:r>
                      <a:r>
                        <a:rPr lang="en-US" sz="2800" kern="100" dirty="0" err="1">
                          <a:effectLst/>
                        </a:rPr>
                        <a:t>dụng</a:t>
                      </a:r>
                      <a:r>
                        <a:rPr lang="en-US" sz="2800" kern="100" dirty="0">
                          <a:effectLst/>
                        </a:rPr>
                        <a:t> (API)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dirty="0">
                          <a:effectLst/>
                        </a:rPr>
                        <a:t>2</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21930992"/>
                  </a:ext>
                </a:extLst>
              </a:tr>
              <a:tr h="653036">
                <a:tc>
                  <a:txBody>
                    <a:bodyPr/>
                    <a:lstStyle/>
                    <a:p>
                      <a:pPr algn="ctr">
                        <a:lnSpc>
                          <a:spcPts val="1800"/>
                        </a:lnSpc>
                        <a:spcBef>
                          <a:spcPts val="600"/>
                        </a:spcBef>
                        <a:spcAft>
                          <a:spcPts val="600"/>
                        </a:spcAft>
                        <a:buNone/>
                      </a:pPr>
                      <a:r>
                        <a:rPr lang="en-US" sz="2800" kern="100">
                          <a:effectLst/>
                        </a:rPr>
                        <a:t>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ts val="1800"/>
                        </a:lnSpc>
                        <a:spcBef>
                          <a:spcPts val="600"/>
                        </a:spcBef>
                        <a:spcAft>
                          <a:spcPts val="600"/>
                        </a:spcAft>
                        <a:buNone/>
                      </a:pPr>
                      <a:r>
                        <a:rPr lang="en-US" sz="2800" kern="100">
                          <a:effectLst/>
                        </a:rPr>
                        <a:t>Phức tạp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800" kern="100" dirty="0">
                          <a:effectLst/>
                        </a:rPr>
                        <a:t>Giao </a:t>
                      </a:r>
                      <a:r>
                        <a:rPr lang="en-US" sz="2800" kern="100" dirty="0" err="1">
                          <a:effectLst/>
                        </a:rPr>
                        <a:t>diện</a:t>
                      </a:r>
                      <a:r>
                        <a:rPr lang="en-US" sz="2800" kern="100" dirty="0">
                          <a:effectLst/>
                        </a:rPr>
                        <a:t> </a:t>
                      </a:r>
                      <a:r>
                        <a:rPr lang="en-US" sz="2800" kern="100" dirty="0" err="1">
                          <a:effectLst/>
                        </a:rPr>
                        <a:t>đồ</a:t>
                      </a:r>
                      <a:r>
                        <a:rPr lang="en-US" sz="2800" kern="100" dirty="0">
                          <a:effectLst/>
                        </a:rPr>
                        <a:t> </a:t>
                      </a:r>
                      <a:r>
                        <a:rPr lang="en-US" sz="2800" kern="100" dirty="0" err="1">
                          <a:effectLst/>
                        </a:rPr>
                        <a:t>họa</a:t>
                      </a:r>
                      <a:r>
                        <a:rPr lang="en-US" sz="2800" kern="100" dirty="0">
                          <a:effectLst/>
                        </a:rPr>
                        <a:t> </a:t>
                      </a:r>
                      <a:r>
                        <a:rPr lang="en-US" sz="2800" kern="100" dirty="0" err="1">
                          <a:effectLst/>
                        </a:rPr>
                        <a:t>người</a:t>
                      </a:r>
                      <a:r>
                        <a:rPr lang="en-US" sz="2800" kern="100" dirty="0">
                          <a:effectLst/>
                        </a:rPr>
                        <a:t> </a:t>
                      </a:r>
                      <a:r>
                        <a:rPr lang="en-US" sz="2800" kern="100" dirty="0" err="1">
                          <a:effectLst/>
                        </a:rPr>
                        <a:t>dùng</a:t>
                      </a:r>
                      <a:r>
                        <a:rPr lang="en-US" sz="2800" kern="100" dirty="0">
                          <a:effectLst/>
                        </a:rPr>
                        <a:t> (GUI)</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6</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18</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55049162"/>
                  </a:ext>
                </a:extLst>
              </a:tr>
              <a:tr h="653036">
                <a:tc>
                  <a:txBody>
                    <a:bodyPr/>
                    <a:lstStyle/>
                    <a:p>
                      <a:pPr algn="ctr">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Cộng (1+2+3)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dirty="0">
                          <a:effectLst/>
                        </a:rPr>
                        <a:t> </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800" kern="100" dirty="0">
                          <a:effectLst/>
                        </a:rPr>
                        <a:t>TAW=18</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6141052"/>
                  </a:ext>
                </a:extLst>
              </a:tr>
            </a:tbl>
          </a:graphicData>
        </a:graphic>
      </p:graphicFrame>
      <p:sp>
        <p:nvSpPr>
          <p:cNvPr id="24" name="TextBox 10">
            <a:extLst>
              <a:ext uri="{FF2B5EF4-FFF2-40B4-BE49-F238E27FC236}">
                <a16:creationId xmlns:a16="http://schemas.microsoft.com/office/drawing/2014/main" id="{7E64C570-5011-17F1-7940-38BD15D35390}"/>
              </a:ext>
            </a:extLst>
          </p:cNvPr>
          <p:cNvSpPr txBox="1"/>
          <p:nvPr/>
        </p:nvSpPr>
        <p:spPr>
          <a:xfrm>
            <a:off x="990595" y="7583521"/>
            <a:ext cx="16495397" cy="1000274"/>
          </a:xfrm>
          <a:prstGeom prst="rect">
            <a:avLst/>
          </a:prstGeom>
        </p:spPr>
        <p:txBody>
          <a:bodyPr wrap="square" lIns="0" tIns="0" rIns="0" bIns="0" rtlCol="0" anchor="t">
            <a:spAutoFit/>
          </a:bodyPr>
          <a:lstStyle/>
          <a:p>
            <a:pPr>
              <a:lnSpc>
                <a:spcPts val="3900"/>
              </a:lnSpc>
              <a:spcBef>
                <a:spcPct val="0"/>
              </a:spcBef>
            </a:pPr>
            <a:r>
              <a:rPr lang="vi-VN" sz="3600" dirty="0"/>
              <a:t>Điểm của từng loại tác nhân (đơn vị tính: điểm) được xác định theo công thức:</a:t>
            </a:r>
          </a:p>
          <a:p>
            <a:pPr>
              <a:lnSpc>
                <a:spcPts val="3900"/>
              </a:lnSpc>
              <a:spcBef>
                <a:spcPct val="0"/>
              </a:spcBef>
            </a:pPr>
            <a:r>
              <a:rPr lang="vi-VN" sz="3600" dirty="0"/>
              <a:t>Điểm của từng loại tác nhân = Số tác nhân x Trọng số</a:t>
            </a:r>
          </a:p>
        </p:txBody>
      </p:sp>
    </p:spTree>
    <p:extLst>
      <p:ext uri="{BB962C8B-B14F-4D97-AF65-F5344CB8AC3E}">
        <p14:creationId xmlns:p14="http://schemas.microsoft.com/office/powerpoint/2010/main" val="2394135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80555" y="1939925"/>
            <a:ext cx="3449360" cy="66357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Times New Roman"/>
                <a:ea typeface="Times New Roman"/>
                <a:cs typeface="Times New Roman"/>
                <a:sym typeface="Times New Roman"/>
              </a:rPr>
              <a:t>Tổng quan dự án</a:t>
            </a:r>
          </a:p>
        </p:txBody>
      </p:sp>
      <p:sp>
        <p:nvSpPr>
          <p:cNvPr id="3" name="TextBox 3"/>
          <p:cNvSpPr txBox="1"/>
          <p:nvPr/>
        </p:nvSpPr>
        <p:spPr>
          <a:xfrm>
            <a:off x="1028700" y="1939925"/>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4" name="TextBox 4"/>
          <p:cNvSpPr txBox="1"/>
          <p:nvPr/>
        </p:nvSpPr>
        <p:spPr>
          <a:xfrm>
            <a:off x="1028700" y="2812646"/>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5" name="TextBox 5"/>
          <p:cNvSpPr txBox="1"/>
          <p:nvPr/>
        </p:nvSpPr>
        <p:spPr>
          <a:xfrm>
            <a:off x="1028700" y="3752446"/>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6" name="TextBox 6"/>
          <p:cNvSpPr txBox="1"/>
          <p:nvPr/>
        </p:nvSpPr>
        <p:spPr>
          <a:xfrm>
            <a:off x="1683806" y="2812646"/>
            <a:ext cx="4676061" cy="66357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Times New Roman"/>
                <a:ea typeface="Times New Roman"/>
                <a:cs typeface="Times New Roman"/>
                <a:sym typeface="Times New Roman"/>
              </a:rPr>
              <a:t>Bối cảnh và thách thức</a:t>
            </a:r>
          </a:p>
        </p:txBody>
      </p:sp>
      <p:sp>
        <p:nvSpPr>
          <p:cNvPr id="7" name="TextBox 7"/>
          <p:cNvSpPr txBox="1"/>
          <p:nvPr/>
        </p:nvSpPr>
        <p:spPr>
          <a:xfrm>
            <a:off x="1683806" y="3752446"/>
            <a:ext cx="3082528" cy="66357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Times New Roman"/>
                <a:ea typeface="Times New Roman"/>
                <a:cs typeface="Times New Roman"/>
                <a:sym typeface="Times New Roman"/>
              </a:rPr>
              <a:t>Mục tiêu dự án</a:t>
            </a:r>
          </a:p>
        </p:txBody>
      </p:sp>
      <p:sp>
        <p:nvSpPr>
          <p:cNvPr id="8" name="Freeform 8"/>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9" name="TextBox 9"/>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10" name="TextBox 10"/>
          <p:cNvSpPr txBox="1"/>
          <p:nvPr/>
        </p:nvSpPr>
        <p:spPr>
          <a:xfrm>
            <a:off x="17068800" y="9486900"/>
            <a:ext cx="1905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a:t>
            </a:r>
          </a:p>
        </p:txBody>
      </p:sp>
      <p:sp>
        <p:nvSpPr>
          <p:cNvPr id="11" name="TextBox 11"/>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2" name="TextBox 12"/>
          <p:cNvSpPr txBox="1"/>
          <p:nvPr/>
        </p:nvSpPr>
        <p:spPr>
          <a:xfrm>
            <a:off x="1028700" y="971550"/>
            <a:ext cx="3459930" cy="663575"/>
          </a:xfrm>
          <a:prstGeom prst="rect">
            <a:avLst/>
          </a:prstGeom>
        </p:spPr>
        <p:txBody>
          <a:bodyPr lIns="0" tIns="0" rIns="0" bIns="0" rtlCol="0" anchor="t">
            <a:spAutoFit/>
          </a:bodyPr>
          <a:lstStyle/>
          <a:p>
            <a:pPr algn="l">
              <a:lnSpc>
                <a:spcPts val="5199"/>
              </a:lnSpc>
            </a:pPr>
            <a:r>
              <a:rPr lang="en-US" sz="3999">
                <a:solidFill>
                  <a:srgbClr val="000000"/>
                </a:solidFill>
                <a:latin typeface="Times New Roman"/>
                <a:ea typeface="Times New Roman"/>
                <a:cs typeface="Times New Roman"/>
                <a:sym typeface="Times New Roman"/>
              </a:rPr>
              <a:t>1. GIỚI THIỆU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DC589-FC43-CFA8-C68C-86F579701A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37111F-6084-FE54-4751-DB594FEBD6CD}"/>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071486C5-27D0-F32E-E2FD-E95D666330B7}"/>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EF33BDEB-7D42-4932-9118-44F035842171}"/>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43D524BD-1969-07D4-E931-A19F53E5E5A4}"/>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B3754E15-6CD4-A5A7-046B-7AA94F60104B}"/>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CCFB6051-059B-F8E0-9419-8E15C94524CA}"/>
              </a:ext>
            </a:extLst>
          </p:cNvPr>
          <p:cNvSpPr txBox="1"/>
          <p:nvPr/>
        </p:nvSpPr>
        <p:spPr>
          <a:xfrm>
            <a:off x="1411602" y="974468"/>
            <a:ext cx="16495397" cy="500137"/>
          </a:xfrm>
          <a:prstGeom prst="rect">
            <a:avLst/>
          </a:prstGeom>
        </p:spPr>
        <p:txBody>
          <a:bodyPr wrap="square" lIns="0" tIns="0" rIns="0" bIns="0" rtlCol="0" anchor="t">
            <a:spAutoFit/>
          </a:bodyPr>
          <a:lstStyle/>
          <a:p>
            <a:pPr>
              <a:lnSpc>
                <a:spcPts val="3900"/>
              </a:lnSpc>
              <a:spcBef>
                <a:spcPct val="0"/>
              </a:spcBef>
            </a:pPr>
            <a:r>
              <a:rPr lang="vi-VN" sz="3600" dirty="0"/>
              <a:t>Tính toán điểm các trường hợp sử dụng</a:t>
            </a:r>
          </a:p>
        </p:txBody>
      </p:sp>
      <p:sp>
        <p:nvSpPr>
          <p:cNvPr id="21" name="TextBox 8">
            <a:extLst>
              <a:ext uri="{FF2B5EF4-FFF2-40B4-BE49-F238E27FC236}">
                <a16:creationId xmlns:a16="http://schemas.microsoft.com/office/drawing/2014/main" id="{FAADFB55-7F94-8B29-D450-E65C112D36BF}"/>
              </a:ext>
            </a:extLst>
          </p:cNvPr>
          <p:cNvSpPr txBox="1"/>
          <p:nvPr/>
        </p:nvSpPr>
        <p:spPr>
          <a:xfrm>
            <a:off x="1599247" y="241807"/>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graphicFrame>
        <p:nvGraphicFramePr>
          <p:cNvPr id="3" name="Table 2">
            <a:extLst>
              <a:ext uri="{FF2B5EF4-FFF2-40B4-BE49-F238E27FC236}">
                <a16:creationId xmlns:a16="http://schemas.microsoft.com/office/drawing/2014/main" id="{95A56291-01AA-03F9-A0EC-458D68DC5D1F}"/>
              </a:ext>
            </a:extLst>
          </p:cNvPr>
          <p:cNvGraphicFramePr>
            <a:graphicFrameLocks noGrp="1"/>
          </p:cNvGraphicFramePr>
          <p:nvPr>
            <p:extLst>
              <p:ext uri="{D42A27DB-BD31-4B8C-83A1-F6EECF244321}">
                <p14:modId xmlns:p14="http://schemas.microsoft.com/office/powerpoint/2010/main" val="2691133481"/>
              </p:ext>
            </p:extLst>
          </p:nvPr>
        </p:nvGraphicFramePr>
        <p:xfrm>
          <a:off x="457200" y="1518799"/>
          <a:ext cx="17145000" cy="5605904"/>
        </p:xfrm>
        <a:graphic>
          <a:graphicData uri="http://schemas.openxmlformats.org/drawingml/2006/table">
            <a:tbl>
              <a:tblPr firstRow="1" firstCol="1" bandRow="1">
                <a:tableStyleId>{5C22544A-7EE6-4342-B048-85BDC9FD1C3A}</a:tableStyleId>
              </a:tblPr>
              <a:tblGrid>
                <a:gridCol w="1429591">
                  <a:extLst>
                    <a:ext uri="{9D8B030D-6E8A-4147-A177-3AD203B41FA5}">
                      <a16:colId xmlns:a16="http://schemas.microsoft.com/office/drawing/2014/main" val="1296996889"/>
                    </a:ext>
                  </a:extLst>
                </a:gridCol>
                <a:gridCol w="3992368">
                  <a:extLst>
                    <a:ext uri="{9D8B030D-6E8A-4147-A177-3AD203B41FA5}">
                      <a16:colId xmlns:a16="http://schemas.microsoft.com/office/drawing/2014/main" val="4157699110"/>
                    </a:ext>
                  </a:extLst>
                </a:gridCol>
                <a:gridCol w="2298635">
                  <a:extLst>
                    <a:ext uri="{9D8B030D-6E8A-4147-A177-3AD203B41FA5}">
                      <a16:colId xmlns:a16="http://schemas.microsoft.com/office/drawing/2014/main" val="3127692074"/>
                    </a:ext>
                  </a:extLst>
                </a:gridCol>
                <a:gridCol w="1899400">
                  <a:extLst>
                    <a:ext uri="{9D8B030D-6E8A-4147-A177-3AD203B41FA5}">
                      <a16:colId xmlns:a16="http://schemas.microsoft.com/office/drawing/2014/main" val="3094263185"/>
                    </a:ext>
                  </a:extLst>
                </a:gridCol>
                <a:gridCol w="2957981">
                  <a:extLst>
                    <a:ext uri="{9D8B030D-6E8A-4147-A177-3AD203B41FA5}">
                      <a16:colId xmlns:a16="http://schemas.microsoft.com/office/drawing/2014/main" val="3258797734"/>
                    </a:ext>
                  </a:extLst>
                </a:gridCol>
                <a:gridCol w="4567025">
                  <a:extLst>
                    <a:ext uri="{9D8B030D-6E8A-4147-A177-3AD203B41FA5}">
                      <a16:colId xmlns:a16="http://schemas.microsoft.com/office/drawing/2014/main" val="1638875307"/>
                    </a:ext>
                  </a:extLst>
                </a:gridCol>
              </a:tblGrid>
              <a:tr h="860008">
                <a:tc>
                  <a:txBody>
                    <a:bodyPr/>
                    <a:lstStyle/>
                    <a:p>
                      <a:pPr algn="ctr">
                        <a:lnSpc>
                          <a:spcPts val="1800"/>
                        </a:lnSpc>
                        <a:spcBef>
                          <a:spcPts val="600"/>
                        </a:spcBef>
                        <a:spcAft>
                          <a:spcPts val="600"/>
                        </a:spcAft>
                        <a:buNone/>
                      </a:pPr>
                      <a:r>
                        <a:rPr lang="en-US" sz="2400" kern="100">
                          <a:effectLst/>
                        </a:rPr>
                        <a:t>STT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Loại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Trọng số</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dirty="0" err="1">
                          <a:effectLst/>
                        </a:rPr>
                        <a:t>Hệ</a:t>
                      </a:r>
                      <a:r>
                        <a:rPr lang="en-US" sz="2400" kern="100" dirty="0">
                          <a:effectLst/>
                        </a:rPr>
                        <a:t> </a:t>
                      </a:r>
                      <a:r>
                        <a:rPr lang="en-US" sz="2400" kern="100" dirty="0" err="1">
                          <a:effectLst/>
                        </a:rPr>
                        <a:t>số</a:t>
                      </a:r>
                      <a:r>
                        <a:rPr lang="en-US" sz="2400" kern="100" dirty="0">
                          <a:effectLst/>
                        </a:rPr>
                        <a:t> BMT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Số trường hợp sử dụng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Điểm của từng loại trường hợp sử dụng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2083032"/>
                  </a:ext>
                </a:extLst>
              </a:tr>
              <a:tr h="567544">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dirty="0">
                          <a:effectLst/>
                        </a:rPr>
                        <a:t>B (</a:t>
                      </a:r>
                      <a:r>
                        <a:rPr lang="en-US" sz="2400" kern="100" dirty="0" err="1">
                          <a:effectLst/>
                        </a:rPr>
                        <a:t>Bên</a:t>
                      </a:r>
                      <a:r>
                        <a:rPr lang="en-US" sz="2400" kern="100" dirty="0">
                          <a:effectLst/>
                        </a:rPr>
                        <a:t> </a:t>
                      </a:r>
                      <a:r>
                        <a:rPr lang="en-US" sz="2400" kern="100" dirty="0" err="1">
                          <a:effectLst/>
                        </a:rPr>
                        <a:t>trong</a:t>
                      </a:r>
                      <a:r>
                        <a:rPr lang="en-US" sz="2400" kern="100" dirty="0">
                          <a:effectLst/>
                        </a:rPr>
                        <a:t> </a:t>
                      </a:r>
                      <a:r>
                        <a:rPr lang="en-US" sz="2400" kern="100" dirty="0" err="1">
                          <a:effectLst/>
                        </a:rPr>
                        <a:t>Hệ</a:t>
                      </a:r>
                      <a:r>
                        <a:rPr lang="en-US" sz="2400" kern="100" dirty="0">
                          <a:effectLst/>
                        </a:rPr>
                        <a:t> </a:t>
                      </a:r>
                      <a:r>
                        <a:rPr lang="en-US" sz="2400" kern="100" dirty="0" err="1">
                          <a:effectLst/>
                        </a:rPr>
                        <a:t>thống</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dirty="0">
                          <a:effectLst/>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31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155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1060249"/>
                  </a:ext>
                </a:extLst>
              </a:tr>
              <a:tr h="275080">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Đơn giản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31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31 x 5 x 1 = 155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6223024"/>
                  </a:ext>
                </a:extLst>
              </a:tr>
              <a:tr h="275080">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Trung bình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0 x 10 x 1= 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8735201"/>
                  </a:ext>
                </a:extLst>
              </a:tr>
              <a:tr h="275080">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Phức tạp</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0 x 15 x 1 = 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3653919"/>
                  </a:ext>
                </a:extLst>
              </a:tr>
              <a:tr h="567544">
                <a:tc>
                  <a:txBody>
                    <a:bodyPr/>
                    <a:lstStyle/>
                    <a:p>
                      <a:pPr algn="ctr">
                        <a:lnSpc>
                          <a:spcPts val="1800"/>
                        </a:lnSpc>
                        <a:spcBef>
                          <a:spcPts val="600"/>
                        </a:spcBef>
                        <a:spcAft>
                          <a:spcPts val="600"/>
                        </a:spcAft>
                        <a:buNone/>
                      </a:pPr>
                      <a:r>
                        <a:rPr lang="en-US"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M (Môi trường UI/UX)</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68811277"/>
                  </a:ext>
                </a:extLst>
              </a:tr>
              <a:tr h="275080">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Đơn giản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0 x 5 x 1.2 = 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51753652"/>
                  </a:ext>
                </a:extLst>
              </a:tr>
              <a:tr h="275080">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Trung bình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0 x 10 x 1.2 = 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58086817"/>
                  </a:ext>
                </a:extLst>
              </a:tr>
              <a:tr h="275080">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Phức tạp</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0 x 15 x 1.2  = 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8953707"/>
                  </a:ext>
                </a:extLst>
              </a:tr>
              <a:tr h="567544">
                <a:tc>
                  <a:txBody>
                    <a:bodyPr/>
                    <a:lstStyle/>
                    <a:p>
                      <a:pPr algn="ctr">
                        <a:lnSpc>
                          <a:spcPts val="18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T (Tương tác/ Thời gian thực)</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83022362"/>
                  </a:ext>
                </a:extLst>
              </a:tr>
              <a:tr h="275080">
                <a:tc>
                  <a:txBody>
                    <a:bodyPr/>
                    <a:lstStyle/>
                    <a:p>
                      <a:pPr algn="just">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Đơn giản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0 x 5 x 1.5 = 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9494099"/>
                  </a:ext>
                </a:extLst>
              </a:tr>
              <a:tr h="275080">
                <a:tc>
                  <a:txBody>
                    <a:bodyPr/>
                    <a:lstStyle/>
                    <a:p>
                      <a:pPr algn="just">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Trung bình</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0 x 10 x 1.5  = 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8962781"/>
                  </a:ext>
                </a:extLst>
              </a:tr>
              <a:tr h="275080">
                <a:tc>
                  <a:txBody>
                    <a:bodyPr/>
                    <a:lstStyle/>
                    <a:p>
                      <a:pPr algn="just">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Phức tạp</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rPr>
                        <a:t>0 x 15 x 1.5  = 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21831274"/>
                  </a:ext>
                </a:extLst>
              </a:tr>
              <a:tr h="567544">
                <a:tc>
                  <a:txBody>
                    <a:bodyPr/>
                    <a:lstStyle/>
                    <a:p>
                      <a:pPr algn="just">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dirty="0" err="1">
                          <a:effectLst/>
                        </a:rPr>
                        <a:t>Cộng</a:t>
                      </a:r>
                      <a:r>
                        <a:rPr lang="en-US" sz="2400" kern="100" dirty="0">
                          <a:effectLst/>
                        </a:rPr>
                        <a:t/>
                      </a:r>
                      <a:br>
                        <a:rPr lang="en-US" sz="2400" kern="100" dirty="0">
                          <a:effectLst/>
                        </a:rPr>
                      </a:br>
                      <a:r>
                        <a:rPr lang="en-US" sz="2400" kern="100" dirty="0">
                          <a:effectLst/>
                        </a:rPr>
                        <a:t>(1+2+3)</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rPr>
                        <a:t>TBF</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rPr>
                        <a:t>155</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48307360"/>
                  </a:ext>
                </a:extLst>
              </a:tr>
            </a:tbl>
          </a:graphicData>
        </a:graphic>
      </p:graphicFrame>
      <p:pic>
        <p:nvPicPr>
          <p:cNvPr id="14" name="Picture 13">
            <a:extLst>
              <a:ext uri="{FF2B5EF4-FFF2-40B4-BE49-F238E27FC236}">
                <a16:creationId xmlns:a16="http://schemas.microsoft.com/office/drawing/2014/main" id="{81FCAFEC-5511-F106-FCE2-1877A2FD99C6}"/>
              </a:ext>
            </a:extLst>
          </p:cNvPr>
          <p:cNvPicPr>
            <a:picLocks noChangeAspect="1"/>
          </p:cNvPicPr>
          <p:nvPr/>
        </p:nvPicPr>
        <p:blipFill>
          <a:blip r:embed="rId4"/>
          <a:stretch>
            <a:fillRect/>
          </a:stretch>
        </p:blipFill>
        <p:spPr>
          <a:xfrm>
            <a:off x="4266247" y="7459439"/>
            <a:ext cx="10135553" cy="2808511"/>
          </a:xfrm>
          <a:prstGeom prst="rect">
            <a:avLst/>
          </a:prstGeom>
        </p:spPr>
      </p:pic>
    </p:spTree>
    <p:extLst>
      <p:ext uri="{BB962C8B-B14F-4D97-AF65-F5344CB8AC3E}">
        <p14:creationId xmlns:p14="http://schemas.microsoft.com/office/powerpoint/2010/main" val="231119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C0BF-89FF-FA27-2630-1C79530EB7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B17A5D-D0F5-F455-2F66-5EE20649B12D}"/>
              </a:ext>
            </a:extLst>
          </p:cNvPr>
          <p:cNvSpPr/>
          <p:nvPr/>
        </p:nvSpPr>
        <p:spPr>
          <a:xfrm>
            <a:off x="0" y="927735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1CBD0460-A799-B926-6993-EF7C2715E1D0}"/>
              </a:ext>
            </a:extLst>
          </p:cNvPr>
          <p:cNvSpPr txBox="1"/>
          <p:nvPr/>
        </p:nvSpPr>
        <p:spPr>
          <a:xfrm>
            <a:off x="990595" y="266700"/>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6BD741A7-CCF1-6002-F45B-4B0FA4B7181B}"/>
              </a:ext>
            </a:extLst>
          </p:cNvPr>
          <p:cNvSpPr txBox="1"/>
          <p:nvPr/>
        </p:nvSpPr>
        <p:spPr>
          <a:xfrm>
            <a:off x="1035784" y="950595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BC8F4C55-3E66-0048-3658-6E428B349B34}"/>
              </a:ext>
            </a:extLst>
          </p:cNvPr>
          <p:cNvSpPr txBox="1"/>
          <p:nvPr/>
        </p:nvSpPr>
        <p:spPr>
          <a:xfrm>
            <a:off x="16973550" y="9505950"/>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7D544BC0-2461-BE19-2E0C-EB2FD3A03F60}"/>
              </a:ext>
            </a:extLst>
          </p:cNvPr>
          <p:cNvSpPr txBox="1"/>
          <p:nvPr/>
        </p:nvSpPr>
        <p:spPr>
          <a:xfrm>
            <a:off x="4266247" y="950595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33E16F37-DCDE-A925-D88A-221FD6E65E3E}"/>
              </a:ext>
            </a:extLst>
          </p:cNvPr>
          <p:cNvSpPr txBox="1"/>
          <p:nvPr/>
        </p:nvSpPr>
        <p:spPr>
          <a:xfrm>
            <a:off x="1411602" y="974468"/>
            <a:ext cx="16495397" cy="500137"/>
          </a:xfrm>
          <a:prstGeom prst="rect">
            <a:avLst/>
          </a:prstGeom>
        </p:spPr>
        <p:txBody>
          <a:bodyPr wrap="square" lIns="0" tIns="0" rIns="0" bIns="0" rtlCol="0" anchor="t">
            <a:spAutoFit/>
          </a:bodyPr>
          <a:lstStyle/>
          <a:p>
            <a:pPr>
              <a:lnSpc>
                <a:spcPts val="3900"/>
              </a:lnSpc>
              <a:spcBef>
                <a:spcPct val="0"/>
              </a:spcBef>
            </a:pPr>
            <a:r>
              <a:rPr lang="vi-VN" sz="3600" dirty="0"/>
              <a:t>Tính toán hệ số phức tập kỹ thuật - công nghệ</a:t>
            </a:r>
            <a:endParaRPr lang="en-US" sz="3600" dirty="0">
              <a:solidFill>
                <a:srgbClr val="000000"/>
              </a:solidFill>
              <a:latin typeface="Times New Roman"/>
              <a:ea typeface="Times New Roman"/>
              <a:cs typeface="Times New Roman"/>
              <a:sym typeface="Times New Roman"/>
            </a:endParaRPr>
          </a:p>
        </p:txBody>
      </p:sp>
      <p:sp>
        <p:nvSpPr>
          <p:cNvPr id="21" name="TextBox 8">
            <a:extLst>
              <a:ext uri="{FF2B5EF4-FFF2-40B4-BE49-F238E27FC236}">
                <a16:creationId xmlns:a16="http://schemas.microsoft.com/office/drawing/2014/main" id="{CD386097-F762-414D-4BAD-30F303C57BD7}"/>
              </a:ext>
            </a:extLst>
          </p:cNvPr>
          <p:cNvSpPr txBox="1"/>
          <p:nvPr/>
        </p:nvSpPr>
        <p:spPr>
          <a:xfrm>
            <a:off x="1599247" y="241807"/>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graphicFrame>
        <p:nvGraphicFramePr>
          <p:cNvPr id="8" name="Table 7">
            <a:extLst>
              <a:ext uri="{FF2B5EF4-FFF2-40B4-BE49-F238E27FC236}">
                <a16:creationId xmlns:a16="http://schemas.microsoft.com/office/drawing/2014/main" id="{FAD77914-ED00-2AA4-AB4D-AFCFD48E3B04}"/>
              </a:ext>
            </a:extLst>
          </p:cNvPr>
          <p:cNvGraphicFramePr>
            <a:graphicFrameLocks noGrp="1"/>
          </p:cNvGraphicFramePr>
          <p:nvPr>
            <p:extLst>
              <p:ext uri="{D42A27DB-BD31-4B8C-83A1-F6EECF244321}">
                <p14:modId xmlns:p14="http://schemas.microsoft.com/office/powerpoint/2010/main" val="3860674802"/>
              </p:ext>
            </p:extLst>
          </p:nvPr>
        </p:nvGraphicFramePr>
        <p:xfrm>
          <a:off x="702821" y="1493965"/>
          <a:ext cx="16882358" cy="7647142"/>
        </p:xfrm>
        <a:graphic>
          <a:graphicData uri="http://schemas.openxmlformats.org/drawingml/2006/table">
            <a:tbl>
              <a:tblPr firstRow="1" firstCol="1" bandRow="1">
                <a:tableStyleId>{5C22544A-7EE6-4342-B048-85BDC9FD1C3A}</a:tableStyleId>
              </a:tblPr>
              <a:tblGrid>
                <a:gridCol w="1185142">
                  <a:extLst>
                    <a:ext uri="{9D8B030D-6E8A-4147-A177-3AD203B41FA5}">
                      <a16:colId xmlns:a16="http://schemas.microsoft.com/office/drawing/2014/main" val="3934694216"/>
                    </a:ext>
                  </a:extLst>
                </a:gridCol>
                <a:gridCol w="3075965">
                  <a:extLst>
                    <a:ext uri="{9D8B030D-6E8A-4147-A177-3AD203B41FA5}">
                      <a16:colId xmlns:a16="http://schemas.microsoft.com/office/drawing/2014/main" val="1447629779"/>
                    </a:ext>
                  </a:extLst>
                </a:gridCol>
                <a:gridCol w="2275742">
                  <a:extLst>
                    <a:ext uri="{9D8B030D-6E8A-4147-A177-3AD203B41FA5}">
                      <a16:colId xmlns:a16="http://schemas.microsoft.com/office/drawing/2014/main" val="3946574569"/>
                    </a:ext>
                  </a:extLst>
                </a:gridCol>
                <a:gridCol w="2842989">
                  <a:extLst>
                    <a:ext uri="{9D8B030D-6E8A-4147-A177-3AD203B41FA5}">
                      <a16:colId xmlns:a16="http://schemas.microsoft.com/office/drawing/2014/main" val="3365143222"/>
                    </a:ext>
                  </a:extLst>
                </a:gridCol>
                <a:gridCol w="1992118">
                  <a:extLst>
                    <a:ext uri="{9D8B030D-6E8A-4147-A177-3AD203B41FA5}">
                      <a16:colId xmlns:a16="http://schemas.microsoft.com/office/drawing/2014/main" val="2185649494"/>
                    </a:ext>
                  </a:extLst>
                </a:gridCol>
                <a:gridCol w="5510402">
                  <a:extLst>
                    <a:ext uri="{9D8B030D-6E8A-4147-A177-3AD203B41FA5}">
                      <a16:colId xmlns:a16="http://schemas.microsoft.com/office/drawing/2014/main" val="2982073095"/>
                    </a:ext>
                  </a:extLst>
                </a:gridCol>
              </a:tblGrid>
              <a:tr h="455351">
                <a:tc>
                  <a:txBody>
                    <a:bodyPr/>
                    <a:lstStyle/>
                    <a:p>
                      <a:pPr algn="ctr">
                        <a:lnSpc>
                          <a:spcPts val="1800"/>
                        </a:lnSpc>
                        <a:spcBef>
                          <a:spcPts val="600"/>
                        </a:spcBef>
                        <a:spcAft>
                          <a:spcPts val="600"/>
                        </a:spcAft>
                        <a:buNone/>
                      </a:pPr>
                      <a:r>
                        <a:rPr lang="en-US" sz="2400" kern="100">
                          <a:effectLst/>
                        </a:rPr>
                        <a:t>TT</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dirty="0">
                          <a:effectLst/>
                        </a:rPr>
                        <a:t>Các </a:t>
                      </a:r>
                      <a:r>
                        <a:rPr lang="en-US" sz="2400" kern="100" dirty="0" err="1">
                          <a:effectLst/>
                        </a:rPr>
                        <a:t>hệ</a:t>
                      </a:r>
                      <a:r>
                        <a:rPr lang="en-US" sz="2400" kern="100" dirty="0">
                          <a:effectLst/>
                        </a:rPr>
                        <a:t> </a:t>
                      </a:r>
                      <a:r>
                        <a:rPr lang="en-US" sz="2400" kern="100" dirty="0" err="1">
                          <a:effectLst/>
                        </a:rPr>
                        <a:t>số</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Trọng số</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Giá trị xếp hạng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Kết quả</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Ghi chú</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extLst>
                  <a:ext uri="{0D108BD9-81ED-4DB2-BD59-A6C34878D82A}">
                    <a16:rowId xmlns:a16="http://schemas.microsoft.com/office/drawing/2014/main" val="4091396253"/>
                  </a:ext>
                </a:extLst>
              </a:tr>
              <a:tr h="580955">
                <a:tc>
                  <a:txBody>
                    <a:bodyPr/>
                    <a:lstStyle/>
                    <a:p>
                      <a:pPr algn="ctr">
                        <a:lnSpc>
                          <a:spcPts val="1800"/>
                        </a:lnSpc>
                        <a:spcBef>
                          <a:spcPts val="600"/>
                        </a:spcBef>
                        <a:spcAft>
                          <a:spcPts val="600"/>
                        </a:spcAft>
                        <a:buNone/>
                      </a:pPr>
                      <a:r>
                        <a:rPr lang="en-US" sz="2400" kern="100">
                          <a:effectLst/>
                        </a:rPr>
                        <a:t>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dirty="0" err="1">
                          <a:effectLst/>
                        </a:rPr>
                        <a:t>Hệ</a:t>
                      </a:r>
                      <a:r>
                        <a:rPr lang="en-US" sz="2400" kern="100" dirty="0">
                          <a:effectLst/>
                        </a:rPr>
                        <a:t> </a:t>
                      </a:r>
                      <a:r>
                        <a:rPr lang="en-US" sz="2400" kern="100" dirty="0" err="1">
                          <a:effectLst/>
                        </a:rPr>
                        <a:t>số</a:t>
                      </a:r>
                      <a:r>
                        <a:rPr lang="en-US" sz="2400" kern="100" dirty="0">
                          <a:effectLst/>
                        </a:rPr>
                        <a:t> KT-CN (TFW)</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a:effectLst/>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extLst>
                  <a:ext uri="{0D108BD9-81ED-4DB2-BD59-A6C34878D82A}">
                    <a16:rowId xmlns:a16="http://schemas.microsoft.com/office/drawing/2014/main" val="859799192"/>
                  </a:ext>
                </a:extLst>
              </a:tr>
              <a:tr h="653562">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a:effectLst/>
                        </a:rPr>
                        <a:t>Xử lý phân tán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vi-VN"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a:effectLst/>
                        </a:rPr>
                        <a:t> Không có chức năng phân tán dữ liệu.</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extLst>
                  <a:ext uri="{0D108BD9-81ED-4DB2-BD59-A6C34878D82A}">
                    <a16:rowId xmlns:a16="http://schemas.microsoft.com/office/drawing/2014/main" val="3177429380"/>
                  </a:ext>
                </a:extLst>
              </a:tr>
              <a:tr h="992879">
                <a:tc>
                  <a:txBody>
                    <a:bodyPr/>
                    <a:lstStyle/>
                    <a:p>
                      <a:pPr algn="ctr">
                        <a:lnSpc>
                          <a:spcPts val="1800"/>
                        </a:lnSpc>
                        <a:spcBef>
                          <a:spcPts val="600"/>
                        </a:spcBef>
                        <a:spcAft>
                          <a:spcPts val="600"/>
                        </a:spcAft>
                        <a:buNone/>
                      </a:pPr>
                      <a:r>
                        <a:rPr lang="en-US"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dirty="0" err="1">
                          <a:effectLst/>
                        </a:rPr>
                        <a:t>Mức</a:t>
                      </a:r>
                      <a:r>
                        <a:rPr lang="en-US" sz="2400" kern="100" dirty="0">
                          <a:effectLst/>
                        </a:rPr>
                        <a:t> </a:t>
                      </a:r>
                      <a:r>
                        <a:rPr lang="en-US" sz="2400" kern="100" dirty="0" err="1">
                          <a:effectLst/>
                        </a:rPr>
                        <a:t>độ</a:t>
                      </a:r>
                      <a:r>
                        <a:rPr lang="en-US" sz="2400" kern="100" dirty="0">
                          <a:effectLst/>
                        </a:rPr>
                        <a:t> </a:t>
                      </a:r>
                      <a:r>
                        <a:rPr lang="en-US" sz="2400" kern="100" dirty="0" err="1">
                          <a:effectLst/>
                        </a:rPr>
                        <a:t>quan</a:t>
                      </a:r>
                      <a:r>
                        <a:rPr lang="en-US" sz="2400" kern="100" dirty="0">
                          <a:effectLst/>
                        </a:rPr>
                        <a:t> </a:t>
                      </a:r>
                      <a:r>
                        <a:rPr lang="en-US" sz="2400" kern="100" dirty="0" err="1">
                          <a:effectLst/>
                        </a:rPr>
                        <a:t>trọng</a:t>
                      </a:r>
                      <a:r>
                        <a:rPr lang="en-US" sz="2400" kern="100" dirty="0">
                          <a:effectLst/>
                        </a:rPr>
                        <a:t> </a:t>
                      </a:r>
                      <a:r>
                        <a:rPr lang="en-US" sz="2400" kern="100" dirty="0" err="1">
                          <a:effectLst/>
                        </a:rPr>
                        <a:t>của</a:t>
                      </a:r>
                      <a:r>
                        <a:rPr lang="en-US" sz="2400" kern="100" dirty="0">
                          <a:effectLst/>
                        </a:rPr>
                        <a:t> </a:t>
                      </a:r>
                    </a:p>
                    <a:p>
                      <a:pPr algn="just">
                        <a:lnSpc>
                          <a:spcPts val="1800"/>
                        </a:lnSpc>
                        <a:spcBef>
                          <a:spcPts val="600"/>
                        </a:spcBef>
                        <a:spcAft>
                          <a:spcPts val="600"/>
                        </a:spcAft>
                        <a:buNone/>
                      </a:pPr>
                      <a:r>
                        <a:rPr lang="en-US" sz="2400" kern="100" dirty="0" err="1">
                          <a:effectLst/>
                        </a:rPr>
                        <a:t>hiệu</a:t>
                      </a:r>
                      <a:r>
                        <a:rPr lang="en-US" sz="2400" kern="100" dirty="0">
                          <a:effectLst/>
                        </a:rPr>
                        <a:t> </a:t>
                      </a:r>
                      <a:r>
                        <a:rPr lang="en-US" sz="2400" kern="100" dirty="0" err="1">
                          <a:effectLst/>
                        </a:rPr>
                        <a:t>năng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dirty="0">
                          <a:effectLst/>
                        </a:rPr>
                        <a:t> </a:t>
                      </a:r>
                      <a:r>
                        <a:rPr lang="en-US" sz="2400" kern="100" dirty="0" err="1">
                          <a:effectLst/>
                        </a:rPr>
                        <a:t>Yêu</a:t>
                      </a:r>
                      <a:r>
                        <a:rPr lang="en-US" sz="2400" kern="100" dirty="0">
                          <a:effectLst/>
                        </a:rPr>
                        <a:t> </a:t>
                      </a:r>
                      <a:r>
                        <a:rPr lang="en-US" sz="2400" kern="100" dirty="0" err="1">
                          <a:effectLst/>
                        </a:rPr>
                        <a:t>cầu</a:t>
                      </a:r>
                      <a:r>
                        <a:rPr lang="en-US" sz="2400" kern="100" dirty="0">
                          <a:effectLst/>
                        </a:rPr>
                        <a:t> </a:t>
                      </a:r>
                      <a:r>
                        <a:rPr lang="en-US" sz="2400" kern="100" dirty="0" err="1">
                          <a:effectLst/>
                        </a:rPr>
                        <a:t>về</a:t>
                      </a:r>
                      <a:r>
                        <a:rPr lang="en-US" sz="2400" kern="100" dirty="0">
                          <a:effectLst/>
                        </a:rPr>
                        <a:t> </a:t>
                      </a:r>
                      <a:r>
                        <a:rPr lang="en-US" sz="2400" kern="100" dirty="0" err="1">
                          <a:effectLst/>
                        </a:rPr>
                        <a:t>hiệu</a:t>
                      </a:r>
                      <a:r>
                        <a:rPr lang="en-US" sz="2400" kern="100" dirty="0">
                          <a:effectLst/>
                        </a:rPr>
                        <a:t> </a:t>
                      </a:r>
                      <a:r>
                        <a:rPr lang="en-US" sz="2400" kern="100" dirty="0" err="1">
                          <a:effectLst/>
                        </a:rPr>
                        <a:t>suất</a:t>
                      </a:r>
                      <a:r>
                        <a:rPr lang="en-US" sz="2400" kern="100" dirty="0">
                          <a:effectLst/>
                        </a:rPr>
                        <a:t> </a:t>
                      </a:r>
                      <a:r>
                        <a:rPr lang="en-US" sz="2400" kern="100" dirty="0" err="1">
                          <a:effectLst/>
                        </a:rPr>
                        <a:t>chỉ</a:t>
                      </a:r>
                      <a:r>
                        <a:rPr lang="en-US" sz="2400" kern="100" dirty="0">
                          <a:effectLst/>
                        </a:rPr>
                        <a:t> ở </a:t>
                      </a:r>
                      <a:r>
                        <a:rPr lang="en-US" sz="2400" kern="100" dirty="0" err="1">
                          <a:effectLst/>
                        </a:rPr>
                        <a:t>mức</a:t>
                      </a:r>
                      <a:r>
                        <a:rPr lang="en-US" sz="2400" kern="100" dirty="0">
                          <a:effectLst/>
                        </a:rPr>
                        <a:t> </a:t>
                      </a:r>
                      <a:r>
                        <a:rPr lang="en-US" sz="2400" kern="100" dirty="0" err="1">
                          <a:effectLst/>
                        </a:rPr>
                        <a:t>cơ</a:t>
                      </a:r>
                      <a:r>
                        <a:rPr lang="en-US" sz="2400" kern="100" dirty="0">
                          <a:effectLst/>
                        </a:rPr>
                        <a:t> </a:t>
                      </a:r>
                      <a:r>
                        <a:rPr lang="en-US" sz="2400" kern="100" dirty="0" err="1">
                          <a:effectLst/>
                        </a:rPr>
                        <a:t>bản</a:t>
                      </a:r>
                      <a:r>
                        <a:rPr lang="en-US" sz="2400" kern="100" dirty="0">
                          <a:effectLst/>
                        </a:rPr>
                        <a:t>; </a:t>
                      </a:r>
                    </a:p>
                    <a:p>
                      <a:pPr algn="just">
                        <a:lnSpc>
                          <a:spcPts val="1800"/>
                        </a:lnSpc>
                        <a:spcBef>
                          <a:spcPts val="600"/>
                        </a:spcBef>
                        <a:spcAft>
                          <a:spcPts val="600"/>
                        </a:spcAft>
                        <a:buNone/>
                      </a:pPr>
                      <a:r>
                        <a:rPr lang="en-US" sz="2400" kern="100" dirty="0" err="1">
                          <a:effectLst/>
                        </a:rPr>
                        <a:t>không</a:t>
                      </a:r>
                      <a:r>
                        <a:rPr lang="en-US" sz="2400" kern="100" dirty="0">
                          <a:effectLst/>
                        </a:rPr>
                        <a:t> </a:t>
                      </a:r>
                      <a:r>
                        <a:rPr lang="en-US" sz="2400" kern="100" dirty="0" err="1">
                          <a:effectLst/>
                        </a:rPr>
                        <a:t>cần</a:t>
                      </a:r>
                      <a:r>
                        <a:rPr lang="en-US" sz="2400" kern="100" dirty="0">
                          <a:effectLst/>
                        </a:rPr>
                        <a:t> </a:t>
                      </a:r>
                      <a:r>
                        <a:rPr lang="en-US" sz="2400" kern="100" dirty="0" err="1">
                          <a:effectLst/>
                        </a:rPr>
                        <a:t>tối</a:t>
                      </a:r>
                      <a:r>
                        <a:rPr lang="en-US" sz="2400" kern="100" dirty="0">
                          <a:effectLst/>
                        </a:rPr>
                        <a:t> </a:t>
                      </a:r>
                      <a:r>
                        <a:rPr lang="en-US" sz="2400" kern="100" dirty="0" err="1">
                          <a:effectLst/>
                        </a:rPr>
                        <a:t>ưu</a:t>
                      </a:r>
                      <a:r>
                        <a:rPr lang="en-US" sz="2400" kern="100" dirty="0">
                          <a:effectLst/>
                        </a:rPr>
                        <a:t> </a:t>
                      </a:r>
                      <a:r>
                        <a:rPr lang="en-US" sz="2400" kern="100" dirty="0" err="1">
                          <a:effectLst/>
                        </a:rPr>
                        <a:t>hóa</a:t>
                      </a:r>
                      <a:r>
                        <a:rPr lang="en-US" sz="2400" kern="100" dirty="0">
                          <a:effectLst/>
                        </a:rPr>
                        <a:t> </a:t>
                      </a:r>
                      <a:r>
                        <a:rPr lang="en-US" sz="2400" kern="100" dirty="0" err="1">
                          <a:effectLst/>
                        </a:rPr>
                        <a:t>cho</a:t>
                      </a:r>
                      <a:r>
                        <a:rPr lang="en-US" sz="2400" kern="100" dirty="0">
                          <a:effectLst/>
                        </a:rPr>
                        <a:t> </a:t>
                      </a:r>
                      <a:r>
                        <a:rPr lang="en-US" sz="2400" kern="100" dirty="0" err="1">
                          <a:effectLst/>
                        </a:rPr>
                        <a:t>tải</a:t>
                      </a:r>
                      <a:r>
                        <a:rPr lang="en-US" sz="2400" kern="100" dirty="0">
                          <a:effectLst/>
                        </a:rPr>
                        <a:t>/</a:t>
                      </a:r>
                      <a:r>
                        <a:rPr lang="en-US" sz="2400" kern="100" dirty="0" err="1">
                          <a:effectLst/>
                        </a:rPr>
                        <a:t>dữ</a:t>
                      </a:r>
                      <a:r>
                        <a:rPr lang="en-US" sz="2400" kern="100" dirty="0">
                          <a:effectLst/>
                        </a:rPr>
                        <a:t> </a:t>
                      </a:r>
                      <a:r>
                        <a:rPr lang="en-US" sz="2400" kern="100" dirty="0" err="1">
                          <a:effectLst/>
                        </a:rPr>
                        <a:t>liệu</a:t>
                      </a:r>
                      <a:r>
                        <a:rPr lang="en-US" sz="2400" kern="100" dirty="0">
                          <a:effectLst/>
                        </a:rPr>
                        <a:t> </a:t>
                      </a:r>
                      <a:r>
                        <a:rPr lang="en-US" sz="2400" kern="100" dirty="0" err="1">
                          <a:effectLst/>
                        </a:rPr>
                        <a:t>lớn</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extLst>
                  <a:ext uri="{0D108BD9-81ED-4DB2-BD59-A6C34878D82A}">
                    <a16:rowId xmlns:a16="http://schemas.microsoft.com/office/drawing/2014/main" val="794658813"/>
                  </a:ext>
                </a:extLst>
              </a:tr>
              <a:tr h="992879">
                <a:tc>
                  <a:txBody>
                    <a:bodyPr/>
                    <a:lstStyle/>
                    <a:p>
                      <a:pPr algn="ctr">
                        <a:lnSpc>
                          <a:spcPts val="18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dirty="0">
                          <a:effectLst/>
                        </a:rPr>
                        <a:t>Hiệu </a:t>
                      </a:r>
                      <a:r>
                        <a:rPr lang="en-US" sz="2400" kern="100" dirty="0" err="1">
                          <a:effectLst/>
                        </a:rPr>
                        <a:t>quả</a:t>
                      </a:r>
                      <a:r>
                        <a:rPr lang="en-US" sz="2400" kern="100" dirty="0">
                          <a:effectLst/>
                        </a:rPr>
                        <a:t> </a:t>
                      </a:r>
                      <a:r>
                        <a:rPr lang="en-US" sz="2400" kern="100" dirty="0" err="1">
                          <a:effectLst/>
                        </a:rPr>
                        <a:t>sử</a:t>
                      </a:r>
                      <a:r>
                        <a:rPr lang="en-US" sz="2400" kern="100" dirty="0">
                          <a:effectLst/>
                        </a:rPr>
                        <a:t> </a:t>
                      </a:r>
                      <a:r>
                        <a:rPr lang="en-US" sz="2400" kern="100" dirty="0" err="1">
                          <a:effectLst/>
                        </a:rPr>
                        <a:t>dụng</a:t>
                      </a:r>
                      <a:r>
                        <a:rPr lang="en-US" sz="2400" kern="100" dirty="0">
                          <a:effectLst/>
                        </a:rPr>
                        <a:t> </a:t>
                      </a:r>
                      <a:r>
                        <a:rPr lang="en-US" sz="2400" kern="100" dirty="0" err="1">
                          <a:effectLst/>
                        </a:rPr>
                        <a:t>cho</a:t>
                      </a:r>
                      <a:r>
                        <a:rPr lang="en-US" sz="2400" kern="100" dirty="0">
                          <a:effectLst/>
                        </a:rPr>
                        <a:t> </a:t>
                      </a:r>
                    </a:p>
                    <a:p>
                      <a:pPr algn="just">
                        <a:lnSpc>
                          <a:spcPts val="1800"/>
                        </a:lnSpc>
                        <a:spcBef>
                          <a:spcPts val="600"/>
                        </a:spcBef>
                        <a:spcAft>
                          <a:spcPts val="600"/>
                        </a:spcAft>
                        <a:buNone/>
                      </a:pPr>
                      <a:r>
                        <a:rPr lang="en-US" sz="2400" kern="100" dirty="0" err="1">
                          <a:effectLst/>
                        </a:rPr>
                        <a:t>người</a:t>
                      </a:r>
                      <a:r>
                        <a:rPr lang="en-US" sz="2400" kern="100" dirty="0">
                          <a:effectLst/>
                        </a:rPr>
                        <a:t> dung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dirty="0">
                          <a:effectLst/>
                        </a:rPr>
                        <a:t>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dirty="0">
                          <a:effectLst/>
                        </a:rPr>
                        <a:t>3</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dirty="0">
                          <a:effectLst/>
                        </a:rPr>
                        <a:t> </a:t>
                      </a:r>
                      <a:r>
                        <a:rPr lang="en-US" sz="2400" kern="100" dirty="0" err="1">
                          <a:effectLst/>
                        </a:rPr>
                        <a:t>Yêu</a:t>
                      </a:r>
                      <a:r>
                        <a:rPr lang="en-US" sz="2400" kern="100" dirty="0">
                          <a:effectLst/>
                        </a:rPr>
                        <a:t> </a:t>
                      </a:r>
                      <a:r>
                        <a:rPr lang="en-US" sz="2400" kern="100" dirty="0" err="1">
                          <a:effectLst/>
                        </a:rPr>
                        <a:t>cầu</a:t>
                      </a:r>
                      <a:r>
                        <a:rPr lang="en-US" sz="2400" kern="100" dirty="0">
                          <a:effectLst/>
                        </a:rPr>
                        <a:t> </a:t>
                      </a:r>
                      <a:r>
                        <a:rPr lang="en-US" sz="2400" kern="100" dirty="0" err="1">
                          <a:effectLst/>
                        </a:rPr>
                        <a:t>thiết</a:t>
                      </a:r>
                      <a:r>
                        <a:rPr lang="en-US" sz="2400" kern="100" dirty="0">
                          <a:effectLst/>
                        </a:rPr>
                        <a:t> </a:t>
                      </a:r>
                      <a:r>
                        <a:rPr lang="en-US" sz="2400" kern="100" dirty="0" err="1">
                          <a:effectLst/>
                        </a:rPr>
                        <a:t>kế</a:t>
                      </a:r>
                      <a:r>
                        <a:rPr lang="en-US" sz="2400" kern="100" dirty="0">
                          <a:effectLst/>
                        </a:rPr>
                        <a:t> Responsive </a:t>
                      </a:r>
                      <a:r>
                        <a:rPr lang="en-US" sz="2400" kern="100" dirty="0" err="1">
                          <a:effectLst/>
                        </a:rPr>
                        <a:t>và</a:t>
                      </a:r>
                      <a:r>
                        <a:rPr lang="en-US" sz="2400" kern="100" dirty="0">
                          <a:effectLst/>
                        </a:rPr>
                        <a:t> UI/UX </a:t>
                      </a:r>
                      <a:r>
                        <a:rPr lang="en-US" sz="2400" kern="100" dirty="0" err="1">
                          <a:effectLst/>
                        </a:rPr>
                        <a:t>tốt</a:t>
                      </a:r>
                      <a:r>
                        <a:rPr lang="en-US" sz="2400" kern="100" dirty="0">
                          <a:effectLst/>
                        </a:rPr>
                        <a:t>, </a:t>
                      </a:r>
                    </a:p>
                    <a:p>
                      <a:pPr algn="just">
                        <a:lnSpc>
                          <a:spcPts val="1800"/>
                        </a:lnSpc>
                        <a:spcBef>
                          <a:spcPts val="600"/>
                        </a:spcBef>
                        <a:spcAft>
                          <a:spcPts val="600"/>
                        </a:spcAft>
                        <a:buNone/>
                      </a:pPr>
                      <a:r>
                        <a:rPr lang="en-US" sz="2400" kern="100" dirty="0" err="1">
                          <a:effectLst/>
                        </a:rPr>
                        <a:t>nhưng</a:t>
                      </a:r>
                      <a:r>
                        <a:rPr lang="en-US" sz="2400" kern="100" dirty="0">
                          <a:effectLst/>
                        </a:rPr>
                        <a:t> </a:t>
                      </a:r>
                      <a:r>
                        <a:rPr lang="en-US" sz="2400" kern="100" dirty="0" err="1">
                          <a:effectLst/>
                        </a:rPr>
                        <a:t>không</a:t>
                      </a:r>
                      <a:r>
                        <a:rPr lang="en-US" sz="2400" kern="100" dirty="0">
                          <a:effectLst/>
                        </a:rPr>
                        <a:t> </a:t>
                      </a:r>
                      <a:r>
                        <a:rPr lang="en-US" sz="2400" kern="100" dirty="0" err="1">
                          <a:effectLst/>
                        </a:rPr>
                        <a:t>cần</a:t>
                      </a:r>
                      <a:r>
                        <a:rPr lang="en-US" sz="2400" kern="100" dirty="0">
                          <a:effectLst/>
                        </a:rPr>
                        <a:t> </a:t>
                      </a:r>
                      <a:r>
                        <a:rPr lang="en-US" sz="2400" kern="100" dirty="0" err="1">
                          <a:effectLst/>
                        </a:rPr>
                        <a:t>tính</a:t>
                      </a:r>
                      <a:r>
                        <a:rPr lang="en-US" sz="2400" kern="100" dirty="0">
                          <a:effectLst/>
                        </a:rPr>
                        <a:t> </a:t>
                      </a:r>
                      <a:r>
                        <a:rPr lang="en-US" sz="2400" kern="100" dirty="0" err="1">
                          <a:effectLst/>
                        </a:rPr>
                        <a:t>năng</a:t>
                      </a:r>
                      <a:r>
                        <a:rPr lang="en-US" sz="2400" kern="100" dirty="0">
                          <a:effectLst/>
                        </a:rPr>
                        <a:t> </a:t>
                      </a:r>
                      <a:r>
                        <a:rPr lang="en-US" sz="2400" kern="100" dirty="0" err="1">
                          <a:effectLst/>
                        </a:rPr>
                        <a:t>cá</a:t>
                      </a:r>
                      <a:r>
                        <a:rPr lang="en-US" sz="2400" kern="100" dirty="0">
                          <a:effectLst/>
                        </a:rPr>
                        <a:t> </a:t>
                      </a:r>
                      <a:r>
                        <a:rPr lang="en-US" sz="2400" kern="100" dirty="0" err="1">
                          <a:effectLst/>
                        </a:rPr>
                        <a:t>nhân</a:t>
                      </a:r>
                      <a:r>
                        <a:rPr lang="en-US" sz="2400" kern="100" dirty="0">
                          <a:effectLst/>
                        </a:rPr>
                        <a:t> </a:t>
                      </a:r>
                      <a:r>
                        <a:rPr lang="en-US" sz="2400" kern="100" dirty="0" err="1">
                          <a:effectLst/>
                        </a:rPr>
                        <a:t>hóa</a:t>
                      </a:r>
                      <a:r>
                        <a:rPr lang="en-US" sz="2400" kern="100" dirty="0">
                          <a:effectLst/>
                        </a:rPr>
                        <a:t> </a:t>
                      </a:r>
                    </a:p>
                    <a:p>
                      <a:pPr algn="just">
                        <a:lnSpc>
                          <a:spcPts val="1800"/>
                        </a:lnSpc>
                        <a:spcBef>
                          <a:spcPts val="600"/>
                        </a:spcBef>
                        <a:spcAft>
                          <a:spcPts val="600"/>
                        </a:spcAft>
                        <a:buNone/>
                      </a:pPr>
                      <a:r>
                        <a:rPr lang="en-US" sz="2400" kern="100" dirty="0" err="1">
                          <a:effectLst/>
                        </a:rPr>
                        <a:t>cao</a:t>
                      </a:r>
                      <a:r>
                        <a:rPr lang="en-US" sz="2400" kern="100" dirty="0">
                          <a:effectLst/>
                        </a:rPr>
                        <a:t> </a:t>
                      </a:r>
                      <a:r>
                        <a:rPr lang="en-US" sz="2400" kern="100" dirty="0" err="1">
                          <a:effectLst/>
                        </a:rPr>
                        <a:t>cấp</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extLst>
                  <a:ext uri="{0D108BD9-81ED-4DB2-BD59-A6C34878D82A}">
                    <a16:rowId xmlns:a16="http://schemas.microsoft.com/office/drawing/2014/main" val="3931878118"/>
                  </a:ext>
                </a:extLst>
              </a:tr>
              <a:tr h="992879">
                <a:tc>
                  <a:txBody>
                    <a:bodyPr/>
                    <a:lstStyle/>
                    <a:p>
                      <a:pPr algn="ctr">
                        <a:lnSpc>
                          <a:spcPts val="1800"/>
                        </a:lnSpc>
                        <a:spcBef>
                          <a:spcPts val="600"/>
                        </a:spcBef>
                        <a:spcAft>
                          <a:spcPts val="600"/>
                        </a:spcAft>
                        <a:buNone/>
                      </a:pPr>
                      <a:r>
                        <a:rPr lang="en-US" sz="2400" kern="100">
                          <a:effectLst/>
                        </a:rPr>
                        <a:t>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dirty="0" err="1">
                          <a:effectLst/>
                        </a:rPr>
                        <a:t>Độ</a:t>
                      </a:r>
                      <a:r>
                        <a:rPr lang="en-US" sz="2400" kern="100" dirty="0">
                          <a:effectLst/>
                        </a:rPr>
                        <a:t> </a:t>
                      </a:r>
                      <a:r>
                        <a:rPr lang="en-US" sz="2400" kern="100" dirty="0" err="1">
                          <a:effectLst/>
                        </a:rPr>
                        <a:t>phức</a:t>
                      </a:r>
                      <a:r>
                        <a:rPr lang="en-US" sz="2400" kern="100" dirty="0">
                          <a:effectLst/>
                        </a:rPr>
                        <a:t> </a:t>
                      </a:r>
                      <a:r>
                        <a:rPr lang="en-US" sz="2400" kern="100" dirty="0" err="1">
                          <a:effectLst/>
                        </a:rPr>
                        <a:t>tạp</a:t>
                      </a:r>
                      <a:r>
                        <a:rPr lang="en-US" sz="2400" kern="100" dirty="0">
                          <a:effectLst/>
                        </a:rPr>
                        <a:t> </a:t>
                      </a:r>
                      <a:r>
                        <a:rPr lang="en-US" sz="2400" kern="100" dirty="0" err="1">
                          <a:effectLst/>
                        </a:rPr>
                        <a:t>của</a:t>
                      </a:r>
                      <a:r>
                        <a:rPr lang="en-US" sz="2400" kern="100" dirty="0">
                          <a:effectLst/>
                        </a:rPr>
                        <a:t> </a:t>
                      </a:r>
                      <a:r>
                        <a:rPr lang="en-US" sz="2400" kern="100" dirty="0" err="1">
                          <a:effectLst/>
                        </a:rPr>
                        <a:t>xử</a:t>
                      </a:r>
                      <a:r>
                        <a:rPr lang="en-US" sz="2400" kern="100" dirty="0">
                          <a:effectLst/>
                        </a:rPr>
                        <a:t> </a:t>
                      </a:r>
                      <a:r>
                        <a:rPr lang="en-US" sz="2400" kern="100" dirty="0" err="1">
                          <a:effectLst/>
                        </a:rPr>
                        <a:t>lý</a:t>
                      </a:r>
                      <a:r>
                        <a:rPr lang="en-US" sz="2400" kern="100" dirty="0">
                          <a:effectLst/>
                        </a:rPr>
                        <a:t> </a:t>
                      </a:r>
                    </a:p>
                    <a:p>
                      <a:pPr algn="just">
                        <a:lnSpc>
                          <a:spcPts val="1800"/>
                        </a:lnSpc>
                        <a:spcBef>
                          <a:spcPts val="600"/>
                        </a:spcBef>
                        <a:spcAft>
                          <a:spcPts val="600"/>
                        </a:spcAft>
                        <a:buNone/>
                      </a:pPr>
                      <a:r>
                        <a:rPr lang="en-US" sz="2400" kern="100" dirty="0" err="1">
                          <a:effectLst/>
                        </a:rPr>
                        <a:t>bên</a:t>
                      </a:r>
                      <a:r>
                        <a:rPr lang="en-US" sz="2400" kern="100" dirty="0">
                          <a:effectLst/>
                        </a:rPr>
                        <a:t> </a:t>
                      </a:r>
                      <a:r>
                        <a:rPr lang="en-US" sz="2400" kern="100" dirty="0" err="1">
                          <a:effectLst/>
                        </a:rPr>
                        <a:t>trong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vi-VN"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dirty="0">
                          <a:effectLst/>
                        </a:rPr>
                        <a:t>3</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tabLst>
                          <a:tab pos="537210" algn="ctr"/>
                        </a:tabLst>
                      </a:pPr>
                      <a:r>
                        <a:rPr lang="en-US" sz="2400" kern="100" dirty="0">
                          <a:effectLst/>
                        </a:rPr>
                        <a:t> 	Các logic </a:t>
                      </a:r>
                      <a:r>
                        <a:rPr lang="en-US" sz="2400" kern="100" dirty="0" err="1">
                          <a:effectLst/>
                        </a:rPr>
                        <a:t>phức</a:t>
                      </a:r>
                      <a:r>
                        <a:rPr lang="en-US" sz="2400" kern="100" dirty="0">
                          <a:effectLst/>
                        </a:rPr>
                        <a:t> </a:t>
                      </a:r>
                      <a:r>
                        <a:rPr lang="en-US" sz="2400" kern="100" dirty="0" err="1">
                          <a:effectLst/>
                        </a:rPr>
                        <a:t>tạp</a:t>
                      </a:r>
                      <a:r>
                        <a:rPr lang="en-US" sz="2400" kern="100" dirty="0">
                          <a:effectLst/>
                        </a:rPr>
                        <a:t> (</a:t>
                      </a:r>
                      <a:r>
                        <a:rPr lang="en-US" sz="2400" kern="100" dirty="0" err="1">
                          <a:effectLst/>
                        </a:rPr>
                        <a:t>phân</a:t>
                      </a:r>
                      <a:r>
                        <a:rPr lang="en-US" sz="2400" kern="100" dirty="0">
                          <a:effectLst/>
                        </a:rPr>
                        <a:t> </a:t>
                      </a:r>
                      <a:r>
                        <a:rPr lang="en-US" sz="2400" kern="100" dirty="0" err="1">
                          <a:effectLst/>
                        </a:rPr>
                        <a:t>quyền</a:t>
                      </a:r>
                      <a:r>
                        <a:rPr lang="en-US" sz="2400" kern="100" dirty="0">
                          <a:effectLst/>
                        </a:rPr>
                        <a:t>, </a:t>
                      </a:r>
                      <a:r>
                        <a:rPr lang="en-US" sz="2400" kern="100" dirty="0" err="1">
                          <a:effectLst/>
                        </a:rPr>
                        <a:t>báo</a:t>
                      </a:r>
                      <a:r>
                        <a:rPr lang="en-US" sz="2400" kern="100" dirty="0">
                          <a:effectLst/>
                        </a:rPr>
                        <a:t> </a:t>
                      </a:r>
                      <a:r>
                        <a:rPr lang="en-US" sz="2400" kern="100" dirty="0" err="1">
                          <a:effectLst/>
                        </a:rPr>
                        <a:t>cáo</a:t>
                      </a:r>
                      <a:r>
                        <a:rPr lang="en-US" sz="2400" kern="100" dirty="0">
                          <a:effectLst/>
                        </a:rPr>
                        <a:t>, </a:t>
                      </a:r>
                    </a:p>
                    <a:p>
                      <a:pPr algn="just">
                        <a:lnSpc>
                          <a:spcPts val="1800"/>
                        </a:lnSpc>
                        <a:spcBef>
                          <a:spcPts val="600"/>
                        </a:spcBef>
                        <a:spcAft>
                          <a:spcPts val="600"/>
                        </a:spcAft>
                        <a:buNone/>
                        <a:tabLst>
                          <a:tab pos="537210" algn="ctr"/>
                        </a:tabLst>
                      </a:pPr>
                      <a:r>
                        <a:rPr lang="en-US" sz="2400" kern="100" dirty="0" err="1">
                          <a:effectLst/>
                        </a:rPr>
                        <a:t>tính</a:t>
                      </a:r>
                      <a:r>
                        <a:rPr lang="en-US" sz="2400" kern="100" dirty="0">
                          <a:effectLst/>
                        </a:rPr>
                        <a:t> </a:t>
                      </a:r>
                      <a:r>
                        <a:rPr lang="en-US" sz="2400" kern="100" dirty="0" err="1">
                          <a:effectLst/>
                        </a:rPr>
                        <a:t>toán</a:t>
                      </a:r>
                      <a:r>
                        <a:rPr lang="en-US" sz="2400" kern="100" dirty="0">
                          <a:effectLst/>
                        </a:rPr>
                        <a:t>) </a:t>
                      </a:r>
                      <a:r>
                        <a:rPr lang="en-US" sz="2400" kern="100" dirty="0" err="1">
                          <a:effectLst/>
                        </a:rPr>
                        <a:t>được</a:t>
                      </a:r>
                      <a:r>
                        <a:rPr lang="en-US" sz="2400" kern="100" dirty="0">
                          <a:effectLst/>
                        </a:rPr>
                        <a:t> </a:t>
                      </a:r>
                      <a:r>
                        <a:rPr lang="en-US" sz="2400" kern="100" dirty="0" err="1">
                          <a:effectLst/>
                        </a:rPr>
                        <a:t>triển</a:t>
                      </a:r>
                      <a:r>
                        <a:rPr lang="en-US" sz="2400" kern="100" dirty="0">
                          <a:effectLst/>
                        </a:rPr>
                        <a:t> </a:t>
                      </a:r>
                      <a:r>
                        <a:rPr lang="en-US" sz="2400" kern="100" dirty="0" err="1">
                          <a:effectLst/>
                        </a:rPr>
                        <a:t>khai</a:t>
                      </a:r>
                      <a:r>
                        <a:rPr lang="en-US" sz="2400" kern="100" dirty="0">
                          <a:effectLst/>
                        </a:rPr>
                        <a:t> ở </a:t>
                      </a:r>
                      <a:r>
                        <a:rPr lang="en-US" sz="2400" kern="100" dirty="0" err="1">
                          <a:effectLst/>
                        </a:rPr>
                        <a:t>mức</a:t>
                      </a:r>
                      <a:r>
                        <a:rPr lang="en-US" sz="2400" kern="100" dirty="0">
                          <a:effectLst/>
                        </a:rPr>
                        <a:t> </a:t>
                      </a:r>
                      <a:r>
                        <a:rPr lang="en-US" sz="2400" kern="100" dirty="0" err="1">
                          <a:effectLst/>
                        </a:rPr>
                        <a:t>cơ</a:t>
                      </a:r>
                      <a:r>
                        <a:rPr lang="en-US" sz="2400" kern="100" dirty="0">
                          <a:effectLst/>
                        </a:rPr>
                        <a:t> </a:t>
                      </a:r>
                      <a:r>
                        <a:rPr lang="en-US" sz="2400" kern="100" dirty="0" err="1">
                          <a:effectLst/>
                        </a:rPr>
                        <a:t>bản</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extLst>
                  <a:ext uri="{0D108BD9-81ED-4DB2-BD59-A6C34878D82A}">
                    <a16:rowId xmlns:a16="http://schemas.microsoft.com/office/drawing/2014/main" val="273044592"/>
                  </a:ext>
                </a:extLst>
              </a:tr>
              <a:tr h="992879">
                <a:tc>
                  <a:txBody>
                    <a:bodyPr/>
                    <a:lstStyle/>
                    <a:p>
                      <a:pPr algn="ctr">
                        <a:lnSpc>
                          <a:spcPts val="1800"/>
                        </a:lnSpc>
                        <a:spcBef>
                          <a:spcPts val="600"/>
                        </a:spcBef>
                        <a:spcAft>
                          <a:spcPts val="600"/>
                        </a:spcAft>
                        <a:buNone/>
                      </a:pPr>
                      <a:r>
                        <a:rPr lang="en-US" sz="2400" kern="100">
                          <a:effectLst/>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dirty="0" err="1">
                          <a:effectLst/>
                        </a:rPr>
                        <a:t>Khả</a:t>
                      </a:r>
                      <a:r>
                        <a:rPr lang="en-US" sz="2400" kern="100" dirty="0">
                          <a:effectLst/>
                        </a:rPr>
                        <a:t> </a:t>
                      </a:r>
                      <a:r>
                        <a:rPr lang="en-US" sz="2400" kern="100" dirty="0" err="1">
                          <a:effectLst/>
                        </a:rPr>
                        <a:t>năng</a:t>
                      </a:r>
                      <a:r>
                        <a:rPr lang="en-US" sz="2400" kern="100" dirty="0">
                          <a:effectLst/>
                        </a:rPr>
                        <a:t> </a:t>
                      </a:r>
                      <a:r>
                        <a:rPr lang="en-US" sz="2400" kern="100" dirty="0" err="1">
                          <a:effectLst/>
                        </a:rPr>
                        <a:t>tái</a:t>
                      </a:r>
                      <a:r>
                        <a:rPr lang="en-US" sz="2400" kern="100" dirty="0">
                          <a:effectLst/>
                        </a:rPr>
                        <a:t> </a:t>
                      </a:r>
                      <a:r>
                        <a:rPr lang="en-US" sz="2400" kern="100" dirty="0" err="1">
                          <a:effectLst/>
                        </a:rPr>
                        <a:t>sử</a:t>
                      </a:r>
                      <a:r>
                        <a:rPr lang="en-US" sz="2400" kern="100" dirty="0">
                          <a:effectLst/>
                        </a:rPr>
                        <a:t> </a:t>
                      </a:r>
                      <a:r>
                        <a:rPr lang="en-US" sz="2400" kern="100" dirty="0" err="1">
                          <a:effectLst/>
                        </a:rPr>
                        <a:t>dụng</a:t>
                      </a:r>
                      <a:r>
                        <a:rPr lang="en-US" sz="2400" kern="100" dirty="0">
                          <a:effectLst/>
                        </a:rPr>
                        <a:t> </a:t>
                      </a:r>
                    </a:p>
                    <a:p>
                      <a:pPr algn="just">
                        <a:lnSpc>
                          <a:spcPts val="1800"/>
                        </a:lnSpc>
                        <a:spcBef>
                          <a:spcPts val="600"/>
                        </a:spcBef>
                        <a:spcAft>
                          <a:spcPts val="600"/>
                        </a:spcAft>
                        <a:buNone/>
                      </a:pPr>
                      <a:r>
                        <a:rPr lang="en-US" sz="2400" kern="100" dirty="0" err="1">
                          <a:effectLst/>
                        </a:rPr>
                        <a:t>mã</a:t>
                      </a:r>
                      <a:r>
                        <a:rPr lang="en-US" sz="2400" kern="100" dirty="0">
                          <a:effectLst/>
                        </a:rPr>
                        <a:t> </a:t>
                      </a:r>
                      <a:r>
                        <a:rPr lang="en-US" sz="2400" kern="100" dirty="0" err="1">
                          <a:effectLst/>
                        </a:rPr>
                        <a:t>nguồn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dirty="0">
                          <a:effectLst/>
                        </a:rPr>
                        <a:t> </a:t>
                      </a:r>
                      <a:r>
                        <a:rPr lang="en-US" sz="2400" kern="100" dirty="0" err="1">
                          <a:effectLst/>
                        </a:rPr>
                        <a:t>Dự</a:t>
                      </a:r>
                      <a:r>
                        <a:rPr lang="en-US" sz="2400" kern="100" dirty="0">
                          <a:effectLst/>
                        </a:rPr>
                        <a:t> </a:t>
                      </a:r>
                      <a:r>
                        <a:rPr lang="en-US" sz="2400" kern="100" dirty="0" err="1">
                          <a:effectLst/>
                        </a:rPr>
                        <a:t>án</a:t>
                      </a:r>
                      <a:r>
                        <a:rPr lang="en-US" sz="2400" kern="100" dirty="0">
                          <a:effectLst/>
                        </a:rPr>
                        <a:t> </a:t>
                      </a:r>
                      <a:r>
                        <a:rPr lang="en-US" sz="2400" kern="100" dirty="0" err="1">
                          <a:effectLst/>
                        </a:rPr>
                        <a:t>xây</a:t>
                      </a:r>
                      <a:r>
                        <a:rPr lang="en-US" sz="2400" kern="100" dirty="0">
                          <a:effectLst/>
                        </a:rPr>
                        <a:t> </a:t>
                      </a:r>
                      <a:r>
                        <a:rPr lang="en-US" sz="2400" kern="100" dirty="0" err="1">
                          <a:effectLst/>
                        </a:rPr>
                        <a:t>dựng</a:t>
                      </a:r>
                      <a:r>
                        <a:rPr lang="en-US" sz="2400" kern="100" dirty="0">
                          <a:effectLst/>
                        </a:rPr>
                        <a:t> </a:t>
                      </a:r>
                      <a:r>
                        <a:rPr lang="en-US" sz="2400" kern="100" dirty="0" err="1">
                          <a:effectLst/>
                        </a:rPr>
                        <a:t>theo</a:t>
                      </a:r>
                      <a:r>
                        <a:rPr lang="en-US" sz="2400" kern="100" dirty="0">
                          <a:effectLst/>
                        </a:rPr>
                        <a:t> </a:t>
                      </a:r>
                      <a:r>
                        <a:rPr lang="en-US" sz="2400" kern="100" dirty="0" err="1">
                          <a:effectLst/>
                        </a:rPr>
                        <a:t>kiến</a:t>
                      </a:r>
                      <a:r>
                        <a:rPr lang="en-US" sz="2400" kern="100" dirty="0">
                          <a:effectLst/>
                        </a:rPr>
                        <a:t> </a:t>
                      </a:r>
                      <a:r>
                        <a:rPr lang="en-US" sz="2400" kern="100" dirty="0" err="1">
                          <a:effectLst/>
                        </a:rPr>
                        <a:t>trúc</a:t>
                      </a:r>
                      <a:r>
                        <a:rPr lang="en-US" sz="2400" kern="100" dirty="0">
                          <a:effectLst/>
                        </a:rPr>
                        <a:t> module </a:t>
                      </a:r>
                    </a:p>
                    <a:p>
                      <a:pPr algn="just">
                        <a:lnSpc>
                          <a:spcPts val="1800"/>
                        </a:lnSpc>
                        <a:spcBef>
                          <a:spcPts val="600"/>
                        </a:spcBef>
                        <a:spcAft>
                          <a:spcPts val="600"/>
                        </a:spcAft>
                        <a:buNone/>
                      </a:pPr>
                      <a:r>
                        <a:rPr lang="en-US" sz="2400" kern="100" dirty="0">
                          <a:effectLst/>
                        </a:rPr>
                        <a:t>(Laravel), </a:t>
                      </a:r>
                      <a:r>
                        <a:rPr lang="en-US" sz="2400" kern="100" dirty="0" err="1">
                          <a:effectLst/>
                        </a:rPr>
                        <a:t>có</a:t>
                      </a:r>
                      <a:r>
                        <a:rPr lang="en-US" sz="2400" kern="100" dirty="0">
                          <a:effectLst/>
                        </a:rPr>
                        <a:t> </a:t>
                      </a:r>
                      <a:r>
                        <a:rPr lang="en-US" sz="2400" kern="100" dirty="0" err="1">
                          <a:effectLst/>
                        </a:rPr>
                        <a:t>thể</a:t>
                      </a:r>
                      <a:r>
                        <a:rPr lang="en-US" sz="2400" kern="100" dirty="0">
                          <a:effectLst/>
                        </a:rPr>
                        <a:t> </a:t>
                      </a:r>
                      <a:r>
                        <a:rPr lang="en-US" sz="2400" kern="100" dirty="0" err="1">
                          <a:effectLst/>
                        </a:rPr>
                        <a:t>tái</a:t>
                      </a:r>
                      <a:r>
                        <a:rPr lang="en-US" sz="2400" kern="100" dirty="0">
                          <a:effectLst/>
                        </a:rPr>
                        <a:t> </a:t>
                      </a:r>
                      <a:r>
                        <a:rPr lang="en-US" sz="2400" kern="100" dirty="0" err="1">
                          <a:effectLst/>
                        </a:rPr>
                        <a:t>sử</a:t>
                      </a:r>
                      <a:r>
                        <a:rPr lang="en-US" sz="2400" kern="100" dirty="0">
                          <a:effectLst/>
                        </a:rPr>
                        <a:t> </a:t>
                      </a:r>
                      <a:r>
                        <a:rPr lang="en-US" sz="2400" kern="100" dirty="0" err="1">
                          <a:effectLst/>
                        </a:rPr>
                        <a:t>dụng</a:t>
                      </a:r>
                      <a:r>
                        <a:rPr lang="en-US" sz="2400" kern="100" dirty="0">
                          <a:effectLst/>
                        </a:rPr>
                        <a:t> </a:t>
                      </a:r>
                      <a:r>
                        <a:rPr lang="en-US" sz="2400" kern="100" dirty="0" err="1">
                          <a:effectLst/>
                        </a:rPr>
                        <a:t>một</a:t>
                      </a:r>
                      <a:r>
                        <a:rPr lang="en-US" sz="2400" kern="100" dirty="0">
                          <a:effectLst/>
                        </a:rPr>
                        <a:t> </a:t>
                      </a:r>
                      <a:r>
                        <a:rPr lang="en-US" sz="2400" kern="100" dirty="0" err="1">
                          <a:effectLst/>
                        </a:rPr>
                        <a:t>số</a:t>
                      </a:r>
                      <a:r>
                        <a:rPr lang="en-US" sz="2400" kern="100" dirty="0">
                          <a:effectLst/>
                        </a:rPr>
                        <a:t> </a:t>
                      </a:r>
                    </a:p>
                    <a:p>
                      <a:pPr algn="just">
                        <a:lnSpc>
                          <a:spcPts val="1800"/>
                        </a:lnSpc>
                        <a:spcBef>
                          <a:spcPts val="600"/>
                        </a:spcBef>
                        <a:spcAft>
                          <a:spcPts val="600"/>
                        </a:spcAft>
                        <a:buNone/>
                      </a:pPr>
                      <a:r>
                        <a:rPr lang="en-US" sz="2400" kern="100" dirty="0">
                          <a:effectLst/>
                        </a:rPr>
                        <a:t>component </a:t>
                      </a:r>
                      <a:r>
                        <a:rPr lang="en-US" sz="2400" kern="100" dirty="0" err="1">
                          <a:effectLst/>
                        </a:rPr>
                        <a:t>nhỏ</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extLst>
                  <a:ext uri="{0D108BD9-81ED-4DB2-BD59-A6C34878D82A}">
                    <a16:rowId xmlns:a16="http://schemas.microsoft.com/office/drawing/2014/main" val="3531064085"/>
                  </a:ext>
                </a:extLst>
              </a:tr>
              <a:tr h="992879">
                <a:tc>
                  <a:txBody>
                    <a:bodyPr/>
                    <a:lstStyle/>
                    <a:p>
                      <a:pPr algn="ctr">
                        <a:lnSpc>
                          <a:spcPts val="1800"/>
                        </a:lnSpc>
                        <a:spcBef>
                          <a:spcPts val="600"/>
                        </a:spcBef>
                        <a:spcAft>
                          <a:spcPts val="600"/>
                        </a:spcAft>
                        <a:buNone/>
                      </a:pPr>
                      <a:r>
                        <a:rPr lang="en-US" sz="2400" kern="100">
                          <a:effectLst/>
                        </a:rPr>
                        <a:t>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dirty="0" err="1">
                          <a:effectLst/>
                        </a:rPr>
                        <a:t>Dễ</a:t>
                      </a:r>
                      <a:r>
                        <a:rPr lang="en-US" sz="2400" kern="100" dirty="0">
                          <a:effectLst/>
                        </a:rPr>
                        <a:t> </a:t>
                      </a:r>
                      <a:r>
                        <a:rPr lang="en-US" sz="2400" kern="100" dirty="0" err="1">
                          <a:effectLst/>
                        </a:rPr>
                        <a:t>cài</a:t>
                      </a:r>
                      <a:r>
                        <a:rPr lang="en-US" sz="2400" kern="100" dirty="0">
                          <a:effectLst/>
                        </a:rPr>
                        <a:t> </a:t>
                      </a:r>
                      <a:r>
                        <a:rPr lang="en-US" sz="2400" kern="100" dirty="0" err="1">
                          <a:effectLst/>
                        </a:rPr>
                        <a:t>đặt</a:t>
                      </a:r>
                      <a:r>
                        <a:rPr lang="en-US" sz="2400" kern="100" dirty="0">
                          <a:effectLst/>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0,5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dirty="0">
                          <a:effectLst/>
                        </a:rPr>
                        <a:t> Việc </a:t>
                      </a:r>
                      <a:r>
                        <a:rPr lang="en-US" sz="2400" kern="100" dirty="0" err="1">
                          <a:effectLst/>
                        </a:rPr>
                        <a:t>cài</a:t>
                      </a:r>
                      <a:r>
                        <a:rPr lang="en-US" sz="2400" kern="100" dirty="0">
                          <a:effectLst/>
                        </a:rPr>
                        <a:t> </a:t>
                      </a:r>
                      <a:r>
                        <a:rPr lang="en-US" sz="2400" kern="100" dirty="0" err="1">
                          <a:effectLst/>
                        </a:rPr>
                        <a:t>đặt</a:t>
                      </a:r>
                      <a:r>
                        <a:rPr lang="en-US" sz="2400" kern="100" dirty="0">
                          <a:effectLst/>
                        </a:rPr>
                        <a:t> </a:t>
                      </a:r>
                      <a:r>
                        <a:rPr lang="en-US" sz="2400" kern="100" dirty="0" err="1">
                          <a:effectLst/>
                        </a:rPr>
                        <a:t>và</a:t>
                      </a:r>
                      <a:r>
                        <a:rPr lang="en-US" sz="2400" kern="100" dirty="0">
                          <a:effectLst/>
                        </a:rPr>
                        <a:t> </a:t>
                      </a:r>
                      <a:r>
                        <a:rPr lang="en-US" sz="2400" kern="100" dirty="0" err="1">
                          <a:effectLst/>
                        </a:rPr>
                        <a:t>triển</a:t>
                      </a:r>
                      <a:r>
                        <a:rPr lang="en-US" sz="2400" kern="100" dirty="0">
                          <a:effectLst/>
                        </a:rPr>
                        <a:t> </a:t>
                      </a:r>
                      <a:r>
                        <a:rPr lang="en-US" sz="2400" kern="100" dirty="0" err="1">
                          <a:effectLst/>
                        </a:rPr>
                        <a:t>khai</a:t>
                      </a:r>
                      <a:r>
                        <a:rPr lang="en-US" sz="2400" kern="100" dirty="0">
                          <a:effectLst/>
                        </a:rPr>
                        <a:t> </a:t>
                      </a:r>
                      <a:r>
                        <a:rPr lang="en-US" sz="2400" kern="100" dirty="0" err="1">
                          <a:effectLst/>
                        </a:rPr>
                        <a:t>rất</a:t>
                      </a:r>
                      <a:r>
                        <a:rPr lang="en-US" sz="2400" kern="100" dirty="0">
                          <a:effectLst/>
                        </a:rPr>
                        <a:t> </a:t>
                      </a:r>
                      <a:r>
                        <a:rPr lang="en-US" sz="2400" kern="100" dirty="0" err="1">
                          <a:effectLst/>
                        </a:rPr>
                        <a:t>đơn</a:t>
                      </a:r>
                      <a:r>
                        <a:rPr lang="en-US" sz="2400" kern="100" dirty="0">
                          <a:effectLst/>
                        </a:rPr>
                        <a:t> </a:t>
                      </a:r>
                      <a:r>
                        <a:rPr lang="en-US" sz="2400" kern="100" dirty="0" err="1">
                          <a:effectLst/>
                        </a:rPr>
                        <a:t>giản</a:t>
                      </a:r>
                      <a:r>
                        <a:rPr lang="en-US" sz="2400" kern="100" dirty="0">
                          <a:effectLst/>
                        </a:rPr>
                        <a:t>, </a:t>
                      </a:r>
                      <a:r>
                        <a:rPr lang="en-US" sz="2400" kern="100" dirty="0" err="1">
                          <a:effectLst/>
                        </a:rPr>
                        <a:t>chỉ</a:t>
                      </a:r>
                      <a:r>
                        <a:rPr lang="en-US" sz="2400" kern="100" dirty="0">
                          <a:effectLst/>
                        </a:rPr>
                        <a:t> </a:t>
                      </a:r>
                    </a:p>
                    <a:p>
                      <a:pPr algn="just">
                        <a:lnSpc>
                          <a:spcPts val="1800"/>
                        </a:lnSpc>
                        <a:spcBef>
                          <a:spcPts val="600"/>
                        </a:spcBef>
                        <a:spcAft>
                          <a:spcPts val="600"/>
                        </a:spcAft>
                        <a:buNone/>
                      </a:pPr>
                      <a:r>
                        <a:rPr lang="en-US" sz="2400" kern="100" dirty="0" err="1">
                          <a:effectLst/>
                        </a:rPr>
                        <a:t>yêu</a:t>
                      </a:r>
                      <a:r>
                        <a:rPr lang="en-US" sz="2400" kern="100" dirty="0">
                          <a:effectLst/>
                        </a:rPr>
                        <a:t> </a:t>
                      </a:r>
                      <a:r>
                        <a:rPr lang="en-US" sz="2400" kern="100" dirty="0" err="1">
                          <a:effectLst/>
                        </a:rPr>
                        <a:t>cầu</a:t>
                      </a:r>
                      <a:r>
                        <a:rPr lang="en-US" sz="2400" kern="100" dirty="0">
                          <a:effectLst/>
                        </a:rPr>
                        <a:t> </a:t>
                      </a:r>
                      <a:r>
                        <a:rPr lang="en-US" sz="2400" kern="100" dirty="0" err="1">
                          <a:effectLst/>
                        </a:rPr>
                        <a:t>cơ</a:t>
                      </a:r>
                      <a:r>
                        <a:rPr lang="en-US" sz="2400" kern="100" dirty="0">
                          <a:effectLst/>
                        </a:rPr>
                        <a:t> </a:t>
                      </a:r>
                      <a:r>
                        <a:rPr lang="en-US" sz="2400" kern="100" dirty="0" err="1">
                          <a:effectLst/>
                        </a:rPr>
                        <a:t>bản</a:t>
                      </a:r>
                      <a:r>
                        <a:rPr lang="en-US" sz="2400" kern="100" dirty="0">
                          <a:effectLst/>
                        </a:rPr>
                        <a:t> (Laravel/PHP).</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extLst>
                  <a:ext uri="{0D108BD9-81ED-4DB2-BD59-A6C34878D82A}">
                    <a16:rowId xmlns:a16="http://schemas.microsoft.com/office/drawing/2014/main" val="2664596175"/>
                  </a:ext>
                </a:extLst>
              </a:tr>
              <a:tr h="992879">
                <a:tc>
                  <a:txBody>
                    <a:bodyPr/>
                    <a:lstStyle/>
                    <a:p>
                      <a:pPr algn="ctr">
                        <a:lnSpc>
                          <a:spcPts val="1800"/>
                        </a:lnSpc>
                        <a:spcBef>
                          <a:spcPts val="600"/>
                        </a:spcBef>
                        <a:spcAft>
                          <a:spcPts val="600"/>
                        </a:spcAft>
                        <a:buNone/>
                      </a:pPr>
                      <a:r>
                        <a:rPr lang="en-US" sz="2400" kern="100">
                          <a:effectLst/>
                        </a:rPr>
                        <a:t>7</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a:effectLst/>
                        </a:rPr>
                        <a:t>Dễ vận hành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0,5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just">
                        <a:lnSpc>
                          <a:spcPts val="1800"/>
                        </a:lnSpc>
                        <a:spcBef>
                          <a:spcPts val="600"/>
                        </a:spcBef>
                        <a:spcAft>
                          <a:spcPts val="600"/>
                        </a:spcAft>
                        <a:buNone/>
                      </a:pPr>
                      <a:r>
                        <a:rPr lang="en-US" sz="2400" kern="100" dirty="0" err="1">
                          <a:effectLst/>
                        </a:rPr>
                        <a:t>Có</a:t>
                      </a:r>
                      <a:r>
                        <a:rPr lang="en-US" sz="2400" kern="100" dirty="0">
                          <a:effectLst/>
                        </a:rPr>
                        <a:t> </a:t>
                      </a:r>
                      <a:r>
                        <a:rPr lang="en-US" sz="2400" kern="100" dirty="0" err="1">
                          <a:effectLst/>
                        </a:rPr>
                        <a:t>cơ</a:t>
                      </a:r>
                      <a:r>
                        <a:rPr lang="en-US" sz="2400" kern="100" dirty="0">
                          <a:effectLst/>
                        </a:rPr>
                        <a:t> </a:t>
                      </a:r>
                      <a:r>
                        <a:rPr lang="en-US" sz="2400" kern="100" dirty="0" err="1">
                          <a:effectLst/>
                        </a:rPr>
                        <a:t>chế</a:t>
                      </a:r>
                      <a:r>
                        <a:rPr lang="en-US" sz="2400" kern="100" dirty="0">
                          <a:effectLst/>
                        </a:rPr>
                        <a:t> Log/Thông </a:t>
                      </a:r>
                      <a:r>
                        <a:rPr lang="en-US" sz="2400" kern="100" dirty="0" err="1">
                          <a:effectLst/>
                        </a:rPr>
                        <a:t>báo</a:t>
                      </a:r>
                      <a:r>
                        <a:rPr lang="en-US" sz="2400" kern="100" dirty="0">
                          <a:effectLst/>
                        </a:rPr>
                        <a:t> </a:t>
                      </a:r>
                      <a:r>
                        <a:rPr lang="en-US" sz="2400" kern="100" dirty="0" err="1">
                          <a:effectLst/>
                        </a:rPr>
                        <a:t>hỗ</a:t>
                      </a:r>
                      <a:r>
                        <a:rPr lang="en-US" sz="2400" kern="100" dirty="0">
                          <a:effectLst/>
                        </a:rPr>
                        <a:t> </a:t>
                      </a:r>
                      <a:r>
                        <a:rPr lang="en-US" sz="2400" kern="100" dirty="0" err="1">
                          <a:effectLst/>
                        </a:rPr>
                        <a:t>trợ</a:t>
                      </a:r>
                      <a:r>
                        <a:rPr lang="en-US" sz="2400" kern="100" dirty="0">
                          <a:effectLst/>
                        </a:rPr>
                        <a:t> </a:t>
                      </a:r>
                      <a:r>
                        <a:rPr lang="en-US" sz="2400" kern="100" dirty="0" err="1">
                          <a:effectLst/>
                        </a:rPr>
                        <a:t>vận</a:t>
                      </a:r>
                      <a:r>
                        <a:rPr lang="en-US" sz="2400" kern="100" dirty="0">
                          <a:effectLst/>
                        </a:rPr>
                        <a:t> </a:t>
                      </a:r>
                      <a:r>
                        <a:rPr lang="en-US" sz="2400" kern="100" dirty="0" err="1">
                          <a:effectLst/>
                        </a:rPr>
                        <a:t>hành</a:t>
                      </a:r>
                      <a:r>
                        <a:rPr lang="en-US" sz="2400" kern="100" dirty="0">
                          <a:effectLst/>
                        </a:rPr>
                        <a:t>, </a:t>
                      </a:r>
                    </a:p>
                    <a:p>
                      <a:pPr algn="just">
                        <a:lnSpc>
                          <a:spcPts val="1800"/>
                        </a:lnSpc>
                        <a:spcBef>
                          <a:spcPts val="600"/>
                        </a:spcBef>
                        <a:spcAft>
                          <a:spcPts val="600"/>
                        </a:spcAft>
                        <a:buNone/>
                      </a:pPr>
                      <a:r>
                        <a:rPr lang="en-US" sz="2400" kern="100" dirty="0" err="1">
                          <a:effectLst/>
                        </a:rPr>
                        <a:t>nhưng</a:t>
                      </a:r>
                      <a:r>
                        <a:rPr lang="en-US" sz="2400" kern="100" dirty="0">
                          <a:effectLst/>
                        </a:rPr>
                        <a:t> </a:t>
                      </a:r>
                      <a:r>
                        <a:rPr lang="en-US" sz="2400" kern="100" dirty="0" err="1">
                          <a:effectLst/>
                        </a:rPr>
                        <a:t>không</a:t>
                      </a:r>
                      <a:r>
                        <a:rPr lang="en-US" sz="2400" kern="100" dirty="0">
                          <a:effectLst/>
                        </a:rPr>
                        <a:t> </a:t>
                      </a:r>
                      <a:r>
                        <a:rPr lang="en-US" sz="2400" kern="100" dirty="0" err="1">
                          <a:effectLst/>
                        </a:rPr>
                        <a:t>yêu</a:t>
                      </a:r>
                      <a:r>
                        <a:rPr lang="en-US" sz="2400" kern="100" dirty="0">
                          <a:effectLst/>
                        </a:rPr>
                        <a:t> </a:t>
                      </a:r>
                      <a:r>
                        <a:rPr lang="en-US" sz="2400" kern="100" dirty="0" err="1">
                          <a:effectLst/>
                        </a:rPr>
                        <a:t>cầu</a:t>
                      </a:r>
                      <a:r>
                        <a:rPr lang="en-US" sz="2400" kern="100" dirty="0">
                          <a:effectLst/>
                        </a:rPr>
                        <a:t> </a:t>
                      </a:r>
                      <a:r>
                        <a:rPr lang="en-US" sz="2400" kern="100" dirty="0" err="1">
                          <a:effectLst/>
                        </a:rPr>
                        <a:t>quy</a:t>
                      </a:r>
                      <a:r>
                        <a:rPr lang="en-US" sz="2400" kern="100" dirty="0">
                          <a:effectLst/>
                        </a:rPr>
                        <a:t> </a:t>
                      </a:r>
                      <a:r>
                        <a:rPr lang="en-US" sz="2400" kern="100" dirty="0" err="1">
                          <a:effectLst/>
                        </a:rPr>
                        <a:t>trình</a:t>
                      </a:r>
                      <a:r>
                        <a:rPr lang="en-US" sz="2400" kern="100" dirty="0">
                          <a:effectLst/>
                        </a:rPr>
                        <a:t> </a:t>
                      </a:r>
                      <a:r>
                        <a:rPr lang="en-US" sz="2400" kern="100" dirty="0" err="1">
                          <a:effectLst/>
                        </a:rPr>
                        <a:t>vận</a:t>
                      </a:r>
                      <a:r>
                        <a:rPr lang="en-US" sz="2400" kern="100" dirty="0">
                          <a:effectLst/>
                        </a:rPr>
                        <a:t> </a:t>
                      </a:r>
                      <a:r>
                        <a:rPr lang="en-US" sz="2400" kern="100" dirty="0" err="1">
                          <a:effectLst/>
                        </a:rPr>
                        <a:t>hành</a:t>
                      </a:r>
                      <a:r>
                        <a:rPr lang="en-US" sz="2400" kern="100" dirty="0">
                          <a:effectLst/>
                        </a:rPr>
                        <a:t> </a:t>
                      </a:r>
                    </a:p>
                    <a:p>
                      <a:pPr algn="just">
                        <a:lnSpc>
                          <a:spcPts val="1800"/>
                        </a:lnSpc>
                        <a:spcBef>
                          <a:spcPts val="600"/>
                        </a:spcBef>
                        <a:spcAft>
                          <a:spcPts val="600"/>
                        </a:spcAft>
                        <a:buNone/>
                      </a:pPr>
                      <a:r>
                        <a:rPr lang="en-US" sz="2400" kern="100" dirty="0" err="1">
                          <a:effectLst/>
                        </a:rPr>
                        <a:t>phức</a:t>
                      </a:r>
                      <a:r>
                        <a:rPr lang="en-US" sz="2400" kern="100" dirty="0">
                          <a:effectLst/>
                        </a:rPr>
                        <a:t> </a:t>
                      </a:r>
                      <a:r>
                        <a:rPr lang="en-US" sz="2400" kern="100" dirty="0" err="1">
                          <a:effectLst/>
                        </a:rPr>
                        <a:t>tạp</a:t>
                      </a:r>
                      <a:r>
                        <a:rPr lang="en-US" sz="2400" kern="100" dirty="0">
                          <a:effectLst/>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extLst>
                  <a:ext uri="{0D108BD9-81ED-4DB2-BD59-A6C34878D82A}">
                    <a16:rowId xmlns:a16="http://schemas.microsoft.com/office/drawing/2014/main" val="2713308602"/>
                  </a:ext>
                </a:extLst>
              </a:tr>
            </a:tbl>
          </a:graphicData>
        </a:graphic>
      </p:graphicFrame>
    </p:spTree>
    <p:extLst>
      <p:ext uri="{BB962C8B-B14F-4D97-AF65-F5344CB8AC3E}">
        <p14:creationId xmlns:p14="http://schemas.microsoft.com/office/powerpoint/2010/main" val="230490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9AE35-3970-180D-4661-8189860FAA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E60B83-1995-DBE2-DBED-EF2D5CF4C57C}"/>
              </a:ext>
            </a:extLst>
          </p:cNvPr>
          <p:cNvSpPr/>
          <p:nvPr/>
        </p:nvSpPr>
        <p:spPr>
          <a:xfrm>
            <a:off x="21771" y="9231086"/>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93C5621C-87F2-7309-D18C-115703E803A8}"/>
              </a:ext>
            </a:extLst>
          </p:cNvPr>
          <p:cNvSpPr txBox="1"/>
          <p:nvPr/>
        </p:nvSpPr>
        <p:spPr>
          <a:xfrm>
            <a:off x="1012366" y="22043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0722E90C-DAD8-B8C4-99A9-42C9EC9A202B}"/>
              </a:ext>
            </a:extLst>
          </p:cNvPr>
          <p:cNvSpPr txBox="1"/>
          <p:nvPr/>
        </p:nvSpPr>
        <p:spPr>
          <a:xfrm>
            <a:off x="1057555" y="945968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2AFEF35F-AB27-E0E7-19B8-7933C11C3C6E}"/>
              </a:ext>
            </a:extLst>
          </p:cNvPr>
          <p:cNvSpPr txBox="1"/>
          <p:nvPr/>
        </p:nvSpPr>
        <p:spPr>
          <a:xfrm>
            <a:off x="16995321" y="945968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0C66BEBF-87C5-6885-29AF-5AD224651F29}"/>
              </a:ext>
            </a:extLst>
          </p:cNvPr>
          <p:cNvSpPr txBox="1"/>
          <p:nvPr/>
        </p:nvSpPr>
        <p:spPr>
          <a:xfrm>
            <a:off x="4288018" y="945968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2CE83EEF-FD8E-DE50-E9B4-291992DD0839}"/>
              </a:ext>
            </a:extLst>
          </p:cNvPr>
          <p:cNvSpPr txBox="1"/>
          <p:nvPr/>
        </p:nvSpPr>
        <p:spPr>
          <a:xfrm>
            <a:off x="1433373" y="928204"/>
            <a:ext cx="16495397" cy="500137"/>
          </a:xfrm>
          <a:prstGeom prst="rect">
            <a:avLst/>
          </a:prstGeom>
        </p:spPr>
        <p:txBody>
          <a:bodyPr wrap="square" lIns="0" tIns="0" rIns="0" bIns="0" rtlCol="0" anchor="t">
            <a:spAutoFit/>
          </a:bodyPr>
          <a:lstStyle/>
          <a:p>
            <a:pPr>
              <a:lnSpc>
                <a:spcPts val="3900"/>
              </a:lnSpc>
              <a:spcBef>
                <a:spcPct val="0"/>
              </a:spcBef>
            </a:pPr>
            <a:r>
              <a:rPr lang="vi-VN" sz="3600" dirty="0"/>
              <a:t>Tính toán hệ số phức tập kỹ thuật - công nghệ</a:t>
            </a:r>
            <a:endParaRPr lang="en-US" sz="3600" dirty="0">
              <a:solidFill>
                <a:srgbClr val="000000"/>
              </a:solidFill>
              <a:latin typeface="Times New Roman"/>
              <a:ea typeface="Times New Roman"/>
              <a:cs typeface="Times New Roman"/>
              <a:sym typeface="Times New Roman"/>
            </a:endParaRPr>
          </a:p>
        </p:txBody>
      </p:sp>
      <p:sp>
        <p:nvSpPr>
          <p:cNvPr id="21" name="TextBox 8">
            <a:extLst>
              <a:ext uri="{FF2B5EF4-FFF2-40B4-BE49-F238E27FC236}">
                <a16:creationId xmlns:a16="http://schemas.microsoft.com/office/drawing/2014/main" id="{E57B5937-01D7-7AF7-6F47-88EE99F5323E}"/>
              </a:ext>
            </a:extLst>
          </p:cNvPr>
          <p:cNvSpPr txBox="1"/>
          <p:nvPr/>
        </p:nvSpPr>
        <p:spPr>
          <a:xfrm>
            <a:off x="1621018" y="195543"/>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graphicFrame>
        <p:nvGraphicFramePr>
          <p:cNvPr id="8" name="Table 7">
            <a:extLst>
              <a:ext uri="{FF2B5EF4-FFF2-40B4-BE49-F238E27FC236}">
                <a16:creationId xmlns:a16="http://schemas.microsoft.com/office/drawing/2014/main" id="{B6032F14-D145-96F8-384C-4BD4090D71E6}"/>
              </a:ext>
            </a:extLst>
          </p:cNvPr>
          <p:cNvGraphicFramePr>
            <a:graphicFrameLocks noGrp="1"/>
          </p:cNvGraphicFramePr>
          <p:nvPr>
            <p:extLst>
              <p:ext uri="{D42A27DB-BD31-4B8C-83A1-F6EECF244321}">
                <p14:modId xmlns:p14="http://schemas.microsoft.com/office/powerpoint/2010/main" val="549542477"/>
              </p:ext>
            </p:extLst>
          </p:nvPr>
        </p:nvGraphicFramePr>
        <p:xfrm>
          <a:off x="724592" y="1447701"/>
          <a:ext cx="16975578" cy="5771237"/>
        </p:xfrm>
        <a:graphic>
          <a:graphicData uri="http://schemas.openxmlformats.org/drawingml/2006/table">
            <a:tbl>
              <a:tblPr firstRow="1" firstCol="1" bandRow="1">
                <a:tableStyleId>{5C22544A-7EE6-4342-B048-85BDC9FD1C3A}</a:tableStyleId>
              </a:tblPr>
              <a:tblGrid>
                <a:gridCol w="1191686">
                  <a:extLst>
                    <a:ext uri="{9D8B030D-6E8A-4147-A177-3AD203B41FA5}">
                      <a16:colId xmlns:a16="http://schemas.microsoft.com/office/drawing/2014/main" val="3934694216"/>
                    </a:ext>
                  </a:extLst>
                </a:gridCol>
                <a:gridCol w="3092949">
                  <a:extLst>
                    <a:ext uri="{9D8B030D-6E8A-4147-A177-3AD203B41FA5}">
                      <a16:colId xmlns:a16="http://schemas.microsoft.com/office/drawing/2014/main" val="1447629779"/>
                    </a:ext>
                  </a:extLst>
                </a:gridCol>
                <a:gridCol w="2288308">
                  <a:extLst>
                    <a:ext uri="{9D8B030D-6E8A-4147-A177-3AD203B41FA5}">
                      <a16:colId xmlns:a16="http://schemas.microsoft.com/office/drawing/2014/main" val="3946574569"/>
                    </a:ext>
                  </a:extLst>
                </a:gridCol>
                <a:gridCol w="2858687">
                  <a:extLst>
                    <a:ext uri="{9D8B030D-6E8A-4147-A177-3AD203B41FA5}">
                      <a16:colId xmlns:a16="http://schemas.microsoft.com/office/drawing/2014/main" val="3365143222"/>
                    </a:ext>
                  </a:extLst>
                </a:gridCol>
                <a:gridCol w="2003118">
                  <a:extLst>
                    <a:ext uri="{9D8B030D-6E8A-4147-A177-3AD203B41FA5}">
                      <a16:colId xmlns:a16="http://schemas.microsoft.com/office/drawing/2014/main" val="2185649494"/>
                    </a:ext>
                  </a:extLst>
                </a:gridCol>
                <a:gridCol w="5540830">
                  <a:extLst>
                    <a:ext uri="{9D8B030D-6E8A-4147-A177-3AD203B41FA5}">
                      <a16:colId xmlns:a16="http://schemas.microsoft.com/office/drawing/2014/main" val="2982073095"/>
                    </a:ext>
                  </a:extLst>
                </a:gridCol>
              </a:tblGrid>
              <a:tr h="369668">
                <a:tc>
                  <a:txBody>
                    <a:bodyPr/>
                    <a:lstStyle/>
                    <a:p>
                      <a:pPr algn="ctr">
                        <a:lnSpc>
                          <a:spcPts val="1800"/>
                        </a:lnSpc>
                        <a:spcBef>
                          <a:spcPts val="600"/>
                        </a:spcBef>
                        <a:spcAft>
                          <a:spcPts val="600"/>
                        </a:spcAft>
                        <a:buNone/>
                      </a:pPr>
                      <a:r>
                        <a:rPr lang="en-US" sz="2400" kern="100" dirty="0">
                          <a:effectLst/>
                        </a:rPr>
                        <a:t>TT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dirty="0">
                          <a:effectLst/>
                        </a:rPr>
                        <a:t>Các </a:t>
                      </a:r>
                      <a:r>
                        <a:rPr lang="en-US" sz="2400" kern="100" dirty="0" err="1">
                          <a:effectLst/>
                        </a:rPr>
                        <a:t>hệ</a:t>
                      </a:r>
                      <a:r>
                        <a:rPr lang="en-US" sz="2400" kern="100" dirty="0">
                          <a:effectLst/>
                        </a:rPr>
                        <a:t> </a:t>
                      </a:r>
                      <a:r>
                        <a:rPr lang="en-US" sz="2400" kern="100" dirty="0" err="1">
                          <a:effectLst/>
                        </a:rPr>
                        <a:t>số</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Trọng số</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Giá trị xếp hạng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Kết quả</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tc>
                  <a:txBody>
                    <a:bodyPr/>
                    <a:lstStyle/>
                    <a:p>
                      <a:pPr algn="ctr">
                        <a:lnSpc>
                          <a:spcPts val="1800"/>
                        </a:lnSpc>
                        <a:spcBef>
                          <a:spcPts val="600"/>
                        </a:spcBef>
                        <a:spcAft>
                          <a:spcPts val="600"/>
                        </a:spcAft>
                        <a:buNone/>
                      </a:pPr>
                      <a:r>
                        <a:rPr lang="en-US" sz="2400" kern="100">
                          <a:effectLst/>
                        </a:rPr>
                        <a:t>Ghi chú</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0206" marR="60206" marT="0" marB="0" anchor="ctr"/>
                </a:tc>
                <a:extLst>
                  <a:ext uri="{0D108BD9-81ED-4DB2-BD59-A6C34878D82A}">
                    <a16:rowId xmlns:a16="http://schemas.microsoft.com/office/drawing/2014/main" val="4091396253"/>
                  </a:ext>
                </a:extLst>
              </a:tr>
              <a:tr h="471637">
                <a:tc>
                  <a:txBody>
                    <a:bodyPr/>
                    <a:lstStyle/>
                    <a:p>
                      <a:pPr algn="ctr">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8</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Khả năng chuyển đổi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vi-VN"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Thiết kế module giúp dễ bảo trì/nâng cấp</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59799192"/>
                  </a:ext>
                </a:extLst>
              </a:tr>
              <a:tr h="530582">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9</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Dễ dàng bảo trì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module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nâng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7429380"/>
                  </a:ext>
                </a:extLst>
              </a:tr>
              <a:tr h="806050">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tồn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logic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(logic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94658813"/>
                  </a:ext>
                </a:extLst>
              </a:tr>
              <a:tr h="806050">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vi-VN" sz="2400" kern="1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tabLst>
                          <a:tab pos="540385" algn="ctr"/>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ký</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tabLst>
                          <a:tab pos="540385" algn="ctr"/>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RoleID</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1878118"/>
                  </a:ext>
                </a:extLst>
              </a:tr>
              <a:tr h="806050">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phụ</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l</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ệnh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ba</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tabLst>
                          <a:tab pos="540385" algn="ctr"/>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tabLst>
                          <a:tab pos="540385" algn="ctr"/>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3044592"/>
                  </a:ext>
                </a:extLst>
              </a:tr>
              <a:tr h="806050">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đào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tabLst>
                          <a:tab pos="540385" algn="ctr"/>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tabLst>
                          <a:tab pos="540385" algn="ctr"/>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tế</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tabLst>
                          <a:tab pos="540385" algn="ctr"/>
                        </a:tabLst>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1064085"/>
                  </a:ext>
                </a:extLst>
              </a:tr>
              <a:tr h="806050">
                <a:tc>
                  <a:txBody>
                    <a:bodyPr/>
                    <a:lstStyle/>
                    <a:p>
                      <a:pPr algn="ctr">
                        <a:lnSpc>
                          <a:spcPts val="1800"/>
                        </a:lnSpc>
                        <a:spcBef>
                          <a:spcPts val="600"/>
                        </a:spcBef>
                        <a:spcAft>
                          <a:spcPts val="6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II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phức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tạp</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KT-</a:t>
                      </a:r>
                    </a:p>
                    <a:p>
                      <a:pPr algn="just">
                        <a:lnSpc>
                          <a:spcPts val="1800"/>
                        </a:lnSpc>
                        <a:spcBef>
                          <a:spcPts val="600"/>
                        </a:spcBef>
                        <a:spcAft>
                          <a:spcPts val="6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CN (TCF)</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14</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33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64596175"/>
                  </a:ext>
                </a:extLst>
              </a:tr>
            </a:tbl>
          </a:graphicData>
        </a:graphic>
      </p:graphicFrame>
      <p:sp>
        <p:nvSpPr>
          <p:cNvPr id="9" name="TextBox 8">
            <a:extLst>
              <a:ext uri="{FF2B5EF4-FFF2-40B4-BE49-F238E27FC236}">
                <a16:creationId xmlns:a16="http://schemas.microsoft.com/office/drawing/2014/main" id="{D92CFA07-DE4E-1E7C-6DBB-F4B01C086017}"/>
              </a:ext>
            </a:extLst>
          </p:cNvPr>
          <p:cNvSpPr txBox="1"/>
          <p:nvPr/>
        </p:nvSpPr>
        <p:spPr>
          <a:xfrm>
            <a:off x="228600" y="7457986"/>
            <a:ext cx="15734608" cy="344774"/>
          </a:xfrm>
          <a:prstGeom prst="rect">
            <a:avLst/>
          </a:prstGeom>
          <a:noFill/>
        </p:spPr>
        <p:txBody>
          <a:bodyPr wrap="square">
            <a:spAutoFit/>
          </a:bodyPr>
          <a:lstStyle/>
          <a:p>
            <a:pPr indent="450215" algn="just">
              <a:lnSpc>
                <a:spcPts val="1800"/>
              </a:lnSpc>
              <a:spcBef>
                <a:spcPts val="600"/>
              </a:spcBef>
              <a:spcAft>
                <a:spcPts val="600"/>
              </a:spcAft>
              <a:buNone/>
            </a:pPr>
            <a:r>
              <a:rPr lang="en-US" sz="2400" b="1" i="1" kern="1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400" b="1"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i="1" kern="100" dirty="0" err="1">
                <a:effectLst/>
                <a:latin typeface="Times New Roman" panose="02020603050405020304" pitchFamily="18" charset="0"/>
                <a:ea typeface="Calibri" panose="020F0502020204030204" pitchFamily="34" charset="0"/>
                <a:cs typeface="Times New Roman" panose="02020603050405020304" pitchFamily="18" charset="0"/>
              </a:rPr>
              <a:t>chú</a:t>
            </a:r>
            <a:r>
              <a:rPr lang="en-US" sz="2400" b="1" i="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b="1" i="1" kern="100" dirty="0">
                <a:latin typeface="Calibri" panose="020F0502020204030204" pitchFamily="34" charset="0"/>
                <a:ea typeface="Calibri" panose="020F0502020204030204" pitchFamily="34" charset="0"/>
                <a:cs typeface="Times New Roman" panose="02020603050405020304" pitchFamily="18" charset="0"/>
              </a:rPr>
              <a:t>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kỹ</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(TFW)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cột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Kết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ECF83E2A-F6B7-FD63-7EF6-3495203172B0}"/>
              </a:ext>
            </a:extLst>
          </p:cNvPr>
          <p:cNvPicPr>
            <a:picLocks noChangeAspect="1"/>
          </p:cNvPicPr>
          <p:nvPr/>
        </p:nvPicPr>
        <p:blipFill>
          <a:blip r:embed="rId4"/>
          <a:stretch>
            <a:fillRect/>
          </a:stretch>
        </p:blipFill>
        <p:spPr>
          <a:xfrm>
            <a:off x="724591" y="7999008"/>
            <a:ext cx="3028973" cy="1209410"/>
          </a:xfrm>
          <a:prstGeom prst="rect">
            <a:avLst/>
          </a:prstGeom>
        </p:spPr>
      </p:pic>
      <p:sp>
        <p:nvSpPr>
          <p:cNvPr id="14" name="TextBox 13">
            <a:extLst>
              <a:ext uri="{FF2B5EF4-FFF2-40B4-BE49-F238E27FC236}">
                <a16:creationId xmlns:a16="http://schemas.microsoft.com/office/drawing/2014/main" id="{7F7EB42F-22FA-4D4C-0218-7729D50ECD84}"/>
              </a:ext>
            </a:extLst>
          </p:cNvPr>
          <p:cNvSpPr txBox="1"/>
          <p:nvPr/>
        </p:nvSpPr>
        <p:spPr>
          <a:xfrm>
            <a:off x="3372542" y="7825428"/>
            <a:ext cx="14556228" cy="1498936"/>
          </a:xfrm>
          <a:prstGeom prst="rect">
            <a:avLst/>
          </a:prstGeom>
          <a:noFill/>
        </p:spPr>
        <p:txBody>
          <a:bodyPr wrap="square">
            <a:spAutoFit/>
          </a:bodyPr>
          <a:lstStyle/>
          <a:p>
            <a:pPr indent="450215" algn="just">
              <a:lnSpc>
                <a:spcPts val="1800"/>
              </a:lnSpc>
              <a:spcBef>
                <a:spcPts val="600"/>
              </a:spcBef>
              <a:spcAft>
                <a:spcPts val="6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Trong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indent="450215"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a:t>
            </a:r>
            <a:r>
              <a:rPr lang="en-US"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2400" kern="100" baseline="30000" dirty="0" err="1">
                <a:effectLst/>
                <a:latin typeface="Times New Roman" panose="02020603050405020304" pitchFamily="18" charset="0"/>
                <a:ea typeface="Calibri" panose="020F0502020204030204" pitchFamily="34" charset="0"/>
                <a:cs typeface="Times New Roman" panose="02020603050405020304" pitchFamily="18" charset="0"/>
              </a:rPr>
              <a:t>xephang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13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indent="450215"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0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5</a:t>
            </a:r>
            <a:r>
              <a:rPr lang="vi-VN" sz="2400" kern="100" dirty="0">
                <a:effectLst/>
                <a:latin typeface="Times New Roman" panose="02020603050405020304" pitchFamily="18" charset="0"/>
                <a:ea typeface="Calibri" panose="020F0502020204030204" pitchFamily="34" charset="0"/>
                <a:cs typeface="Times New Roman" panose="02020603050405020304" pitchFamily="18" charset="0"/>
              </a:rPr>
              <a:t> (chấp nhận giá trị số nguyên)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0215"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TS</a:t>
            </a:r>
            <a:r>
              <a:rPr lang="en-US" sz="24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13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7334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76833-D2BD-79AC-2EC2-64B28CD718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A0752B-C3FE-E92E-FD7D-164A578A3915}"/>
              </a:ext>
            </a:extLst>
          </p:cNvPr>
          <p:cNvSpPr/>
          <p:nvPr/>
        </p:nvSpPr>
        <p:spPr>
          <a:xfrm>
            <a:off x="21771" y="9231086"/>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4BA55620-BA29-6156-5146-A6278E33F6FA}"/>
              </a:ext>
            </a:extLst>
          </p:cNvPr>
          <p:cNvSpPr txBox="1"/>
          <p:nvPr/>
        </p:nvSpPr>
        <p:spPr>
          <a:xfrm>
            <a:off x="1012366" y="22043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21124DAD-C479-8DF8-F8D5-FC7A79879CCB}"/>
              </a:ext>
            </a:extLst>
          </p:cNvPr>
          <p:cNvSpPr txBox="1"/>
          <p:nvPr/>
        </p:nvSpPr>
        <p:spPr>
          <a:xfrm>
            <a:off x="1057555" y="945968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567332C1-5C6A-F8AA-F775-3637FFD5C8F1}"/>
              </a:ext>
            </a:extLst>
          </p:cNvPr>
          <p:cNvSpPr txBox="1"/>
          <p:nvPr/>
        </p:nvSpPr>
        <p:spPr>
          <a:xfrm>
            <a:off x="16995321" y="945968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70B496A9-48C7-FFB9-F1AD-70BFC3C824DD}"/>
              </a:ext>
            </a:extLst>
          </p:cNvPr>
          <p:cNvSpPr txBox="1"/>
          <p:nvPr/>
        </p:nvSpPr>
        <p:spPr>
          <a:xfrm>
            <a:off x="4288018" y="945968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BC7EB0DF-225F-92D8-D3B3-421473279115}"/>
              </a:ext>
            </a:extLst>
          </p:cNvPr>
          <p:cNvSpPr txBox="1"/>
          <p:nvPr/>
        </p:nvSpPr>
        <p:spPr>
          <a:xfrm>
            <a:off x="1433373" y="928204"/>
            <a:ext cx="16495397" cy="500137"/>
          </a:xfrm>
          <a:prstGeom prst="rect">
            <a:avLst/>
          </a:prstGeom>
        </p:spPr>
        <p:txBody>
          <a:bodyPr wrap="square" lIns="0" tIns="0" rIns="0" bIns="0" rtlCol="0" anchor="t">
            <a:spAutoFit/>
          </a:bodyPr>
          <a:lstStyle/>
          <a:p>
            <a:pPr>
              <a:lnSpc>
                <a:spcPts val="3900"/>
              </a:lnSpc>
              <a:spcBef>
                <a:spcPct val="0"/>
              </a:spcBef>
            </a:pPr>
            <a:r>
              <a:rPr lang="vi-VN" sz="3600" dirty="0"/>
              <a:t>Tính toán hệ số phức tập kỹ thuật - công nghệ</a:t>
            </a:r>
            <a:endParaRPr lang="en-US" sz="3600" dirty="0">
              <a:solidFill>
                <a:srgbClr val="000000"/>
              </a:solidFill>
              <a:latin typeface="Times New Roman"/>
              <a:ea typeface="Times New Roman"/>
              <a:cs typeface="Times New Roman"/>
              <a:sym typeface="Times New Roman"/>
            </a:endParaRPr>
          </a:p>
        </p:txBody>
      </p:sp>
      <p:sp>
        <p:nvSpPr>
          <p:cNvPr id="21" name="TextBox 8">
            <a:extLst>
              <a:ext uri="{FF2B5EF4-FFF2-40B4-BE49-F238E27FC236}">
                <a16:creationId xmlns:a16="http://schemas.microsoft.com/office/drawing/2014/main" id="{95E2426B-3E65-DCF2-7F75-BD940D6C7A4B}"/>
              </a:ext>
            </a:extLst>
          </p:cNvPr>
          <p:cNvSpPr txBox="1"/>
          <p:nvPr/>
        </p:nvSpPr>
        <p:spPr>
          <a:xfrm>
            <a:off x="1621018" y="195543"/>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graphicFrame>
        <p:nvGraphicFramePr>
          <p:cNvPr id="8" name="Table 7">
            <a:extLst>
              <a:ext uri="{FF2B5EF4-FFF2-40B4-BE49-F238E27FC236}">
                <a16:creationId xmlns:a16="http://schemas.microsoft.com/office/drawing/2014/main" id="{E6EFB7CE-0915-C3AB-67A8-0D8BCB0BB23F}"/>
              </a:ext>
            </a:extLst>
          </p:cNvPr>
          <p:cNvGraphicFramePr>
            <a:graphicFrameLocks noGrp="1"/>
          </p:cNvGraphicFramePr>
          <p:nvPr>
            <p:extLst>
              <p:ext uri="{D42A27DB-BD31-4B8C-83A1-F6EECF244321}">
                <p14:modId xmlns:p14="http://schemas.microsoft.com/office/powerpoint/2010/main" val="721849044"/>
              </p:ext>
            </p:extLst>
          </p:nvPr>
        </p:nvGraphicFramePr>
        <p:xfrm>
          <a:off x="381000" y="1472534"/>
          <a:ext cx="17204177" cy="7671852"/>
        </p:xfrm>
        <a:graphic>
          <a:graphicData uri="http://schemas.openxmlformats.org/drawingml/2006/table">
            <a:tbl>
              <a:tblPr firstRow="1" firstCol="1" bandRow="1">
                <a:tableStyleId>{5C22544A-7EE6-4342-B048-85BDC9FD1C3A}</a:tableStyleId>
              </a:tblPr>
              <a:tblGrid>
                <a:gridCol w="1207734">
                  <a:extLst>
                    <a:ext uri="{9D8B030D-6E8A-4147-A177-3AD203B41FA5}">
                      <a16:colId xmlns:a16="http://schemas.microsoft.com/office/drawing/2014/main" val="3934694216"/>
                    </a:ext>
                  </a:extLst>
                </a:gridCol>
                <a:gridCol w="5116866">
                  <a:extLst>
                    <a:ext uri="{9D8B030D-6E8A-4147-A177-3AD203B41FA5}">
                      <a16:colId xmlns:a16="http://schemas.microsoft.com/office/drawing/2014/main" val="1447629779"/>
                    </a:ext>
                  </a:extLst>
                </a:gridCol>
                <a:gridCol w="2133600">
                  <a:extLst>
                    <a:ext uri="{9D8B030D-6E8A-4147-A177-3AD203B41FA5}">
                      <a16:colId xmlns:a16="http://schemas.microsoft.com/office/drawing/2014/main" val="3946574569"/>
                    </a:ext>
                  </a:extLst>
                </a:gridCol>
                <a:gridCol w="3352800">
                  <a:extLst>
                    <a:ext uri="{9D8B030D-6E8A-4147-A177-3AD203B41FA5}">
                      <a16:colId xmlns:a16="http://schemas.microsoft.com/office/drawing/2014/main" val="3365143222"/>
                    </a:ext>
                  </a:extLst>
                </a:gridCol>
                <a:gridCol w="1676400">
                  <a:extLst>
                    <a:ext uri="{9D8B030D-6E8A-4147-A177-3AD203B41FA5}">
                      <a16:colId xmlns:a16="http://schemas.microsoft.com/office/drawing/2014/main" val="2185649494"/>
                    </a:ext>
                  </a:extLst>
                </a:gridCol>
                <a:gridCol w="3716777">
                  <a:extLst>
                    <a:ext uri="{9D8B030D-6E8A-4147-A177-3AD203B41FA5}">
                      <a16:colId xmlns:a16="http://schemas.microsoft.com/office/drawing/2014/main" val="2982073095"/>
                    </a:ext>
                  </a:extLst>
                </a:gridCol>
              </a:tblGrid>
              <a:tr h="441016">
                <a:tc>
                  <a:txBody>
                    <a:bodyPr/>
                    <a:lstStyle/>
                    <a:p>
                      <a:pPr algn="ctr">
                        <a:lnSpc>
                          <a:spcPts val="1800"/>
                        </a:lnSpc>
                        <a:spcBef>
                          <a:spcPts val="600"/>
                        </a:spcBef>
                        <a:spcAft>
                          <a:spcPts val="6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TT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Các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trường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số</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Giá trị xếp hạng</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quả</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ổn</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nghiệm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91396253"/>
                  </a:ext>
                </a:extLst>
              </a:tr>
              <a:tr h="932528">
                <a:tc>
                  <a:txBody>
                    <a:bodyPr/>
                    <a:lstStyle/>
                    <a:p>
                      <a:pPr algn="ctr">
                        <a:lnSpc>
                          <a:spcPts val="1800"/>
                        </a:lnSpc>
                        <a:spcBef>
                          <a:spcPts val="600"/>
                        </a:spcBef>
                        <a:spcAft>
                          <a:spcPts val="600"/>
                        </a:spcAft>
                        <a:buNone/>
                      </a:pPr>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I</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b="1"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 (EFW)</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59799192"/>
                  </a:ext>
                </a:extLst>
              </a:tr>
              <a:tr h="581448">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3 (Quy trình cơ bản)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4,5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7429380"/>
                  </a:ext>
                </a:extLst>
              </a:tr>
              <a:tr h="792096">
                <a:tc>
                  <a:txBody>
                    <a:bodyPr/>
                    <a:lstStyle/>
                    <a:p>
                      <a:pPr algn="ctr">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Kinh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tự</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0,5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Có</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94658813"/>
                  </a:ext>
                </a:extLst>
              </a:tr>
              <a:tr h="693388">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Kinh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4 (Kinh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OOP/ Laravel</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Có</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20960131"/>
                  </a:ext>
                </a:extLst>
              </a:tr>
              <a:tr h="1283608">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Kinh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trưởng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0,5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lãnh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đạo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1,5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Có</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1878118"/>
                  </a:ext>
                </a:extLst>
              </a:tr>
              <a:tr h="693388">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 (Bình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 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Có</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3044592"/>
                  </a:ext>
                </a:extLst>
              </a:tr>
              <a:tr h="693388">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ổn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Cầu</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4 </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Khá khó khăn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1064085"/>
                  </a:ext>
                </a:extLst>
              </a:tr>
              <a:tr h="693388">
                <a:tc>
                  <a:txBody>
                    <a:bodyPr/>
                    <a:lstStyle/>
                    <a:p>
                      <a:pPr algn="ctr">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7</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Sử dụng các nhân viên làm bán thời gian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Khó khăn</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64596175"/>
                  </a:ext>
                </a:extLst>
              </a:tr>
              <a:tr h="693388">
                <a:tc>
                  <a:txBody>
                    <a:bodyPr/>
                    <a:lstStyle/>
                    <a:p>
                      <a:pPr algn="ctr">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8</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Kinh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ngôn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ngữ</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1 (PHP/Laravel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phổ</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Ổn</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8579152"/>
                  </a:ext>
                </a:extLst>
              </a:tr>
            </a:tbl>
          </a:graphicData>
        </a:graphic>
      </p:graphicFrame>
    </p:spTree>
    <p:extLst>
      <p:ext uri="{BB962C8B-B14F-4D97-AF65-F5344CB8AC3E}">
        <p14:creationId xmlns:p14="http://schemas.microsoft.com/office/powerpoint/2010/main" val="1793701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33883-8C72-DF84-B094-63D695F081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92701D-C315-76B2-71AD-9EC7B6449118}"/>
              </a:ext>
            </a:extLst>
          </p:cNvPr>
          <p:cNvSpPr/>
          <p:nvPr/>
        </p:nvSpPr>
        <p:spPr>
          <a:xfrm>
            <a:off x="21771" y="9231086"/>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AEA997D5-5F2B-D203-0069-7A1B9E59B1FE}"/>
              </a:ext>
            </a:extLst>
          </p:cNvPr>
          <p:cNvSpPr txBox="1"/>
          <p:nvPr/>
        </p:nvSpPr>
        <p:spPr>
          <a:xfrm>
            <a:off x="1012366" y="22043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11733D59-B6BD-F788-8E95-DE305732FDAF}"/>
              </a:ext>
            </a:extLst>
          </p:cNvPr>
          <p:cNvSpPr txBox="1"/>
          <p:nvPr/>
        </p:nvSpPr>
        <p:spPr>
          <a:xfrm>
            <a:off x="1057555" y="945968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A065A07A-F5F3-D0E0-3729-CC6A7F6975F7}"/>
              </a:ext>
            </a:extLst>
          </p:cNvPr>
          <p:cNvSpPr txBox="1"/>
          <p:nvPr/>
        </p:nvSpPr>
        <p:spPr>
          <a:xfrm>
            <a:off x="16995321" y="945968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1CF93408-3780-FF87-1518-80F2BF8BF6E7}"/>
              </a:ext>
            </a:extLst>
          </p:cNvPr>
          <p:cNvSpPr txBox="1"/>
          <p:nvPr/>
        </p:nvSpPr>
        <p:spPr>
          <a:xfrm>
            <a:off x="4288018" y="945968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32D675CE-7BE9-63FC-6428-F12D720A70A0}"/>
              </a:ext>
            </a:extLst>
          </p:cNvPr>
          <p:cNvSpPr txBox="1"/>
          <p:nvPr/>
        </p:nvSpPr>
        <p:spPr>
          <a:xfrm>
            <a:off x="1433373" y="928204"/>
            <a:ext cx="16495397" cy="500137"/>
          </a:xfrm>
          <a:prstGeom prst="rect">
            <a:avLst/>
          </a:prstGeom>
        </p:spPr>
        <p:txBody>
          <a:bodyPr wrap="square" lIns="0" tIns="0" rIns="0" bIns="0" rtlCol="0" anchor="t">
            <a:spAutoFit/>
          </a:bodyPr>
          <a:lstStyle/>
          <a:p>
            <a:pPr>
              <a:lnSpc>
                <a:spcPts val="3900"/>
              </a:lnSpc>
              <a:spcBef>
                <a:spcPct val="0"/>
              </a:spcBef>
            </a:pPr>
            <a:r>
              <a:rPr lang="vi-VN" sz="3600" dirty="0"/>
              <a:t>Tính toán hệ số phức tập kỹ thuật - công nghệ</a:t>
            </a:r>
            <a:endParaRPr lang="en-US" sz="3600" dirty="0">
              <a:solidFill>
                <a:srgbClr val="000000"/>
              </a:solidFill>
              <a:latin typeface="Times New Roman"/>
              <a:ea typeface="Times New Roman"/>
              <a:cs typeface="Times New Roman"/>
              <a:sym typeface="Times New Roman"/>
            </a:endParaRPr>
          </a:p>
        </p:txBody>
      </p:sp>
      <p:sp>
        <p:nvSpPr>
          <p:cNvPr id="21" name="TextBox 8">
            <a:extLst>
              <a:ext uri="{FF2B5EF4-FFF2-40B4-BE49-F238E27FC236}">
                <a16:creationId xmlns:a16="http://schemas.microsoft.com/office/drawing/2014/main" id="{4D527801-9D7A-FF72-E0D6-B49EB61A3A79}"/>
              </a:ext>
            </a:extLst>
          </p:cNvPr>
          <p:cNvSpPr txBox="1"/>
          <p:nvPr/>
        </p:nvSpPr>
        <p:spPr>
          <a:xfrm>
            <a:off x="1621018" y="195543"/>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graphicFrame>
        <p:nvGraphicFramePr>
          <p:cNvPr id="8" name="Table 7">
            <a:extLst>
              <a:ext uri="{FF2B5EF4-FFF2-40B4-BE49-F238E27FC236}">
                <a16:creationId xmlns:a16="http://schemas.microsoft.com/office/drawing/2014/main" id="{EAFF301B-D1B3-EF99-C37E-395DE6046A83}"/>
              </a:ext>
            </a:extLst>
          </p:cNvPr>
          <p:cNvGraphicFramePr>
            <a:graphicFrameLocks noGrp="1"/>
          </p:cNvGraphicFramePr>
          <p:nvPr>
            <p:extLst>
              <p:ext uri="{D42A27DB-BD31-4B8C-83A1-F6EECF244321}">
                <p14:modId xmlns:p14="http://schemas.microsoft.com/office/powerpoint/2010/main" val="4061721471"/>
              </p:ext>
            </p:extLst>
          </p:nvPr>
        </p:nvGraphicFramePr>
        <p:xfrm>
          <a:off x="381000" y="1472534"/>
          <a:ext cx="17204177" cy="1954992"/>
        </p:xfrm>
        <a:graphic>
          <a:graphicData uri="http://schemas.openxmlformats.org/drawingml/2006/table">
            <a:tbl>
              <a:tblPr firstRow="1" firstCol="1" bandRow="1">
                <a:tableStyleId>{5C22544A-7EE6-4342-B048-85BDC9FD1C3A}</a:tableStyleId>
              </a:tblPr>
              <a:tblGrid>
                <a:gridCol w="1207734">
                  <a:extLst>
                    <a:ext uri="{9D8B030D-6E8A-4147-A177-3AD203B41FA5}">
                      <a16:colId xmlns:a16="http://schemas.microsoft.com/office/drawing/2014/main" val="3934694216"/>
                    </a:ext>
                  </a:extLst>
                </a:gridCol>
                <a:gridCol w="3516666">
                  <a:extLst>
                    <a:ext uri="{9D8B030D-6E8A-4147-A177-3AD203B41FA5}">
                      <a16:colId xmlns:a16="http://schemas.microsoft.com/office/drawing/2014/main" val="1447629779"/>
                    </a:ext>
                  </a:extLst>
                </a:gridCol>
                <a:gridCol w="1937056">
                  <a:extLst>
                    <a:ext uri="{9D8B030D-6E8A-4147-A177-3AD203B41FA5}">
                      <a16:colId xmlns:a16="http://schemas.microsoft.com/office/drawing/2014/main" val="3946574569"/>
                    </a:ext>
                  </a:extLst>
                </a:gridCol>
                <a:gridCol w="2897183">
                  <a:extLst>
                    <a:ext uri="{9D8B030D-6E8A-4147-A177-3AD203B41FA5}">
                      <a16:colId xmlns:a16="http://schemas.microsoft.com/office/drawing/2014/main" val="3365143222"/>
                    </a:ext>
                  </a:extLst>
                </a:gridCol>
                <a:gridCol w="2030093">
                  <a:extLst>
                    <a:ext uri="{9D8B030D-6E8A-4147-A177-3AD203B41FA5}">
                      <a16:colId xmlns:a16="http://schemas.microsoft.com/office/drawing/2014/main" val="2185649494"/>
                    </a:ext>
                  </a:extLst>
                </a:gridCol>
                <a:gridCol w="5615445">
                  <a:extLst>
                    <a:ext uri="{9D8B030D-6E8A-4147-A177-3AD203B41FA5}">
                      <a16:colId xmlns:a16="http://schemas.microsoft.com/office/drawing/2014/main" val="2982073095"/>
                    </a:ext>
                  </a:extLst>
                </a:gridCol>
              </a:tblGrid>
              <a:tr h="441016">
                <a:tc>
                  <a:txBody>
                    <a:bodyPr/>
                    <a:lstStyle/>
                    <a:p>
                      <a:pPr algn="ctr">
                        <a:lnSpc>
                          <a:spcPts val="1800"/>
                        </a:lnSpc>
                        <a:spcBef>
                          <a:spcPts val="600"/>
                        </a:spcBef>
                        <a:spcAft>
                          <a:spcPts val="600"/>
                        </a:spcAft>
                        <a:buNone/>
                      </a:pP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II</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Hệ số phức tạp về môi trường (EF)</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0,965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91396253"/>
                  </a:ext>
                </a:extLst>
              </a:tr>
              <a:tr h="932528">
                <a:tc>
                  <a:txBody>
                    <a:bodyPr/>
                    <a:lstStyle/>
                    <a:p>
                      <a:pPr algn="ctr">
                        <a:lnSpc>
                          <a:spcPts val="1800"/>
                        </a:lnSpc>
                        <a:spcBef>
                          <a:spcPts val="600"/>
                        </a:spcBef>
                        <a:spcAft>
                          <a:spcPts val="600"/>
                        </a:spcAft>
                        <a:buNone/>
                      </a:pP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III</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Độ ổn định kinh nghiệm (ES)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59799192"/>
                  </a:ext>
                </a:extLst>
              </a:tr>
              <a:tr h="581448">
                <a:tc>
                  <a:txBody>
                    <a:bodyPr/>
                    <a:lstStyle/>
                    <a:p>
                      <a:pPr algn="ctr">
                        <a:lnSpc>
                          <a:spcPts val="1800"/>
                        </a:lnSpc>
                        <a:spcBef>
                          <a:spcPts val="600"/>
                        </a:spcBef>
                        <a:spcAft>
                          <a:spcPts val="600"/>
                        </a:spcAft>
                        <a:buNone/>
                      </a:pP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IV</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Nội suy thời gian lao động (P)</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20</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buNone/>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p-h/UCP</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7429380"/>
                  </a:ext>
                </a:extLst>
              </a:tr>
            </a:tbl>
          </a:graphicData>
        </a:graphic>
      </p:graphicFrame>
      <p:pic>
        <p:nvPicPr>
          <p:cNvPr id="9" name="Picture 8">
            <a:extLst>
              <a:ext uri="{FF2B5EF4-FFF2-40B4-BE49-F238E27FC236}">
                <a16:creationId xmlns:a16="http://schemas.microsoft.com/office/drawing/2014/main" id="{E0552EDC-7C82-8F04-8A3A-7B6E6D0163BB}"/>
              </a:ext>
            </a:extLst>
          </p:cNvPr>
          <p:cNvPicPr>
            <a:picLocks noChangeAspect="1"/>
          </p:cNvPicPr>
          <p:nvPr/>
        </p:nvPicPr>
        <p:blipFill>
          <a:blip r:embed="rId4"/>
          <a:stretch>
            <a:fillRect/>
          </a:stretch>
        </p:blipFill>
        <p:spPr>
          <a:xfrm>
            <a:off x="21771" y="3920730"/>
            <a:ext cx="8742906" cy="4670707"/>
          </a:xfrm>
          <a:prstGeom prst="rect">
            <a:avLst/>
          </a:prstGeom>
        </p:spPr>
      </p:pic>
      <p:pic>
        <p:nvPicPr>
          <p:cNvPr id="14" name="Picture 13">
            <a:extLst>
              <a:ext uri="{FF2B5EF4-FFF2-40B4-BE49-F238E27FC236}">
                <a16:creationId xmlns:a16="http://schemas.microsoft.com/office/drawing/2014/main" id="{2729D825-7431-0902-6C46-684F15BE4676}"/>
              </a:ext>
            </a:extLst>
          </p:cNvPr>
          <p:cNvPicPr>
            <a:picLocks noChangeAspect="1"/>
          </p:cNvPicPr>
          <p:nvPr/>
        </p:nvPicPr>
        <p:blipFill>
          <a:blip r:embed="rId5"/>
          <a:stretch>
            <a:fillRect/>
          </a:stretch>
        </p:blipFill>
        <p:spPr>
          <a:xfrm>
            <a:off x="8764677" y="5268232"/>
            <a:ext cx="9340629" cy="2328863"/>
          </a:xfrm>
          <a:prstGeom prst="rect">
            <a:avLst/>
          </a:prstGeom>
        </p:spPr>
      </p:pic>
    </p:spTree>
    <p:extLst>
      <p:ext uri="{BB962C8B-B14F-4D97-AF65-F5344CB8AC3E}">
        <p14:creationId xmlns:p14="http://schemas.microsoft.com/office/powerpoint/2010/main" val="3573852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3AD6F-5C61-9F1B-5049-7FBF196405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8BE1B3-EA81-9171-CE2A-F16CF57FB034}"/>
              </a:ext>
            </a:extLst>
          </p:cNvPr>
          <p:cNvSpPr/>
          <p:nvPr/>
        </p:nvSpPr>
        <p:spPr>
          <a:xfrm>
            <a:off x="21771" y="9231086"/>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DAAF0B18-6D54-0967-DE48-C6B22622A31E}"/>
              </a:ext>
            </a:extLst>
          </p:cNvPr>
          <p:cNvSpPr txBox="1"/>
          <p:nvPr/>
        </p:nvSpPr>
        <p:spPr>
          <a:xfrm>
            <a:off x="1012366" y="22043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534DF2CE-E991-ED44-D254-C123FD5BB0DD}"/>
              </a:ext>
            </a:extLst>
          </p:cNvPr>
          <p:cNvSpPr txBox="1"/>
          <p:nvPr/>
        </p:nvSpPr>
        <p:spPr>
          <a:xfrm>
            <a:off x="1057555" y="945968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13E8B18C-FBD8-63C8-899B-93F94EE0E811}"/>
              </a:ext>
            </a:extLst>
          </p:cNvPr>
          <p:cNvSpPr txBox="1"/>
          <p:nvPr/>
        </p:nvSpPr>
        <p:spPr>
          <a:xfrm>
            <a:off x="16995321" y="945968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9402D8EE-3578-D2FB-56AA-CA15EBAEF8E6}"/>
              </a:ext>
            </a:extLst>
          </p:cNvPr>
          <p:cNvSpPr txBox="1"/>
          <p:nvPr/>
        </p:nvSpPr>
        <p:spPr>
          <a:xfrm>
            <a:off x="4288018" y="945968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a:extLst>
              <a:ext uri="{FF2B5EF4-FFF2-40B4-BE49-F238E27FC236}">
                <a16:creationId xmlns:a16="http://schemas.microsoft.com/office/drawing/2014/main" id="{656DE709-A1BE-2F13-5ED6-668E52B43BBD}"/>
              </a:ext>
            </a:extLst>
          </p:cNvPr>
          <p:cNvSpPr txBox="1"/>
          <p:nvPr/>
        </p:nvSpPr>
        <p:spPr>
          <a:xfrm>
            <a:off x="1433373" y="928204"/>
            <a:ext cx="16495397" cy="500137"/>
          </a:xfrm>
          <a:prstGeom prst="rect">
            <a:avLst/>
          </a:prstGeom>
        </p:spPr>
        <p:txBody>
          <a:bodyPr wrap="square" lIns="0" tIns="0" rIns="0" bIns="0" rtlCol="0" anchor="t">
            <a:spAutoFit/>
          </a:bodyPr>
          <a:lstStyle/>
          <a:p>
            <a:pPr>
              <a:lnSpc>
                <a:spcPts val="3900"/>
              </a:lnSpc>
              <a:spcBef>
                <a:spcPct val="0"/>
              </a:spcBef>
            </a:pPr>
            <a:r>
              <a:rPr lang="vi-VN" sz="3600" dirty="0"/>
              <a:t>Tính toán hệ số phức tập kỹ thuật - công nghệ</a:t>
            </a:r>
            <a:endParaRPr lang="en-US" sz="3600" dirty="0">
              <a:solidFill>
                <a:srgbClr val="000000"/>
              </a:solidFill>
              <a:latin typeface="Times New Roman"/>
              <a:ea typeface="Times New Roman"/>
              <a:cs typeface="Times New Roman"/>
              <a:sym typeface="Times New Roman"/>
            </a:endParaRPr>
          </a:p>
        </p:txBody>
      </p:sp>
      <p:sp>
        <p:nvSpPr>
          <p:cNvPr id="21" name="TextBox 8">
            <a:extLst>
              <a:ext uri="{FF2B5EF4-FFF2-40B4-BE49-F238E27FC236}">
                <a16:creationId xmlns:a16="http://schemas.microsoft.com/office/drawing/2014/main" id="{63FDDFE6-86D7-2537-8269-2CCAFEC44DF0}"/>
              </a:ext>
            </a:extLst>
          </p:cNvPr>
          <p:cNvSpPr txBox="1"/>
          <p:nvPr/>
        </p:nvSpPr>
        <p:spPr>
          <a:xfrm>
            <a:off x="1621018" y="195543"/>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pic>
        <p:nvPicPr>
          <p:cNvPr id="11" name="Picture 10">
            <a:extLst>
              <a:ext uri="{FF2B5EF4-FFF2-40B4-BE49-F238E27FC236}">
                <a16:creationId xmlns:a16="http://schemas.microsoft.com/office/drawing/2014/main" id="{CA118312-1C11-CB40-A44F-7ADDC57E3325}"/>
              </a:ext>
            </a:extLst>
          </p:cNvPr>
          <p:cNvPicPr>
            <a:picLocks noChangeAspect="1"/>
          </p:cNvPicPr>
          <p:nvPr/>
        </p:nvPicPr>
        <p:blipFill>
          <a:blip r:embed="rId4"/>
          <a:stretch>
            <a:fillRect/>
          </a:stretch>
        </p:blipFill>
        <p:spPr>
          <a:xfrm>
            <a:off x="1470391" y="1625893"/>
            <a:ext cx="15390759" cy="7035213"/>
          </a:xfrm>
          <a:prstGeom prst="rect">
            <a:avLst/>
          </a:prstGeom>
        </p:spPr>
      </p:pic>
    </p:spTree>
    <p:extLst>
      <p:ext uri="{BB962C8B-B14F-4D97-AF65-F5344CB8AC3E}">
        <p14:creationId xmlns:p14="http://schemas.microsoft.com/office/powerpoint/2010/main" val="640671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15378-EDF7-9F1D-7C33-279D3F6DC6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3D202B-9B42-AA65-1973-7A45464B9E50}"/>
              </a:ext>
            </a:extLst>
          </p:cNvPr>
          <p:cNvSpPr/>
          <p:nvPr/>
        </p:nvSpPr>
        <p:spPr>
          <a:xfrm>
            <a:off x="-21771"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775EE2EC-AFD1-8539-8E3C-FC6B929C0D5C}"/>
              </a:ext>
            </a:extLst>
          </p:cNvPr>
          <p:cNvSpPr txBox="1"/>
          <p:nvPr/>
        </p:nvSpPr>
        <p:spPr>
          <a:xfrm>
            <a:off x="1012366" y="22043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A744E354-0264-99FE-AAD7-3B5029B19248}"/>
              </a:ext>
            </a:extLst>
          </p:cNvPr>
          <p:cNvSpPr txBox="1"/>
          <p:nvPr/>
        </p:nvSpPr>
        <p:spPr>
          <a:xfrm>
            <a:off x="1057555" y="945968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73F10A98-6145-ED4D-2E6E-BFAFC8760125}"/>
              </a:ext>
            </a:extLst>
          </p:cNvPr>
          <p:cNvSpPr txBox="1"/>
          <p:nvPr/>
        </p:nvSpPr>
        <p:spPr>
          <a:xfrm>
            <a:off x="16995321" y="945968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E2C1D4CF-7D52-1F1D-D31B-304433F0FD0A}"/>
              </a:ext>
            </a:extLst>
          </p:cNvPr>
          <p:cNvSpPr txBox="1"/>
          <p:nvPr/>
        </p:nvSpPr>
        <p:spPr>
          <a:xfrm>
            <a:off x="4288018" y="945968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07647F7D-A8CC-C87E-4735-794496AB3656}"/>
              </a:ext>
            </a:extLst>
          </p:cNvPr>
          <p:cNvSpPr txBox="1"/>
          <p:nvPr/>
        </p:nvSpPr>
        <p:spPr>
          <a:xfrm>
            <a:off x="1621018" y="195543"/>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graphicFrame>
        <p:nvGraphicFramePr>
          <p:cNvPr id="3" name="Table 2">
            <a:extLst>
              <a:ext uri="{FF2B5EF4-FFF2-40B4-BE49-F238E27FC236}">
                <a16:creationId xmlns:a16="http://schemas.microsoft.com/office/drawing/2014/main" id="{98E90C85-E5A0-26FF-A9B1-CA1B9BF6CD6F}"/>
              </a:ext>
            </a:extLst>
          </p:cNvPr>
          <p:cNvGraphicFramePr>
            <a:graphicFrameLocks noGrp="1"/>
          </p:cNvGraphicFramePr>
          <p:nvPr>
            <p:extLst>
              <p:ext uri="{D42A27DB-BD31-4B8C-83A1-F6EECF244321}">
                <p14:modId xmlns:p14="http://schemas.microsoft.com/office/powerpoint/2010/main" val="3412048823"/>
              </p:ext>
            </p:extLst>
          </p:nvPr>
        </p:nvGraphicFramePr>
        <p:xfrm>
          <a:off x="1411603" y="1558734"/>
          <a:ext cx="6703145" cy="6212508"/>
        </p:xfrm>
        <a:graphic>
          <a:graphicData uri="http://schemas.openxmlformats.org/drawingml/2006/table">
            <a:tbl>
              <a:tblPr>
                <a:tableStyleId>{5C22544A-7EE6-4342-B048-85BDC9FD1C3A}</a:tableStyleId>
              </a:tblPr>
              <a:tblGrid>
                <a:gridCol w="2559357">
                  <a:extLst>
                    <a:ext uri="{9D8B030D-6E8A-4147-A177-3AD203B41FA5}">
                      <a16:colId xmlns:a16="http://schemas.microsoft.com/office/drawing/2014/main" val="2645426399"/>
                    </a:ext>
                  </a:extLst>
                </a:gridCol>
                <a:gridCol w="4143788">
                  <a:extLst>
                    <a:ext uri="{9D8B030D-6E8A-4147-A177-3AD203B41FA5}">
                      <a16:colId xmlns:a16="http://schemas.microsoft.com/office/drawing/2014/main" val="1908416360"/>
                    </a:ext>
                  </a:extLst>
                </a:gridCol>
              </a:tblGrid>
              <a:tr h="1035418">
                <a:tc>
                  <a:txBody>
                    <a:bodyPr/>
                    <a:lstStyle/>
                    <a:p>
                      <a:pPr algn="ctr">
                        <a:lnSpc>
                          <a:spcPts val="1800"/>
                        </a:lnSpc>
                        <a:spcBef>
                          <a:spcPts val="600"/>
                        </a:spcBef>
                        <a:spcAft>
                          <a:spcPts val="600"/>
                        </a:spcAft>
                        <a:buNone/>
                      </a:pPr>
                      <a:r>
                        <a:rPr lang="en-US" sz="2800" b="1" kern="100" dirty="0">
                          <a:effectLst/>
                        </a:rPr>
                        <a:t>Kết </a:t>
                      </a:r>
                      <a:r>
                        <a:rPr lang="en-US" sz="2800" b="1" kern="100" dirty="0" err="1">
                          <a:effectLst/>
                        </a:rPr>
                        <a:t>quả</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n-US" sz="2800" b="1" kern="100" dirty="0" err="1">
                          <a:effectLst/>
                        </a:rPr>
                        <a:t>Giá</a:t>
                      </a:r>
                      <a:r>
                        <a:rPr lang="en-US" sz="2800" b="1" kern="100" dirty="0">
                          <a:effectLst/>
                        </a:rPr>
                        <a:t> </a:t>
                      </a:r>
                      <a:r>
                        <a:rPr lang="en-US" sz="2800" b="1" kern="100" dirty="0" err="1">
                          <a:effectLst/>
                        </a:rPr>
                        <a:t>trị</a:t>
                      </a:r>
                      <a:r>
                        <a:rPr lang="en-US" sz="2800" b="1" kern="100" dirty="0">
                          <a:effectLst/>
                        </a:rPr>
                        <a:t> </a:t>
                      </a:r>
                      <a:r>
                        <a:rPr lang="en-US" sz="2800" b="1" kern="100" dirty="0" err="1">
                          <a:effectLst/>
                        </a:rPr>
                        <a:t>nội</a:t>
                      </a:r>
                      <a:r>
                        <a:rPr lang="en-US" sz="2800" b="1" kern="100" dirty="0">
                          <a:effectLst/>
                        </a:rPr>
                        <a:t> </a:t>
                      </a:r>
                      <a:r>
                        <a:rPr lang="en-US" sz="2800" b="1" kern="100" dirty="0" err="1">
                          <a:effectLst/>
                        </a:rPr>
                        <a:t>suy</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4031222681"/>
                  </a:ext>
                </a:extLst>
              </a:tr>
              <a:tr h="1035418">
                <a:tc>
                  <a:txBody>
                    <a:bodyPr/>
                    <a:lstStyle/>
                    <a:p>
                      <a:pPr algn="ctr">
                        <a:lnSpc>
                          <a:spcPts val="1800"/>
                        </a:lnSpc>
                        <a:spcBef>
                          <a:spcPts val="600"/>
                        </a:spcBef>
                        <a:spcAft>
                          <a:spcPts val="600"/>
                        </a:spcAft>
                        <a:buNone/>
                      </a:pPr>
                      <a:r>
                        <a:rPr lang="en-US" sz="2800" kern="100">
                          <a:effectLst/>
                        </a:rPr>
                        <a:t>≤ 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a:effectLst/>
                        </a:rPr>
                        <a:t>0</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87937911"/>
                  </a:ext>
                </a:extLst>
              </a:tr>
              <a:tr h="1035418">
                <a:tc>
                  <a:txBody>
                    <a:bodyPr/>
                    <a:lstStyle/>
                    <a:p>
                      <a:pPr algn="ctr">
                        <a:lnSpc>
                          <a:spcPts val="1800"/>
                        </a:lnSpc>
                        <a:spcBef>
                          <a:spcPts val="600"/>
                        </a:spcBef>
                        <a:spcAft>
                          <a:spcPts val="600"/>
                        </a:spcAft>
                        <a:buNone/>
                      </a:pPr>
                      <a:r>
                        <a:rPr lang="en-US" sz="2800" kern="100">
                          <a:effectLst/>
                        </a:rPr>
                        <a:t>&gt; 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a:effectLst/>
                        </a:rPr>
                        <a:t>0,05</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99887514"/>
                  </a:ext>
                </a:extLst>
              </a:tr>
              <a:tr h="1035418">
                <a:tc>
                  <a:txBody>
                    <a:bodyPr/>
                    <a:lstStyle/>
                    <a:p>
                      <a:pPr algn="ctr">
                        <a:lnSpc>
                          <a:spcPts val="1800"/>
                        </a:lnSpc>
                        <a:spcBef>
                          <a:spcPts val="600"/>
                        </a:spcBef>
                        <a:spcAft>
                          <a:spcPts val="600"/>
                        </a:spcAft>
                        <a:buNone/>
                      </a:pPr>
                      <a:r>
                        <a:rPr lang="en-US" sz="2800" kern="100">
                          <a:effectLst/>
                        </a:rPr>
                        <a:t>&gt; 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a:effectLst/>
                        </a:rPr>
                        <a:t>0,1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8032850"/>
                  </a:ext>
                </a:extLst>
              </a:tr>
              <a:tr h="1035418">
                <a:tc>
                  <a:txBody>
                    <a:bodyPr/>
                    <a:lstStyle/>
                    <a:p>
                      <a:pPr algn="ctr">
                        <a:lnSpc>
                          <a:spcPts val="1800"/>
                        </a:lnSpc>
                        <a:spcBef>
                          <a:spcPts val="600"/>
                        </a:spcBef>
                        <a:spcAft>
                          <a:spcPts val="600"/>
                        </a:spcAft>
                        <a:buNone/>
                      </a:pPr>
                      <a:r>
                        <a:rPr lang="en-US" sz="2800" kern="100">
                          <a:effectLst/>
                        </a:rPr>
                        <a:t>&gt; 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a:effectLst/>
                        </a:rPr>
                        <a:t>0,6</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45400210"/>
                  </a:ext>
                </a:extLst>
              </a:tr>
              <a:tr h="1035418">
                <a:tc>
                  <a:txBody>
                    <a:bodyPr/>
                    <a:lstStyle/>
                    <a:p>
                      <a:pPr algn="ctr">
                        <a:lnSpc>
                          <a:spcPts val="1800"/>
                        </a:lnSpc>
                        <a:spcBef>
                          <a:spcPts val="600"/>
                        </a:spcBef>
                        <a:spcAft>
                          <a:spcPts val="600"/>
                        </a:spcAft>
                        <a:buNone/>
                      </a:pPr>
                      <a:r>
                        <a:rPr lang="en-US" sz="2800" kern="100">
                          <a:effectLst/>
                        </a:rPr>
                        <a:t>&gt; 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a:effectLst/>
                        </a:rPr>
                        <a:t>1</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015142850"/>
                  </a:ext>
                </a:extLst>
              </a:tr>
            </a:tbl>
          </a:graphicData>
        </a:graphic>
      </p:graphicFrame>
      <p:graphicFrame>
        <p:nvGraphicFramePr>
          <p:cNvPr id="8" name="Table 7">
            <a:extLst>
              <a:ext uri="{FF2B5EF4-FFF2-40B4-BE49-F238E27FC236}">
                <a16:creationId xmlns:a16="http://schemas.microsoft.com/office/drawing/2014/main" id="{06E76A59-4280-70BC-D8FB-2F6A19336F13}"/>
              </a:ext>
            </a:extLst>
          </p:cNvPr>
          <p:cNvGraphicFramePr>
            <a:graphicFrameLocks noGrp="1"/>
          </p:cNvGraphicFramePr>
          <p:nvPr>
            <p:extLst>
              <p:ext uri="{D42A27DB-BD31-4B8C-83A1-F6EECF244321}">
                <p14:modId xmlns:p14="http://schemas.microsoft.com/office/powerpoint/2010/main" val="3393573855"/>
              </p:ext>
            </p:extLst>
          </p:nvPr>
        </p:nvGraphicFramePr>
        <p:xfrm>
          <a:off x="9869803" y="1566534"/>
          <a:ext cx="7010400" cy="6212508"/>
        </p:xfrm>
        <a:graphic>
          <a:graphicData uri="http://schemas.openxmlformats.org/drawingml/2006/table">
            <a:tbl>
              <a:tblPr>
                <a:tableStyleId>{5C22544A-7EE6-4342-B048-85BDC9FD1C3A}</a:tableStyleId>
              </a:tblPr>
              <a:tblGrid>
                <a:gridCol w="2676086">
                  <a:extLst>
                    <a:ext uri="{9D8B030D-6E8A-4147-A177-3AD203B41FA5}">
                      <a16:colId xmlns:a16="http://schemas.microsoft.com/office/drawing/2014/main" val="3101066615"/>
                    </a:ext>
                  </a:extLst>
                </a:gridCol>
                <a:gridCol w="4334314">
                  <a:extLst>
                    <a:ext uri="{9D8B030D-6E8A-4147-A177-3AD203B41FA5}">
                      <a16:colId xmlns:a16="http://schemas.microsoft.com/office/drawing/2014/main" val="2078691423"/>
                    </a:ext>
                  </a:extLst>
                </a:gridCol>
              </a:tblGrid>
              <a:tr h="986385">
                <a:tc>
                  <a:txBody>
                    <a:bodyPr/>
                    <a:lstStyle/>
                    <a:p>
                      <a:pPr algn="ctr">
                        <a:lnSpc>
                          <a:spcPts val="1800"/>
                        </a:lnSpc>
                        <a:spcBef>
                          <a:spcPts val="600"/>
                        </a:spcBef>
                        <a:spcAft>
                          <a:spcPts val="600"/>
                        </a:spcAft>
                        <a:buNone/>
                      </a:pPr>
                      <a:r>
                        <a:rPr lang="en-US" sz="2800" b="1" kern="100" dirty="0">
                          <a:effectLst/>
                        </a:rPr>
                        <a:t>ES</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tc>
                  <a:txBody>
                    <a:bodyPr/>
                    <a:lstStyle/>
                    <a:p>
                      <a:pPr algn="ctr">
                        <a:lnSpc>
                          <a:spcPts val="1800"/>
                        </a:lnSpc>
                        <a:spcBef>
                          <a:spcPts val="600"/>
                        </a:spcBef>
                        <a:spcAft>
                          <a:spcPts val="600"/>
                        </a:spcAft>
                        <a:buNone/>
                      </a:pPr>
                      <a:r>
                        <a:rPr lang="es-ES" sz="2800" b="1" kern="100" dirty="0" err="1">
                          <a:effectLst/>
                        </a:rPr>
                        <a:t>Giá</a:t>
                      </a:r>
                      <a:r>
                        <a:rPr lang="es-ES" sz="2800" b="1" kern="100" dirty="0">
                          <a:effectLst/>
                        </a:rPr>
                        <a:t> </a:t>
                      </a:r>
                      <a:r>
                        <a:rPr lang="es-ES" sz="2800" b="1" kern="100" dirty="0" err="1">
                          <a:effectLst/>
                        </a:rPr>
                        <a:t>trị</a:t>
                      </a:r>
                      <a:r>
                        <a:rPr lang="es-ES" sz="2800" b="1" kern="100" dirty="0">
                          <a:effectLst/>
                        </a:rPr>
                        <a:t> </a:t>
                      </a:r>
                      <a:r>
                        <a:rPr lang="es-ES" sz="2800" b="1" kern="100" dirty="0" err="1">
                          <a:effectLst/>
                        </a:rPr>
                        <a:t>nội</a:t>
                      </a:r>
                      <a:r>
                        <a:rPr lang="es-ES" sz="2800" b="1" kern="100" dirty="0">
                          <a:effectLst/>
                        </a:rPr>
                        <a:t> </a:t>
                      </a:r>
                      <a:r>
                        <a:rPr lang="es-ES" sz="2800" b="1" kern="100" dirty="0" err="1">
                          <a:effectLst/>
                        </a:rPr>
                        <a:t>suy</a:t>
                      </a:r>
                      <a:r>
                        <a:rPr lang="es-ES" sz="2800" b="1" kern="100" dirty="0">
                          <a:effectLst/>
                        </a:rPr>
                        <a:t> (P)</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3695510035"/>
                  </a:ext>
                </a:extLst>
              </a:tr>
              <a:tr h="1742041">
                <a:tc>
                  <a:txBody>
                    <a:bodyPr/>
                    <a:lstStyle/>
                    <a:p>
                      <a:pPr algn="ctr">
                        <a:lnSpc>
                          <a:spcPts val="1800"/>
                        </a:lnSpc>
                        <a:spcBef>
                          <a:spcPts val="600"/>
                        </a:spcBef>
                        <a:spcAft>
                          <a:spcPts val="600"/>
                        </a:spcAft>
                        <a:buNone/>
                      </a:pPr>
                      <a:r>
                        <a:rPr lang="en-US" sz="2800" kern="100">
                          <a:effectLst/>
                        </a:rPr>
                        <a:t>&lt; 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a:effectLst/>
                        </a:rPr>
                        <a:t>48 – ES x 8</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220032583"/>
                  </a:ext>
                </a:extLst>
              </a:tr>
              <a:tr h="1742041">
                <a:tc>
                  <a:txBody>
                    <a:bodyPr/>
                    <a:lstStyle/>
                    <a:p>
                      <a:pPr algn="ctr">
                        <a:lnSpc>
                          <a:spcPts val="1800"/>
                        </a:lnSpc>
                        <a:spcBef>
                          <a:spcPts val="600"/>
                        </a:spcBef>
                        <a:spcAft>
                          <a:spcPts val="600"/>
                        </a:spcAft>
                        <a:buNone/>
                      </a:pPr>
                      <a:r>
                        <a:rPr lang="en-US" sz="2800" kern="100" dirty="0">
                          <a:effectLst/>
                        </a:rPr>
                        <a:t>≥ 1</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a:effectLst/>
                        </a:rPr>
                        <a:t>40 – (ES – 1) x 7</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13853108"/>
                  </a:ext>
                </a:extLst>
              </a:tr>
              <a:tr h="1742041">
                <a:tc>
                  <a:txBody>
                    <a:bodyPr/>
                    <a:lstStyle/>
                    <a:p>
                      <a:pPr algn="ctr">
                        <a:lnSpc>
                          <a:spcPts val="1800"/>
                        </a:lnSpc>
                        <a:spcBef>
                          <a:spcPts val="600"/>
                        </a:spcBef>
                        <a:spcAft>
                          <a:spcPts val="600"/>
                        </a:spcAft>
                        <a:buNone/>
                      </a:pPr>
                      <a:r>
                        <a:rPr lang="en-US" sz="2800" kern="100" dirty="0">
                          <a:effectLst/>
                        </a:rPr>
                        <a:t>≥ 3</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ts val="1800"/>
                        </a:lnSpc>
                        <a:spcBef>
                          <a:spcPts val="600"/>
                        </a:spcBef>
                        <a:spcAft>
                          <a:spcPts val="600"/>
                        </a:spcAft>
                        <a:buNone/>
                      </a:pPr>
                      <a:r>
                        <a:rPr lang="en-US" sz="2800" kern="100" dirty="0">
                          <a:effectLst/>
                        </a:rPr>
                        <a:t>26 – (ES – 3) x 6/2,2</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22385263"/>
                  </a:ext>
                </a:extLst>
              </a:tr>
            </a:tbl>
          </a:graphicData>
        </a:graphic>
      </p:graphicFrame>
      <p:sp>
        <p:nvSpPr>
          <p:cNvPr id="12" name="TextBox 11">
            <a:extLst>
              <a:ext uri="{FF2B5EF4-FFF2-40B4-BE49-F238E27FC236}">
                <a16:creationId xmlns:a16="http://schemas.microsoft.com/office/drawing/2014/main" id="{B12F3A4D-074B-0B91-83E1-FCCF05643DF8}"/>
              </a:ext>
            </a:extLst>
          </p:cNvPr>
          <p:cNvSpPr txBox="1"/>
          <p:nvPr/>
        </p:nvSpPr>
        <p:spPr>
          <a:xfrm>
            <a:off x="2036579" y="7970102"/>
            <a:ext cx="9154884" cy="461665"/>
          </a:xfrm>
          <a:prstGeom prst="rect">
            <a:avLst/>
          </a:prstGeom>
          <a:noFill/>
        </p:spPr>
        <p:txBody>
          <a:bodyPr wrap="square">
            <a:spAutoFit/>
          </a:bodyPr>
          <a:lstStyle/>
          <a:p>
            <a:r>
              <a:rPr lang="vi-VN" sz="2400" b="1" dirty="0">
                <a:solidFill>
                  <a:srgbClr val="000000"/>
                </a:solidFill>
                <a:effectLst/>
                <a:latin typeface="Times New Roman" panose="02020603050405020304" pitchFamily="18" charset="0"/>
                <a:ea typeface="Calibri" panose="020F0502020204030204" pitchFamily="34" charset="0"/>
              </a:rPr>
              <a:t>Tám hệ số thành phần trong giá trị nội suy</a:t>
            </a:r>
            <a:endParaRPr lang="en-US" sz="2400" b="1" dirty="0"/>
          </a:p>
        </p:txBody>
      </p:sp>
      <p:sp>
        <p:nvSpPr>
          <p:cNvPr id="14" name="TextBox 13">
            <a:extLst>
              <a:ext uri="{FF2B5EF4-FFF2-40B4-BE49-F238E27FC236}">
                <a16:creationId xmlns:a16="http://schemas.microsoft.com/office/drawing/2014/main" id="{5B622A08-FDC5-4B27-30BA-F60DA6F71369}"/>
              </a:ext>
            </a:extLst>
          </p:cNvPr>
          <p:cNvSpPr txBox="1"/>
          <p:nvPr/>
        </p:nvSpPr>
        <p:spPr>
          <a:xfrm>
            <a:off x="8737691" y="7951809"/>
            <a:ext cx="9154884" cy="461665"/>
          </a:xfrm>
          <a:prstGeom prst="rect">
            <a:avLst/>
          </a:prstGeom>
          <a:noFill/>
        </p:spPr>
        <p:txBody>
          <a:bodyPr wrap="square">
            <a:spAutoFit/>
          </a:bodyPr>
          <a:lstStyle/>
          <a:p>
            <a:pPr algn="ctr">
              <a:spcAft>
                <a:spcPts val="1000"/>
              </a:spcAft>
              <a:buNone/>
            </a:pPr>
            <a:r>
              <a:rPr lang="vi-VN" sz="2400" b="1"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Cơ sở nội suy độ ổn định kinh nghiệm</a:t>
            </a:r>
            <a:endParaRPr lang="en-US" sz="2400" b="1"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4099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7BB5F-7915-A7F1-3D86-E2AE539DDA1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4EDD2D-0104-4D24-4758-D3270F414C17}"/>
              </a:ext>
            </a:extLst>
          </p:cNvPr>
          <p:cNvSpPr/>
          <p:nvPr/>
        </p:nvSpPr>
        <p:spPr>
          <a:xfrm>
            <a:off x="-21771"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CB0C8F47-6FF9-30C2-F818-665EF5216DDB}"/>
              </a:ext>
            </a:extLst>
          </p:cNvPr>
          <p:cNvSpPr txBox="1"/>
          <p:nvPr/>
        </p:nvSpPr>
        <p:spPr>
          <a:xfrm>
            <a:off x="1012366" y="22043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E3705EE3-D4FA-AC6E-0F2B-17DC4EAE8D59}"/>
              </a:ext>
            </a:extLst>
          </p:cNvPr>
          <p:cNvSpPr txBox="1"/>
          <p:nvPr/>
        </p:nvSpPr>
        <p:spPr>
          <a:xfrm>
            <a:off x="1057555" y="945968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1BAEEA93-70D6-338C-16DA-F0176EE78D88}"/>
              </a:ext>
            </a:extLst>
          </p:cNvPr>
          <p:cNvSpPr txBox="1"/>
          <p:nvPr/>
        </p:nvSpPr>
        <p:spPr>
          <a:xfrm>
            <a:off x="16995321" y="945968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CFFDE30C-C53D-392C-10DD-A9723CBD7654}"/>
              </a:ext>
            </a:extLst>
          </p:cNvPr>
          <p:cNvSpPr txBox="1"/>
          <p:nvPr/>
        </p:nvSpPr>
        <p:spPr>
          <a:xfrm>
            <a:off x="4288018" y="945968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4D153889-DAC3-7612-8925-34ACA5DD8F3A}"/>
              </a:ext>
            </a:extLst>
          </p:cNvPr>
          <p:cNvSpPr txBox="1"/>
          <p:nvPr/>
        </p:nvSpPr>
        <p:spPr>
          <a:xfrm>
            <a:off x="1621018" y="195543"/>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Quản </a:t>
            </a:r>
            <a:r>
              <a:rPr lang="en-US" sz="3999" dirty="0" err="1">
                <a:solidFill>
                  <a:srgbClr val="000000"/>
                </a:solidFill>
                <a:latin typeface="Times New Roman"/>
                <a:ea typeface="Times New Roman"/>
                <a:cs typeface="Times New Roman"/>
                <a:sym typeface="Times New Roman"/>
              </a:rPr>
              <a:t>lý</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ước</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lượng</a:t>
            </a:r>
            <a:endParaRPr lang="en-US" sz="3999" dirty="0">
              <a:solidFill>
                <a:srgbClr val="000000"/>
              </a:solidFill>
              <a:latin typeface="Times New Roman"/>
              <a:ea typeface="Times New Roman"/>
              <a:cs typeface="Times New Roman"/>
              <a:sym typeface="Times New Roman"/>
            </a:endParaRPr>
          </a:p>
        </p:txBody>
      </p:sp>
      <p:graphicFrame>
        <p:nvGraphicFramePr>
          <p:cNvPr id="9" name="Table 8">
            <a:extLst>
              <a:ext uri="{FF2B5EF4-FFF2-40B4-BE49-F238E27FC236}">
                <a16:creationId xmlns:a16="http://schemas.microsoft.com/office/drawing/2014/main" id="{F4F470C7-1323-28D4-9CF0-703E451E1CF2}"/>
              </a:ext>
            </a:extLst>
          </p:cNvPr>
          <p:cNvGraphicFramePr>
            <a:graphicFrameLocks noGrp="1"/>
          </p:cNvGraphicFramePr>
          <p:nvPr>
            <p:extLst>
              <p:ext uri="{D42A27DB-BD31-4B8C-83A1-F6EECF244321}">
                <p14:modId xmlns:p14="http://schemas.microsoft.com/office/powerpoint/2010/main" val="816578527"/>
              </p:ext>
            </p:extLst>
          </p:nvPr>
        </p:nvGraphicFramePr>
        <p:xfrm>
          <a:off x="1012366" y="1318701"/>
          <a:ext cx="16157119" cy="7939599"/>
        </p:xfrm>
        <a:graphic>
          <a:graphicData uri="http://schemas.openxmlformats.org/drawingml/2006/table">
            <a:tbl>
              <a:tblPr firstRow="1" firstCol="1" bandRow="1">
                <a:tableStyleId>{5C22544A-7EE6-4342-B048-85BDC9FD1C3A}</a:tableStyleId>
              </a:tblPr>
              <a:tblGrid>
                <a:gridCol w="1160314">
                  <a:extLst>
                    <a:ext uri="{9D8B030D-6E8A-4147-A177-3AD203B41FA5}">
                      <a16:colId xmlns:a16="http://schemas.microsoft.com/office/drawing/2014/main" val="2625134761"/>
                    </a:ext>
                  </a:extLst>
                </a:gridCol>
                <a:gridCol w="6447299">
                  <a:extLst>
                    <a:ext uri="{9D8B030D-6E8A-4147-A177-3AD203B41FA5}">
                      <a16:colId xmlns:a16="http://schemas.microsoft.com/office/drawing/2014/main" val="3495676335"/>
                    </a:ext>
                  </a:extLst>
                </a:gridCol>
                <a:gridCol w="3565654">
                  <a:extLst>
                    <a:ext uri="{9D8B030D-6E8A-4147-A177-3AD203B41FA5}">
                      <a16:colId xmlns:a16="http://schemas.microsoft.com/office/drawing/2014/main" val="2956316488"/>
                    </a:ext>
                  </a:extLst>
                </a:gridCol>
                <a:gridCol w="3610222">
                  <a:extLst>
                    <a:ext uri="{9D8B030D-6E8A-4147-A177-3AD203B41FA5}">
                      <a16:colId xmlns:a16="http://schemas.microsoft.com/office/drawing/2014/main" val="1645200813"/>
                    </a:ext>
                  </a:extLst>
                </a:gridCol>
                <a:gridCol w="1373630">
                  <a:extLst>
                    <a:ext uri="{9D8B030D-6E8A-4147-A177-3AD203B41FA5}">
                      <a16:colId xmlns:a16="http://schemas.microsoft.com/office/drawing/2014/main" val="2475063295"/>
                    </a:ext>
                  </a:extLst>
                </a:gridCol>
              </a:tblGrid>
              <a:tr h="634746">
                <a:tc>
                  <a:txBody>
                    <a:bodyPr/>
                    <a:lstStyle/>
                    <a:p>
                      <a:pPr algn="ctr">
                        <a:lnSpc>
                          <a:spcPts val="1800"/>
                        </a:lnSpc>
                        <a:spcBef>
                          <a:spcPts val="600"/>
                        </a:spcBef>
                        <a:spcAft>
                          <a:spcPts val="600"/>
                        </a:spcAft>
                        <a:buNone/>
                      </a:pPr>
                      <a:r>
                        <a:rPr lang="en-US" sz="2800" kern="100">
                          <a:effectLst/>
                        </a:rPr>
                        <a:t>TT</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Hạng mục</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Diễn giải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Giá trị</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Ghi chú</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4004980272"/>
                  </a:ext>
                </a:extLst>
              </a:tr>
              <a:tr h="634746">
                <a:tc>
                  <a:txBody>
                    <a:bodyPr/>
                    <a:lstStyle/>
                    <a:p>
                      <a:pPr algn="ctr">
                        <a:lnSpc>
                          <a:spcPts val="1800"/>
                        </a:lnSpc>
                        <a:spcBef>
                          <a:spcPts val="600"/>
                        </a:spcBef>
                        <a:spcAft>
                          <a:spcPts val="600"/>
                        </a:spcAft>
                        <a:buNone/>
                      </a:pPr>
                      <a:r>
                        <a:rPr lang="en-US" sz="2800" kern="100">
                          <a:effectLst/>
                        </a:rPr>
                        <a:t>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dirty="0" err="1">
                          <a:effectLst/>
                        </a:rPr>
                        <a:t>Tính</a:t>
                      </a:r>
                      <a:r>
                        <a:rPr lang="en-US" sz="2800" kern="100" dirty="0">
                          <a:effectLst/>
                        </a:rPr>
                        <a:t> </a:t>
                      </a:r>
                      <a:r>
                        <a:rPr lang="en-US" sz="2800" kern="100" dirty="0" err="1">
                          <a:effectLst/>
                        </a:rPr>
                        <a:t>điểm</a:t>
                      </a:r>
                      <a:r>
                        <a:rPr lang="en-US" sz="2800" kern="100" dirty="0">
                          <a:effectLst/>
                        </a:rPr>
                        <a:t> </a:t>
                      </a:r>
                      <a:r>
                        <a:rPr lang="en-US" sz="2800" kern="100" dirty="0" err="1">
                          <a:effectLst/>
                        </a:rPr>
                        <a:t>trường</a:t>
                      </a:r>
                      <a:r>
                        <a:rPr lang="en-US" sz="2800" kern="100" dirty="0">
                          <a:effectLst/>
                        </a:rPr>
                        <a:t> </a:t>
                      </a:r>
                      <a:r>
                        <a:rPr lang="en-US" sz="2800" kern="100" dirty="0" err="1">
                          <a:effectLst/>
                        </a:rPr>
                        <a:t>hợp</a:t>
                      </a:r>
                      <a:r>
                        <a:rPr lang="en-US" sz="2800" kern="100" dirty="0">
                          <a:effectLst/>
                        </a:rPr>
                        <a:t> </a:t>
                      </a:r>
                      <a:r>
                        <a:rPr lang="en-US" sz="2800" kern="100" dirty="0" err="1">
                          <a:effectLst/>
                        </a:rPr>
                        <a:t>sử</a:t>
                      </a:r>
                      <a:r>
                        <a:rPr lang="en-US" sz="2800" kern="100" dirty="0">
                          <a:effectLst/>
                        </a:rPr>
                        <a:t> </a:t>
                      </a:r>
                      <a:r>
                        <a:rPr lang="en-US" sz="2800" kern="100" dirty="0" err="1">
                          <a:effectLst/>
                        </a:rPr>
                        <a:t>dụng</a:t>
                      </a:r>
                      <a:r>
                        <a:rPr lang="en-US" sz="2800" kern="100" dirty="0">
                          <a:effectLst/>
                        </a:rPr>
                        <a:t> (Use case)</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3837560711"/>
                  </a:ext>
                </a:extLst>
              </a:tr>
              <a:tr h="506237">
                <a:tc>
                  <a:txBody>
                    <a:bodyPr/>
                    <a:lstStyle/>
                    <a:p>
                      <a:pPr algn="ctr">
                        <a:lnSpc>
                          <a:spcPts val="1800"/>
                        </a:lnSpc>
                        <a:spcBef>
                          <a:spcPts val="600"/>
                        </a:spcBef>
                        <a:spcAft>
                          <a:spcPts val="600"/>
                        </a:spcAft>
                        <a:buNone/>
                      </a:pPr>
                      <a:r>
                        <a:rPr lang="en-US" sz="2800" kern="100">
                          <a:effectLst/>
                        </a:rPr>
                        <a:t>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dirty="0" err="1">
                          <a:effectLst/>
                        </a:rPr>
                        <a:t>Điểm</a:t>
                      </a:r>
                      <a:r>
                        <a:rPr lang="en-US" sz="2800" kern="100" dirty="0">
                          <a:effectLst/>
                        </a:rPr>
                        <a:t> Actor (TAW)</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Phụ lục IV</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18</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1601852437"/>
                  </a:ext>
                </a:extLst>
              </a:tr>
              <a:tr h="635458">
                <a:tc>
                  <a:txBody>
                    <a:bodyPr/>
                    <a:lstStyle/>
                    <a:p>
                      <a:pPr algn="ctr">
                        <a:lnSpc>
                          <a:spcPts val="1800"/>
                        </a:lnSpc>
                        <a:spcBef>
                          <a:spcPts val="600"/>
                        </a:spcBef>
                        <a:spcAft>
                          <a:spcPts val="600"/>
                        </a:spcAft>
                        <a:buNone/>
                      </a:pPr>
                      <a:r>
                        <a:rPr lang="en-US" sz="2800" kern="100">
                          <a:effectLst/>
                        </a:rPr>
                        <a:t>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dirty="0" err="1">
                          <a:effectLst/>
                        </a:rPr>
                        <a:t>Điểm</a:t>
                      </a:r>
                      <a:r>
                        <a:rPr lang="en-US" sz="2800" kern="100" dirty="0">
                          <a:effectLst/>
                        </a:rPr>
                        <a:t> Use case (TBF)</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dirty="0" err="1">
                          <a:effectLst/>
                        </a:rPr>
                        <a:t>Phụ</a:t>
                      </a:r>
                      <a:r>
                        <a:rPr lang="en-US" sz="2800" kern="100" dirty="0">
                          <a:effectLst/>
                        </a:rPr>
                        <a:t> </a:t>
                      </a:r>
                      <a:r>
                        <a:rPr lang="en-US" sz="2800" kern="100" dirty="0" err="1">
                          <a:effectLst/>
                        </a:rPr>
                        <a:t>lục</a:t>
                      </a:r>
                      <a:r>
                        <a:rPr lang="en-US" sz="2800" kern="100" dirty="0">
                          <a:effectLst/>
                        </a:rPr>
                        <a:t> V</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155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860717028"/>
                  </a:ext>
                </a:extLst>
              </a:tr>
              <a:tr h="564851">
                <a:tc>
                  <a:txBody>
                    <a:bodyPr/>
                    <a:lstStyle/>
                    <a:p>
                      <a:pPr algn="ctr">
                        <a:lnSpc>
                          <a:spcPts val="1800"/>
                        </a:lnSpc>
                        <a:spcBef>
                          <a:spcPts val="600"/>
                        </a:spcBef>
                        <a:spcAft>
                          <a:spcPts val="600"/>
                        </a:spcAft>
                        <a:buNone/>
                      </a:pPr>
                      <a:r>
                        <a:rPr lang="en-US" sz="2800" kern="100">
                          <a:effectLst/>
                        </a:rPr>
                        <a:t>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Tính điểm UUCP</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UUCP = TAW +TBF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173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750645130"/>
                  </a:ext>
                </a:extLst>
              </a:tr>
              <a:tr h="573024">
                <a:tc>
                  <a:txBody>
                    <a:bodyPr/>
                    <a:lstStyle/>
                    <a:p>
                      <a:pPr algn="ctr">
                        <a:lnSpc>
                          <a:spcPts val="1800"/>
                        </a:lnSpc>
                        <a:spcBef>
                          <a:spcPts val="600"/>
                        </a:spcBef>
                        <a:spcAft>
                          <a:spcPts val="600"/>
                        </a:spcAft>
                        <a:buNone/>
                      </a:pPr>
                      <a:r>
                        <a:rPr lang="en-US" sz="2800" kern="100">
                          <a:effectLst/>
                        </a:rPr>
                        <a:t>4</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Hệ số phức tạp về KT-CN (TCF)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TCF = 0,6 + (0,01 x TFW)</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0,65 + 0,01 * 33 = 0.98</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2712228470"/>
                  </a:ext>
                </a:extLst>
              </a:tr>
              <a:tr h="848087">
                <a:tc>
                  <a:txBody>
                    <a:bodyPr/>
                    <a:lstStyle/>
                    <a:p>
                      <a:pPr algn="ctr">
                        <a:lnSpc>
                          <a:spcPts val="1800"/>
                        </a:lnSpc>
                        <a:spcBef>
                          <a:spcPts val="600"/>
                        </a:spcBef>
                        <a:spcAft>
                          <a:spcPts val="600"/>
                        </a:spcAft>
                        <a:buNone/>
                      </a:pPr>
                      <a:r>
                        <a:rPr lang="en-US" sz="2800" kern="100">
                          <a:effectLst/>
                        </a:rPr>
                        <a:t>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dirty="0" err="1">
                          <a:effectLst/>
                        </a:rPr>
                        <a:t>Hệ</a:t>
                      </a:r>
                      <a:r>
                        <a:rPr lang="en-US" sz="2800" kern="100" dirty="0">
                          <a:effectLst/>
                        </a:rPr>
                        <a:t> </a:t>
                      </a:r>
                      <a:r>
                        <a:rPr lang="en-US" sz="2800" kern="100" dirty="0" err="1">
                          <a:effectLst/>
                        </a:rPr>
                        <a:t>số</a:t>
                      </a:r>
                      <a:r>
                        <a:rPr lang="en-US" sz="2800" kern="100" dirty="0">
                          <a:effectLst/>
                        </a:rPr>
                        <a:t> </a:t>
                      </a:r>
                      <a:r>
                        <a:rPr lang="en-US" sz="2800" kern="100" dirty="0" err="1">
                          <a:effectLst/>
                        </a:rPr>
                        <a:t>phức</a:t>
                      </a:r>
                      <a:r>
                        <a:rPr lang="en-US" sz="2800" kern="100" dirty="0">
                          <a:effectLst/>
                        </a:rPr>
                        <a:t> </a:t>
                      </a:r>
                      <a:r>
                        <a:rPr lang="en-US" sz="2800" kern="100" dirty="0" err="1">
                          <a:effectLst/>
                        </a:rPr>
                        <a:t>tạp</a:t>
                      </a:r>
                      <a:r>
                        <a:rPr lang="en-US" sz="2800" kern="100" dirty="0">
                          <a:effectLst/>
                        </a:rPr>
                        <a:t> </a:t>
                      </a:r>
                      <a:r>
                        <a:rPr lang="en-US" sz="2800" kern="100" dirty="0" err="1">
                          <a:effectLst/>
                        </a:rPr>
                        <a:t>về</a:t>
                      </a:r>
                      <a:r>
                        <a:rPr lang="en-US" sz="2800" kern="100" dirty="0">
                          <a:effectLst/>
                        </a:rPr>
                        <a:t> </a:t>
                      </a:r>
                      <a:r>
                        <a:rPr lang="en-US" sz="2800" kern="100" dirty="0" err="1">
                          <a:effectLst/>
                        </a:rPr>
                        <a:t>môi</a:t>
                      </a:r>
                      <a:r>
                        <a:rPr lang="en-US" sz="2800" kern="100" dirty="0">
                          <a:effectLst/>
                        </a:rPr>
                        <a:t> </a:t>
                      </a:r>
                      <a:r>
                        <a:rPr lang="en-US" sz="2800" kern="100" dirty="0" err="1">
                          <a:effectLst/>
                        </a:rPr>
                        <a:t>trường</a:t>
                      </a:r>
                      <a:r>
                        <a:rPr lang="en-US" sz="2800" kern="100" dirty="0">
                          <a:effectLst/>
                        </a:rPr>
                        <a:t> (EF)</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EF = 1,4 + (-0,03 x EFW)</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1.4 + (-0.03 x 14.5)</a:t>
                      </a:r>
                    </a:p>
                    <a:p>
                      <a:pPr algn="just">
                        <a:lnSpc>
                          <a:spcPts val="1800"/>
                        </a:lnSpc>
                        <a:spcBef>
                          <a:spcPts val="600"/>
                        </a:spcBef>
                        <a:spcAft>
                          <a:spcPts val="600"/>
                        </a:spcAft>
                        <a:buNone/>
                      </a:pPr>
                      <a:r>
                        <a:rPr lang="en-US" sz="2800" kern="100">
                          <a:effectLst/>
                        </a:rPr>
                        <a:t>= 0,965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475196333"/>
                  </a:ext>
                </a:extLst>
              </a:tr>
              <a:tr h="848087">
                <a:tc>
                  <a:txBody>
                    <a:bodyPr/>
                    <a:lstStyle/>
                    <a:p>
                      <a:pPr algn="ctr">
                        <a:lnSpc>
                          <a:spcPts val="1800"/>
                        </a:lnSpc>
                        <a:spcBef>
                          <a:spcPts val="600"/>
                        </a:spcBef>
                        <a:spcAft>
                          <a:spcPts val="600"/>
                        </a:spcAft>
                        <a:buNone/>
                      </a:pPr>
                      <a:r>
                        <a:rPr lang="en-US" sz="2800" kern="100">
                          <a:effectLst/>
                        </a:rPr>
                        <a:t>6</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Tính điểm AUCP</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AUCP = UUCP x TCF x EF</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dirty="0">
                          <a:effectLst/>
                        </a:rPr>
                        <a:t> </a:t>
                      </a:r>
                      <a:r>
                        <a:rPr lang="en-GB" sz="2800" kern="100" dirty="0">
                          <a:effectLst/>
                        </a:rPr>
                        <a:t>173 * 0.98 * 0.965 </a:t>
                      </a:r>
                      <a:endParaRPr lang="en-US" sz="2800" kern="100" dirty="0">
                        <a:effectLst/>
                      </a:endParaRPr>
                    </a:p>
                    <a:p>
                      <a:pPr algn="just">
                        <a:lnSpc>
                          <a:spcPts val="1800"/>
                        </a:lnSpc>
                        <a:spcBef>
                          <a:spcPts val="600"/>
                        </a:spcBef>
                        <a:spcAft>
                          <a:spcPts val="600"/>
                        </a:spcAft>
                        <a:buNone/>
                      </a:pPr>
                      <a:r>
                        <a:rPr lang="en-GB" sz="2800" kern="100" dirty="0">
                          <a:effectLst/>
                        </a:rPr>
                        <a:t>= 163,6061</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3853702346"/>
                  </a:ext>
                </a:extLst>
              </a:tr>
              <a:tr h="307652">
                <a:tc>
                  <a:txBody>
                    <a:bodyPr/>
                    <a:lstStyle/>
                    <a:p>
                      <a:pPr algn="ctr">
                        <a:lnSpc>
                          <a:spcPts val="1800"/>
                        </a:lnSpc>
                        <a:spcBef>
                          <a:spcPts val="600"/>
                        </a:spcBef>
                        <a:spcAft>
                          <a:spcPts val="600"/>
                        </a:spcAft>
                        <a:buNone/>
                      </a:pPr>
                      <a:r>
                        <a:rPr lang="en-US" sz="2800" kern="100">
                          <a:effectLst/>
                        </a:rPr>
                        <a:t>II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Nội suy thời gian lao động (P)</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P: người/giờ/AUCP</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dirty="0">
                          <a:effectLst/>
                        </a:rPr>
                        <a:t>20</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dirty="0">
                          <a:effectLst/>
                        </a:rPr>
                        <a:t> </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83487338"/>
                  </a:ext>
                </a:extLst>
              </a:tr>
              <a:tr h="1235895">
                <a:tc>
                  <a:txBody>
                    <a:bodyPr/>
                    <a:lstStyle/>
                    <a:p>
                      <a:pPr algn="ctr">
                        <a:lnSpc>
                          <a:spcPts val="1800"/>
                        </a:lnSpc>
                        <a:spcBef>
                          <a:spcPts val="600"/>
                        </a:spcBef>
                        <a:spcAft>
                          <a:spcPts val="600"/>
                        </a:spcAft>
                        <a:buNone/>
                      </a:pPr>
                      <a:r>
                        <a:rPr lang="en-US" sz="2800" kern="100">
                          <a:effectLst/>
                        </a:rPr>
                        <a:t>III</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Giá trị nỗ lực thực tế (Tổng điểm tác nhânE)</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E = P x AUCP</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dirty="0">
                          <a:effectLst/>
                        </a:rPr>
                        <a:t> 20 x 136,8949 </a:t>
                      </a:r>
                    </a:p>
                    <a:p>
                      <a:pPr algn="just">
                        <a:lnSpc>
                          <a:spcPts val="1800"/>
                        </a:lnSpc>
                        <a:spcBef>
                          <a:spcPts val="600"/>
                        </a:spcBef>
                        <a:spcAft>
                          <a:spcPts val="600"/>
                        </a:spcAft>
                        <a:buNone/>
                      </a:pPr>
                      <a:r>
                        <a:rPr lang="en-US" sz="2800" kern="100" dirty="0">
                          <a:effectLst/>
                        </a:rPr>
                        <a:t>=3272.122</a:t>
                      </a:r>
                    </a:p>
                    <a:p>
                      <a:pPr algn="just">
                        <a:lnSpc>
                          <a:spcPts val="1800"/>
                        </a:lnSpc>
                        <a:spcBef>
                          <a:spcPts val="600"/>
                        </a:spcBef>
                        <a:spcAft>
                          <a:spcPts val="600"/>
                        </a:spcAft>
                        <a:buNone/>
                      </a:pPr>
                      <a:r>
                        <a:rPr lang="en-US" sz="2800" kern="100" dirty="0">
                          <a:effectLst/>
                        </a:rPr>
                        <a:t> (p-h)</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dirty="0">
                          <a:effectLst/>
                        </a:rPr>
                        <a:t> </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4017342714"/>
                  </a:ext>
                </a:extLst>
              </a:tr>
              <a:tr h="504513">
                <a:tc>
                  <a:txBody>
                    <a:bodyPr/>
                    <a:lstStyle/>
                    <a:p>
                      <a:pPr algn="ctr">
                        <a:lnSpc>
                          <a:spcPts val="1800"/>
                        </a:lnSpc>
                        <a:spcBef>
                          <a:spcPts val="600"/>
                        </a:spcBef>
                        <a:spcAft>
                          <a:spcPts val="600"/>
                        </a:spcAft>
                        <a:buNone/>
                      </a:pPr>
                      <a:r>
                        <a:rPr lang="en-US" sz="2800" kern="100">
                          <a:effectLst/>
                        </a:rPr>
                        <a:t>IV</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Mức lương lao động bình quân (H)</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H: người/giờ</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35.000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 </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1492993086"/>
                  </a:ext>
                </a:extLst>
              </a:tr>
              <a:tr h="634746">
                <a:tc>
                  <a:txBody>
                    <a:bodyPr/>
                    <a:lstStyle/>
                    <a:p>
                      <a:pPr algn="ctr">
                        <a:lnSpc>
                          <a:spcPts val="1800"/>
                        </a:lnSpc>
                        <a:spcBef>
                          <a:spcPts val="600"/>
                        </a:spcBef>
                        <a:spcAft>
                          <a:spcPts val="600"/>
                        </a:spcAft>
                        <a:buNone/>
                      </a:pPr>
                      <a:r>
                        <a:rPr lang="en-US" sz="2800" kern="100">
                          <a:effectLst/>
                        </a:rPr>
                        <a:t>V</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dirty="0">
                          <a:effectLst/>
                        </a:rPr>
                        <a:t>Chi </a:t>
                      </a:r>
                      <a:r>
                        <a:rPr lang="en-US" sz="2800" kern="100" dirty="0" err="1">
                          <a:effectLst/>
                        </a:rPr>
                        <a:t>phí</a:t>
                      </a:r>
                      <a:r>
                        <a:rPr lang="en-US" sz="2800" kern="100" dirty="0">
                          <a:effectLst/>
                        </a:rPr>
                        <a:t> </a:t>
                      </a:r>
                      <a:r>
                        <a:rPr lang="en-US" sz="2800" kern="100" dirty="0" err="1">
                          <a:effectLst/>
                        </a:rPr>
                        <a:t>trực</a:t>
                      </a:r>
                      <a:r>
                        <a:rPr lang="en-US" sz="2800" kern="100" dirty="0">
                          <a:effectLst/>
                        </a:rPr>
                        <a:t> </a:t>
                      </a:r>
                      <a:r>
                        <a:rPr lang="en-US" sz="2800" kern="100" dirty="0" err="1">
                          <a:effectLst/>
                        </a:rPr>
                        <a:t>tiếp</a:t>
                      </a:r>
                      <a:r>
                        <a:rPr lang="en-US" sz="2800" kern="100" dirty="0">
                          <a:effectLst/>
                        </a:rPr>
                        <a:t> </a:t>
                      </a:r>
                      <a:r>
                        <a:rPr lang="en-US" sz="2800" kern="100" dirty="0" err="1">
                          <a:effectLst/>
                        </a:rPr>
                        <a:t>xây</a:t>
                      </a:r>
                      <a:r>
                        <a:rPr lang="en-US" sz="2800" kern="100" dirty="0">
                          <a:effectLst/>
                        </a:rPr>
                        <a:t> </a:t>
                      </a:r>
                      <a:r>
                        <a:rPr lang="en-US" sz="2800" kern="100" dirty="0" err="1">
                          <a:effectLst/>
                        </a:rPr>
                        <a:t>dựng</a:t>
                      </a:r>
                      <a:r>
                        <a:rPr lang="en-US" sz="2800" kern="100" dirty="0">
                          <a:effectLst/>
                        </a:rPr>
                        <a:t>, </a:t>
                      </a:r>
                      <a:r>
                        <a:rPr lang="en-US" sz="2800" kern="100" dirty="0" err="1">
                          <a:effectLst/>
                        </a:rPr>
                        <a:t>phát</a:t>
                      </a:r>
                      <a:r>
                        <a:rPr lang="en-US" sz="2800" kern="100" dirty="0">
                          <a:effectLst/>
                        </a:rPr>
                        <a:t> </a:t>
                      </a:r>
                      <a:r>
                        <a:rPr lang="en-US" sz="2800" kern="100" dirty="0" err="1">
                          <a:effectLst/>
                        </a:rPr>
                        <a:t>triển</a:t>
                      </a:r>
                      <a:r>
                        <a:rPr lang="en-US" sz="2800" kern="100" dirty="0">
                          <a:effectLst/>
                        </a:rPr>
                        <a:t>, </a:t>
                      </a:r>
                      <a:r>
                        <a:rPr lang="en-US" sz="2800" kern="100" dirty="0" err="1">
                          <a:effectLst/>
                        </a:rPr>
                        <a:t>mở</a:t>
                      </a:r>
                      <a:r>
                        <a:rPr lang="en-US" sz="2800" kern="100" dirty="0">
                          <a:effectLst/>
                        </a:rPr>
                        <a:t> </a:t>
                      </a:r>
                    </a:p>
                    <a:p>
                      <a:pPr algn="just">
                        <a:lnSpc>
                          <a:spcPts val="1800"/>
                        </a:lnSpc>
                        <a:spcBef>
                          <a:spcPts val="600"/>
                        </a:spcBef>
                        <a:spcAft>
                          <a:spcPts val="600"/>
                        </a:spcAft>
                        <a:buNone/>
                      </a:pPr>
                      <a:r>
                        <a:rPr lang="en-US" sz="2800" kern="100" dirty="0" err="1">
                          <a:effectLst/>
                        </a:rPr>
                        <a:t>rộng</a:t>
                      </a:r>
                      <a:r>
                        <a:rPr lang="en-US" sz="2800" kern="100" dirty="0">
                          <a:effectLst/>
                        </a:rPr>
                        <a:t> </a:t>
                      </a:r>
                      <a:r>
                        <a:rPr lang="en-US" sz="2800" kern="100" dirty="0" err="1">
                          <a:effectLst/>
                        </a:rPr>
                        <a:t>phần</a:t>
                      </a:r>
                      <a:r>
                        <a:rPr lang="en-US" sz="2800" kern="100" dirty="0">
                          <a:effectLst/>
                        </a:rPr>
                        <a:t> </a:t>
                      </a:r>
                      <a:r>
                        <a:rPr lang="en-US" sz="2800" kern="100" dirty="0" err="1">
                          <a:effectLst/>
                        </a:rPr>
                        <a:t>mềm</a:t>
                      </a:r>
                      <a:r>
                        <a:rPr lang="en-US" sz="2800" kern="100" dirty="0">
                          <a:effectLst/>
                        </a:rPr>
                        <a:t> </a:t>
                      </a:r>
                      <a:r>
                        <a:rPr lang="en-US" sz="2800" kern="100" dirty="0" err="1">
                          <a:effectLst/>
                        </a:rPr>
                        <a:t>nội</a:t>
                      </a:r>
                      <a:r>
                        <a:rPr lang="en-US" sz="2800" kern="100" dirty="0">
                          <a:effectLst/>
                        </a:rPr>
                        <a:t> </a:t>
                      </a:r>
                      <a:r>
                        <a:rPr lang="en-US" sz="2800" kern="100" dirty="0" err="1">
                          <a:effectLst/>
                        </a:rPr>
                        <a:t>bộ</a:t>
                      </a:r>
                      <a:r>
                        <a:rPr lang="en-US" sz="2800" kern="100" dirty="0">
                          <a:effectLst/>
                        </a:rPr>
                        <a:t> (G)</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ctr">
                        <a:lnSpc>
                          <a:spcPts val="1800"/>
                        </a:lnSpc>
                        <a:spcBef>
                          <a:spcPts val="600"/>
                        </a:spcBef>
                        <a:spcAft>
                          <a:spcPts val="600"/>
                        </a:spcAft>
                        <a:buNone/>
                      </a:pPr>
                      <a:r>
                        <a:rPr lang="en-US" sz="2800" kern="100">
                          <a:effectLst/>
                        </a:rPr>
                        <a:t>G = 1,4 x E x H</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a:effectLst/>
                        </a:rPr>
                        <a:t> 160,333,978</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tc>
                  <a:txBody>
                    <a:bodyPr/>
                    <a:lstStyle/>
                    <a:p>
                      <a:pPr algn="just">
                        <a:lnSpc>
                          <a:spcPts val="1800"/>
                        </a:lnSpc>
                        <a:spcBef>
                          <a:spcPts val="600"/>
                        </a:spcBef>
                        <a:spcAft>
                          <a:spcPts val="600"/>
                        </a:spcAft>
                        <a:buNone/>
                      </a:pPr>
                      <a:r>
                        <a:rPr lang="en-US" sz="2800" kern="100" dirty="0">
                          <a:effectLst/>
                        </a:rPr>
                        <a:t> </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1602" marR="61602" marT="0" marB="0" anchor="ctr"/>
                </a:tc>
                <a:extLst>
                  <a:ext uri="{0D108BD9-81ED-4DB2-BD59-A6C34878D82A}">
                    <a16:rowId xmlns:a16="http://schemas.microsoft.com/office/drawing/2014/main" val="445297210"/>
                  </a:ext>
                </a:extLst>
              </a:tr>
            </a:tbl>
          </a:graphicData>
        </a:graphic>
      </p:graphicFrame>
      <p:sp>
        <p:nvSpPr>
          <p:cNvPr id="10" name="TextBox 10">
            <a:extLst>
              <a:ext uri="{FF2B5EF4-FFF2-40B4-BE49-F238E27FC236}">
                <a16:creationId xmlns:a16="http://schemas.microsoft.com/office/drawing/2014/main" id="{28783772-074F-66DD-716A-CED5CE343411}"/>
              </a:ext>
            </a:extLst>
          </p:cNvPr>
          <p:cNvSpPr txBox="1"/>
          <p:nvPr/>
        </p:nvSpPr>
        <p:spPr>
          <a:xfrm>
            <a:off x="1222870" y="835328"/>
            <a:ext cx="16495397" cy="500137"/>
          </a:xfrm>
          <a:prstGeom prst="rect">
            <a:avLst/>
          </a:prstGeom>
        </p:spPr>
        <p:txBody>
          <a:bodyPr wrap="square" lIns="0" tIns="0" rIns="0" bIns="0" rtlCol="0" anchor="t">
            <a:spAutoFit/>
          </a:bodyPr>
          <a:lstStyle/>
          <a:p>
            <a:pPr>
              <a:lnSpc>
                <a:spcPts val="3900"/>
              </a:lnSpc>
              <a:spcBef>
                <a:spcPct val="0"/>
              </a:spcBef>
            </a:pPr>
            <a:r>
              <a:rPr lang="vi-VN" sz="3600" dirty="0"/>
              <a:t>Tính toán chi phí trự tiếp xây dựng, phát triển, mở rộng phần mềm nội bộ</a:t>
            </a:r>
            <a:endParaRPr lang="en-US" sz="3600"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93358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65356-7D43-BC58-820C-80118219D1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82020E-99CF-A75E-916F-B4B71BAD8A96}"/>
              </a:ext>
            </a:extLst>
          </p:cNvPr>
          <p:cNvSpPr/>
          <p:nvPr/>
        </p:nvSpPr>
        <p:spPr>
          <a:xfrm>
            <a:off x="-21771"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4FFCE00E-F5A1-0717-47F2-9D3103EB59DB}"/>
              </a:ext>
            </a:extLst>
          </p:cNvPr>
          <p:cNvSpPr txBox="1"/>
          <p:nvPr/>
        </p:nvSpPr>
        <p:spPr>
          <a:xfrm>
            <a:off x="1012366" y="8330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24DD5731-FD53-9931-92B9-A76AB3413B90}"/>
              </a:ext>
            </a:extLst>
          </p:cNvPr>
          <p:cNvSpPr txBox="1"/>
          <p:nvPr/>
        </p:nvSpPr>
        <p:spPr>
          <a:xfrm>
            <a:off x="1057555" y="945968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E89D89B8-8092-E87E-B9C8-9EE15003ABE7}"/>
              </a:ext>
            </a:extLst>
          </p:cNvPr>
          <p:cNvSpPr txBox="1"/>
          <p:nvPr/>
        </p:nvSpPr>
        <p:spPr>
          <a:xfrm>
            <a:off x="16995321" y="945968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05A4A766-FF73-5051-DF4B-632C6FBFB1A2}"/>
              </a:ext>
            </a:extLst>
          </p:cNvPr>
          <p:cNvSpPr txBox="1"/>
          <p:nvPr/>
        </p:nvSpPr>
        <p:spPr>
          <a:xfrm>
            <a:off x="4288018" y="945968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99ACCA85-9D24-0357-2FA8-087A9C28C325}"/>
              </a:ext>
            </a:extLst>
          </p:cNvPr>
          <p:cNvSpPr txBox="1"/>
          <p:nvPr/>
        </p:nvSpPr>
        <p:spPr>
          <a:xfrm>
            <a:off x="1621018" y="38072"/>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Lập </a:t>
            </a:r>
            <a:r>
              <a:rPr lang="en-US" sz="3999" dirty="0" err="1">
                <a:solidFill>
                  <a:srgbClr val="000000"/>
                </a:solidFill>
                <a:latin typeface="Times New Roman"/>
                <a:ea typeface="Times New Roman"/>
                <a:cs typeface="Times New Roman"/>
                <a:sym typeface="Times New Roman"/>
              </a:rPr>
              <a:t>kế</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hoạch</a:t>
            </a:r>
            <a:endParaRPr lang="en-US" sz="3999" dirty="0">
              <a:solidFill>
                <a:srgbClr val="000000"/>
              </a:solidFill>
              <a:latin typeface="Times New Roman"/>
              <a:ea typeface="Times New Roman"/>
              <a:cs typeface="Times New Roman"/>
              <a:sym typeface="Times New Roman"/>
            </a:endParaRPr>
          </a:p>
        </p:txBody>
      </p:sp>
      <p:sp>
        <p:nvSpPr>
          <p:cNvPr id="10" name="TextBox 10">
            <a:extLst>
              <a:ext uri="{FF2B5EF4-FFF2-40B4-BE49-F238E27FC236}">
                <a16:creationId xmlns:a16="http://schemas.microsoft.com/office/drawing/2014/main" id="{133F3761-737F-62F2-39D6-00827067002C}"/>
              </a:ext>
            </a:extLst>
          </p:cNvPr>
          <p:cNvSpPr txBox="1"/>
          <p:nvPr/>
        </p:nvSpPr>
        <p:spPr>
          <a:xfrm>
            <a:off x="1222870" y="835328"/>
            <a:ext cx="16495397" cy="500137"/>
          </a:xfrm>
          <a:prstGeom prst="rect">
            <a:avLst/>
          </a:prstGeom>
        </p:spPr>
        <p:txBody>
          <a:bodyPr wrap="square" lIns="0" tIns="0" rIns="0" bIns="0" rtlCol="0" anchor="t">
            <a:spAutoFit/>
          </a:bodyPr>
          <a:lstStyle/>
          <a:p>
            <a:pPr>
              <a:lnSpc>
                <a:spcPts val="3900"/>
              </a:lnSpc>
              <a:spcBef>
                <a:spcPct val="0"/>
              </a:spcBef>
            </a:pPr>
            <a:r>
              <a:rPr lang="vi-VN" sz="3600" dirty="0"/>
              <a:t>Cây cấu trúc ước lượng chi phí tổng thể của dự án</a:t>
            </a:r>
            <a:endParaRPr lang="en-US" sz="3600" dirty="0">
              <a:solidFill>
                <a:srgbClr val="000000"/>
              </a:solidFill>
              <a:latin typeface="Times New Roman"/>
              <a:ea typeface="Times New Roman"/>
              <a:cs typeface="Times New Roman"/>
              <a:sym typeface="Times New Roman"/>
            </a:endParaRPr>
          </a:p>
        </p:txBody>
      </p:sp>
      <p:pic>
        <p:nvPicPr>
          <p:cNvPr id="3" name="Picture 2" descr="A chart of a company&#10;&#10;AI-generated content may be incorrect.">
            <a:extLst>
              <a:ext uri="{FF2B5EF4-FFF2-40B4-BE49-F238E27FC236}">
                <a16:creationId xmlns:a16="http://schemas.microsoft.com/office/drawing/2014/main" id="{483A28C5-BD7A-3821-7B10-25C63E4578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61012" y="1423912"/>
            <a:ext cx="12765975" cy="8000279"/>
          </a:xfrm>
          <a:prstGeom prst="rect">
            <a:avLst/>
          </a:prstGeom>
          <a:noFill/>
          <a:ln>
            <a:noFill/>
          </a:ln>
        </p:spPr>
      </p:pic>
    </p:spTree>
    <p:extLst>
      <p:ext uri="{BB962C8B-B14F-4D97-AF65-F5344CB8AC3E}">
        <p14:creationId xmlns:p14="http://schemas.microsoft.com/office/powerpoint/2010/main" val="1437773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986C9-AE61-508B-7F76-5149B627A9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E76BB5-81AD-FAF8-60FB-983FA05174B7}"/>
              </a:ext>
            </a:extLst>
          </p:cNvPr>
          <p:cNvSpPr/>
          <p:nvPr/>
        </p:nvSpPr>
        <p:spPr>
          <a:xfrm>
            <a:off x="-21771"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9A73F174-C1FE-8C05-7BC2-C13587B6295D}"/>
              </a:ext>
            </a:extLst>
          </p:cNvPr>
          <p:cNvSpPr txBox="1"/>
          <p:nvPr/>
        </p:nvSpPr>
        <p:spPr>
          <a:xfrm>
            <a:off x="1012366" y="8330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A1345D7A-B11E-AE1D-EF22-988B7C645886}"/>
              </a:ext>
            </a:extLst>
          </p:cNvPr>
          <p:cNvSpPr txBox="1"/>
          <p:nvPr/>
        </p:nvSpPr>
        <p:spPr>
          <a:xfrm>
            <a:off x="1057555" y="945968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820039A1-86E9-135E-D6C2-4A56451DAF73}"/>
              </a:ext>
            </a:extLst>
          </p:cNvPr>
          <p:cNvSpPr txBox="1"/>
          <p:nvPr/>
        </p:nvSpPr>
        <p:spPr>
          <a:xfrm>
            <a:off x="16995321" y="945968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0115E2E6-467F-EF2D-A021-750E3E3BBAAF}"/>
              </a:ext>
            </a:extLst>
          </p:cNvPr>
          <p:cNvSpPr txBox="1"/>
          <p:nvPr/>
        </p:nvSpPr>
        <p:spPr>
          <a:xfrm>
            <a:off x="4288018" y="945968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F9807BBA-BF34-CF7F-EE07-D1510809A6C8}"/>
              </a:ext>
            </a:extLst>
          </p:cNvPr>
          <p:cNvSpPr txBox="1"/>
          <p:nvPr/>
        </p:nvSpPr>
        <p:spPr>
          <a:xfrm>
            <a:off x="1621018" y="38072"/>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Lập </a:t>
            </a:r>
            <a:r>
              <a:rPr lang="en-US" sz="3999" dirty="0" err="1">
                <a:solidFill>
                  <a:srgbClr val="000000"/>
                </a:solidFill>
                <a:latin typeface="Times New Roman"/>
                <a:ea typeface="Times New Roman"/>
                <a:cs typeface="Times New Roman"/>
                <a:sym typeface="Times New Roman"/>
              </a:rPr>
              <a:t>lịch</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biểu</a:t>
            </a:r>
            <a:endParaRPr lang="en-US" sz="3999" dirty="0">
              <a:solidFill>
                <a:srgbClr val="000000"/>
              </a:solidFill>
              <a:latin typeface="Times New Roman"/>
              <a:ea typeface="Times New Roman"/>
              <a:cs typeface="Times New Roman"/>
              <a:sym typeface="Times New Roman"/>
            </a:endParaRPr>
          </a:p>
        </p:txBody>
      </p:sp>
      <p:pic>
        <p:nvPicPr>
          <p:cNvPr id="11" name="Picture 10" descr="A screenshot of a computer&#10;&#10;AI-generated content may be incorrect.">
            <a:extLst>
              <a:ext uri="{FF2B5EF4-FFF2-40B4-BE49-F238E27FC236}">
                <a16:creationId xmlns:a16="http://schemas.microsoft.com/office/drawing/2014/main" id="{978B0D60-63C3-240D-99C3-A5E042D56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0471" y="2061271"/>
            <a:ext cx="8355093" cy="5102897"/>
          </a:xfrm>
          <a:prstGeom prst="rect">
            <a:avLst/>
          </a:prstGeom>
          <a:noFill/>
          <a:ln>
            <a:noFill/>
          </a:ln>
        </p:spPr>
      </p:pic>
      <p:pic>
        <p:nvPicPr>
          <p:cNvPr id="12" name="Picture 11" descr="A screenshot of a computer&#10;&#10;AI-generated content may be incorrect.">
            <a:extLst>
              <a:ext uri="{FF2B5EF4-FFF2-40B4-BE49-F238E27FC236}">
                <a16:creationId xmlns:a16="http://schemas.microsoft.com/office/drawing/2014/main" id="{E1929F4E-6763-BEBD-E141-FC8EC4C111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89383" y="2066714"/>
            <a:ext cx="12888146" cy="5102897"/>
          </a:xfrm>
          <a:prstGeom prst="rect">
            <a:avLst/>
          </a:prstGeom>
          <a:noFill/>
          <a:ln>
            <a:noFill/>
          </a:ln>
        </p:spPr>
      </p:pic>
      <p:sp>
        <p:nvSpPr>
          <p:cNvPr id="14" name="TextBox 13">
            <a:extLst>
              <a:ext uri="{FF2B5EF4-FFF2-40B4-BE49-F238E27FC236}">
                <a16:creationId xmlns:a16="http://schemas.microsoft.com/office/drawing/2014/main" id="{2CE3D47E-C403-F7A5-813A-D663AD47ED17}"/>
              </a:ext>
            </a:extLst>
          </p:cNvPr>
          <p:cNvSpPr txBox="1"/>
          <p:nvPr/>
        </p:nvSpPr>
        <p:spPr>
          <a:xfrm>
            <a:off x="-2091962" y="7594862"/>
            <a:ext cx="9154884" cy="400110"/>
          </a:xfrm>
          <a:prstGeom prst="rect">
            <a:avLst/>
          </a:prstGeom>
          <a:noFill/>
        </p:spPr>
        <p:txBody>
          <a:bodyPr wrap="square">
            <a:spAutoFit/>
          </a:bodyPr>
          <a:lstStyle/>
          <a:p>
            <a:pPr algn="ctr">
              <a:spcAft>
                <a:spcPts val="1000"/>
              </a:spcAft>
              <a:buNone/>
            </a:pPr>
            <a:r>
              <a:rPr lang="vi-VN" sz="20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Sơ đồ Gantt phân bổ thời gian và nhân lực 1</a:t>
            </a:r>
            <a:endParaRPr lang="en-US" sz="20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E5E7D570-AB4C-73D6-D4E6-E2E5DBD846DC}"/>
              </a:ext>
            </a:extLst>
          </p:cNvPr>
          <p:cNvSpPr txBox="1"/>
          <p:nvPr/>
        </p:nvSpPr>
        <p:spPr>
          <a:xfrm>
            <a:off x="7620000" y="7594862"/>
            <a:ext cx="9154884" cy="523220"/>
          </a:xfrm>
          <a:prstGeom prst="rect">
            <a:avLst/>
          </a:prstGeom>
          <a:noFill/>
        </p:spPr>
        <p:txBody>
          <a:bodyPr wrap="square">
            <a:spAutoFit/>
          </a:bodyPr>
          <a:lstStyle/>
          <a:p>
            <a:pPr algn="ctr">
              <a:spcAft>
                <a:spcPts val="1000"/>
              </a:spcAft>
              <a:buNone/>
            </a:pPr>
            <a:r>
              <a:rPr lang="vi-VN" sz="28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Sơ đồ Gantt phân bổ thời gian và nhân lực 2</a:t>
            </a:r>
            <a:endParaRPr lang="en-US" sz="2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4783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Freeform 3"/>
          <p:cNvSpPr/>
          <p:nvPr/>
        </p:nvSpPr>
        <p:spPr>
          <a:xfrm>
            <a:off x="2199222" y="4941712"/>
            <a:ext cx="7714055" cy="4316588"/>
          </a:xfrm>
          <a:custGeom>
            <a:avLst/>
            <a:gdLst/>
            <a:ahLst/>
            <a:cxnLst/>
            <a:rect l="l" t="t" r="r" b="b"/>
            <a:pathLst>
              <a:path w="7714055" h="4316588">
                <a:moveTo>
                  <a:pt x="0" y="0"/>
                </a:moveTo>
                <a:lnTo>
                  <a:pt x="7714055" y="0"/>
                </a:lnTo>
                <a:lnTo>
                  <a:pt x="7714055" y="4316588"/>
                </a:lnTo>
                <a:lnTo>
                  <a:pt x="0" y="4316588"/>
                </a:lnTo>
                <a:lnTo>
                  <a:pt x="0" y="0"/>
                </a:lnTo>
                <a:close/>
              </a:path>
            </a:pathLst>
          </a:custGeom>
          <a:blipFill>
            <a:blip r:embed="rId3"/>
            <a:stretch>
              <a:fillRect/>
            </a:stretch>
          </a:blipFill>
        </p:spPr>
        <p:txBody>
          <a:bodyPr/>
          <a:lstStyle/>
          <a:p>
            <a:endParaRPr lang="en-US"/>
          </a:p>
        </p:txBody>
      </p:sp>
      <p:sp>
        <p:nvSpPr>
          <p:cNvPr id="4" name="Freeform 4"/>
          <p:cNvSpPr/>
          <p:nvPr/>
        </p:nvSpPr>
        <p:spPr>
          <a:xfrm>
            <a:off x="9913277" y="4941712"/>
            <a:ext cx="6191959" cy="4316588"/>
          </a:xfrm>
          <a:custGeom>
            <a:avLst/>
            <a:gdLst/>
            <a:ahLst/>
            <a:cxnLst/>
            <a:rect l="l" t="t" r="r" b="b"/>
            <a:pathLst>
              <a:path w="6191959" h="4316588">
                <a:moveTo>
                  <a:pt x="0" y="0"/>
                </a:moveTo>
                <a:lnTo>
                  <a:pt x="6191959" y="0"/>
                </a:lnTo>
                <a:lnTo>
                  <a:pt x="6191959" y="4316588"/>
                </a:lnTo>
                <a:lnTo>
                  <a:pt x="0" y="431658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613025" y="971550"/>
            <a:ext cx="3449360" cy="66357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Times New Roman"/>
                <a:ea typeface="Times New Roman"/>
                <a:cs typeface="Times New Roman"/>
                <a:sym typeface="Times New Roman"/>
              </a:rPr>
              <a:t>Tổng quan dự án</a:t>
            </a:r>
          </a:p>
        </p:txBody>
      </p:sp>
      <p:sp>
        <p:nvSpPr>
          <p:cNvPr id="6" name="TextBox 6"/>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7" name="TextBox 7"/>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8" name="TextBox 8"/>
          <p:cNvSpPr txBox="1"/>
          <p:nvPr/>
        </p:nvSpPr>
        <p:spPr>
          <a:xfrm>
            <a:off x="17068800" y="9486900"/>
            <a:ext cx="1905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3</a:t>
            </a:r>
          </a:p>
        </p:txBody>
      </p:sp>
      <p:sp>
        <p:nvSpPr>
          <p:cNvPr id="9" name="TextBox 9"/>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p:cNvSpPr txBox="1"/>
          <p:nvPr/>
        </p:nvSpPr>
        <p:spPr>
          <a:xfrm>
            <a:off x="1028700" y="1792410"/>
            <a:ext cx="16230600" cy="3486150"/>
          </a:xfrm>
          <a:prstGeom prst="rect">
            <a:avLst/>
          </a:prstGeom>
        </p:spPr>
        <p:txBody>
          <a:bodyPr lIns="0" tIns="0" rIns="0" bIns="0" rtlCol="0" anchor="t">
            <a:spAutoFit/>
          </a:bodyPr>
          <a:lstStyle/>
          <a:p>
            <a:pPr marL="647700" lvl="1" indent="-323850" algn="just">
              <a:lnSpc>
                <a:spcPts val="3900"/>
              </a:lnSpc>
              <a:spcBef>
                <a:spcPct val="0"/>
              </a:spcBef>
              <a:buFont typeface="Arial"/>
              <a:buChar char="•"/>
            </a:pPr>
            <a:r>
              <a:rPr lang="en-US" sz="3000" b="1" dirty="0" err="1">
                <a:solidFill>
                  <a:srgbClr val="000000"/>
                </a:solidFill>
                <a:latin typeface="Times New Roman"/>
                <a:ea typeface="Times New Roman"/>
                <a:cs typeface="Times New Roman"/>
                <a:sym typeface="Times New Roman"/>
              </a:rPr>
              <a:t>Tên</a:t>
            </a:r>
            <a:r>
              <a:rPr lang="en-US" sz="3000" b="1" dirty="0">
                <a:solidFill>
                  <a:srgbClr val="000000"/>
                </a:solidFill>
                <a:latin typeface="Times New Roman"/>
                <a:ea typeface="Times New Roman"/>
                <a:cs typeface="Times New Roman"/>
                <a:sym typeface="Times New Roman"/>
              </a:rPr>
              <a:t> </a:t>
            </a:r>
            <a:r>
              <a:rPr lang="en-US" sz="3000" b="1" dirty="0" err="1">
                <a:solidFill>
                  <a:srgbClr val="000000"/>
                </a:solidFill>
                <a:latin typeface="Times New Roman"/>
                <a:ea typeface="Times New Roman"/>
                <a:cs typeface="Times New Roman"/>
                <a:sym typeface="Times New Roman"/>
              </a:rPr>
              <a:t>dự</a:t>
            </a:r>
            <a:r>
              <a:rPr lang="en-US" sz="3000" b="1" dirty="0">
                <a:solidFill>
                  <a:srgbClr val="000000"/>
                </a:solidFill>
                <a:latin typeface="Times New Roman"/>
                <a:ea typeface="Times New Roman"/>
                <a:cs typeface="Times New Roman"/>
                <a:sym typeface="Times New Roman"/>
              </a:rPr>
              <a:t> </a:t>
            </a:r>
            <a:r>
              <a:rPr lang="en-US" sz="3000" b="1" dirty="0" err="1">
                <a:solidFill>
                  <a:srgbClr val="000000"/>
                </a:solidFill>
                <a:latin typeface="Times New Roman"/>
                <a:ea typeface="Times New Roman"/>
                <a:cs typeface="Times New Roman"/>
                <a:sym typeface="Times New Roman"/>
              </a:rPr>
              <a:t>án</a:t>
            </a:r>
            <a:r>
              <a:rPr lang="en-US" sz="3000" b="1"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NewsMart</a:t>
            </a:r>
            <a:r>
              <a:rPr lang="en-US" sz="3000" dirty="0">
                <a:solidFill>
                  <a:srgbClr val="000000"/>
                </a:solidFill>
                <a:latin typeface="Times New Roman"/>
                <a:ea typeface="Times New Roman"/>
                <a:cs typeface="Times New Roman"/>
                <a:sym typeface="Times New Roman"/>
              </a:rPr>
              <a:t>.</a:t>
            </a:r>
          </a:p>
          <a:p>
            <a:pPr marL="647700" lvl="1" indent="-323850" algn="just">
              <a:lnSpc>
                <a:spcPts val="3900"/>
              </a:lnSpc>
              <a:spcBef>
                <a:spcPct val="0"/>
              </a:spcBef>
              <a:buFont typeface="Arial"/>
              <a:buChar char="•"/>
            </a:pPr>
            <a:r>
              <a:rPr lang="en-US" sz="3000" b="1" dirty="0" err="1">
                <a:solidFill>
                  <a:srgbClr val="000000"/>
                </a:solidFill>
                <a:latin typeface="Times New Roman"/>
                <a:ea typeface="Times New Roman"/>
                <a:cs typeface="Times New Roman"/>
                <a:sym typeface="Times New Roman"/>
              </a:rPr>
              <a:t>Mô</a:t>
            </a:r>
            <a:r>
              <a:rPr lang="en-US" sz="3000" b="1" dirty="0">
                <a:solidFill>
                  <a:srgbClr val="000000"/>
                </a:solidFill>
                <a:latin typeface="Times New Roman"/>
                <a:ea typeface="Times New Roman"/>
                <a:cs typeface="Times New Roman"/>
                <a:sym typeface="Times New Roman"/>
              </a:rPr>
              <a:t> </a:t>
            </a:r>
            <a:r>
              <a:rPr lang="en-US" sz="3000" b="1" dirty="0" err="1">
                <a:solidFill>
                  <a:srgbClr val="000000"/>
                </a:solidFill>
                <a:latin typeface="Times New Roman"/>
                <a:ea typeface="Times New Roman"/>
                <a:cs typeface="Times New Roman"/>
                <a:sym typeface="Times New Roman"/>
              </a:rPr>
              <a:t>hình</a:t>
            </a:r>
            <a:r>
              <a:rPr lang="en-US" sz="3000" b="1"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Nền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tảng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mại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điện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trung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tâm</a:t>
            </a:r>
            <a:r>
              <a:rPr lang="en-US" sz="3000" dirty="0">
                <a:solidFill>
                  <a:srgbClr val="000000"/>
                </a:solidFill>
                <a:latin typeface="Times New Roman"/>
                <a:ea typeface="Times New Roman"/>
                <a:cs typeface="Times New Roman"/>
                <a:sym typeface="Times New Roman"/>
              </a:rPr>
              <a:t> tin </a:t>
            </a:r>
            <a:r>
              <a:rPr lang="en-US" sz="3000" dirty="0" err="1">
                <a:solidFill>
                  <a:srgbClr val="000000"/>
                </a:solidFill>
                <a:latin typeface="Times New Roman"/>
                <a:ea typeface="Times New Roman"/>
                <a:cs typeface="Times New Roman"/>
                <a:sym typeface="Times New Roman"/>
              </a:rPr>
              <a:t>tức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a:t>
            </a:r>
          </a:p>
          <a:p>
            <a:pPr marL="647700" lvl="1" indent="-323850" algn="just">
              <a:lnSpc>
                <a:spcPts val="3900"/>
              </a:lnSpc>
              <a:spcBef>
                <a:spcPct val="0"/>
              </a:spcBef>
              <a:buFont typeface="Arial"/>
              <a:buChar char="•"/>
            </a:pPr>
            <a:r>
              <a:rPr lang="en-US" sz="3000" b="1" dirty="0" err="1">
                <a:solidFill>
                  <a:srgbClr val="000000"/>
                </a:solidFill>
                <a:latin typeface="Times New Roman"/>
                <a:ea typeface="Times New Roman"/>
                <a:cs typeface="Times New Roman"/>
                <a:sym typeface="Times New Roman"/>
              </a:rPr>
              <a:t>Tầm</a:t>
            </a:r>
            <a:r>
              <a:rPr lang="en-US" sz="3000" b="1" dirty="0">
                <a:solidFill>
                  <a:srgbClr val="000000"/>
                </a:solidFill>
                <a:latin typeface="Times New Roman"/>
                <a:ea typeface="Times New Roman"/>
                <a:cs typeface="Times New Roman"/>
                <a:sym typeface="Times New Roman"/>
              </a:rPr>
              <a:t> </a:t>
            </a:r>
            <a:r>
              <a:rPr lang="en-US" sz="3000" b="1" dirty="0" err="1">
                <a:solidFill>
                  <a:srgbClr val="000000"/>
                </a:solidFill>
                <a:latin typeface="Times New Roman"/>
                <a:ea typeface="Times New Roman"/>
                <a:cs typeface="Times New Roman"/>
                <a:sym typeface="Times New Roman"/>
              </a:rPr>
              <a:t>nhìn</a:t>
            </a:r>
            <a:r>
              <a:rPr lang="en-US" sz="3000" b="1" dirty="0">
                <a:solidFill>
                  <a:srgbClr val="000000"/>
                </a:solidFill>
                <a:latin typeface="Times New Roman"/>
                <a:ea typeface="Times New Roman"/>
                <a:cs typeface="Times New Roman"/>
                <a:sym typeface="Times New Roman"/>
              </a:rPr>
              <a:t>: </a:t>
            </a:r>
            <a:r>
              <a:rPr lang="en-US" sz="3000" dirty="0">
                <a:solidFill>
                  <a:srgbClr val="000000"/>
                </a:solidFill>
                <a:latin typeface="Times New Roman"/>
                <a:ea typeface="Times New Roman"/>
                <a:cs typeface="Times New Roman"/>
                <a:sym typeface="Times New Roman"/>
              </a:rPr>
              <a:t>"</a:t>
            </a:r>
            <a:r>
              <a:rPr lang="en-US" sz="3000" dirty="0" err="1">
                <a:solidFill>
                  <a:srgbClr val="000000"/>
                </a:solidFill>
                <a:latin typeface="Times New Roman"/>
                <a:ea typeface="Times New Roman"/>
                <a:cs typeface="Times New Roman"/>
                <a:sym typeface="Times New Roman"/>
              </a:rPr>
              <a:t>NewsMart</a:t>
            </a:r>
            <a:r>
              <a:rPr lang="en-US" sz="3000" dirty="0">
                <a:solidFill>
                  <a:srgbClr val="000000"/>
                </a:solidFill>
                <a:latin typeface="Times New Roman"/>
                <a:ea typeface="Times New Roman"/>
                <a:cs typeface="Times New Roman"/>
                <a:sym typeface="Times New Roman"/>
              </a:rPr>
              <a:t> - Where Shopping Meets Stories" – Kết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giữa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mua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tiện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lợi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trải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nghiệm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thông</a:t>
            </a:r>
            <a:r>
              <a:rPr lang="en-US" sz="3000" dirty="0">
                <a:solidFill>
                  <a:srgbClr val="000000"/>
                </a:solidFill>
                <a:latin typeface="Times New Roman"/>
                <a:ea typeface="Times New Roman"/>
                <a:cs typeface="Times New Roman"/>
                <a:sym typeface="Times New Roman"/>
              </a:rPr>
              <a:t> tin (</a:t>
            </a:r>
            <a:r>
              <a:rPr lang="en-US" sz="3000" dirty="0" err="1">
                <a:solidFill>
                  <a:srgbClr val="000000"/>
                </a:solidFill>
                <a:latin typeface="Times New Roman"/>
                <a:ea typeface="Times New Roman"/>
                <a:cs typeface="Times New Roman"/>
                <a:sym typeface="Times New Roman"/>
              </a:rPr>
              <a:t>đánh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giá</a:t>
            </a:r>
            <a:r>
              <a:rPr lang="en-US" sz="3000" dirty="0">
                <a:solidFill>
                  <a:srgbClr val="000000"/>
                </a:solidFill>
                <a:latin typeface="Times New Roman"/>
                <a:ea typeface="Times New Roman"/>
                <a:cs typeface="Times New Roman"/>
                <a:sym typeface="Times New Roman"/>
              </a:rPr>
              <a:t>, chia </a:t>
            </a:r>
            <a:r>
              <a:rPr lang="en-US" sz="3000" dirty="0" err="1">
                <a:solidFill>
                  <a:srgbClr val="000000"/>
                </a:solidFill>
                <a:latin typeface="Times New Roman"/>
                <a:ea typeface="Times New Roman"/>
                <a:cs typeface="Times New Roman"/>
                <a:sym typeface="Times New Roman"/>
              </a:rPr>
              <a:t>sẻ</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hội</a:t>
            </a:r>
            <a:r>
              <a:rPr lang="en-US" sz="3000" dirty="0">
                <a:solidFill>
                  <a:srgbClr val="000000"/>
                </a:solidFill>
                <a:latin typeface="Times New Roman"/>
                <a:ea typeface="Times New Roman"/>
                <a:cs typeface="Times New Roman"/>
                <a:sym typeface="Times New Roman"/>
              </a:rPr>
              <a:t>).</a:t>
            </a:r>
          </a:p>
          <a:p>
            <a:pPr marL="647700" lvl="1" indent="-323850" algn="just">
              <a:lnSpc>
                <a:spcPts val="3900"/>
              </a:lnSpc>
              <a:spcBef>
                <a:spcPct val="0"/>
              </a:spcBef>
              <a:buFont typeface="Arial"/>
              <a:buChar char="•"/>
            </a:pPr>
            <a:r>
              <a:rPr lang="en-US" sz="3000" b="1" dirty="0" err="1">
                <a:solidFill>
                  <a:srgbClr val="000000"/>
                </a:solidFill>
                <a:latin typeface="Times New Roman"/>
                <a:ea typeface="Times New Roman"/>
                <a:cs typeface="Times New Roman"/>
                <a:sym typeface="Times New Roman"/>
              </a:rPr>
              <a:t>Mục</a:t>
            </a:r>
            <a:r>
              <a:rPr lang="en-US" sz="3000" b="1" dirty="0">
                <a:solidFill>
                  <a:srgbClr val="000000"/>
                </a:solidFill>
                <a:latin typeface="Times New Roman"/>
                <a:ea typeface="Times New Roman"/>
                <a:cs typeface="Times New Roman"/>
                <a:sym typeface="Times New Roman"/>
              </a:rPr>
              <a:t> </a:t>
            </a:r>
            <a:r>
              <a:rPr lang="en-US" sz="3000" b="1" dirty="0" err="1">
                <a:solidFill>
                  <a:srgbClr val="000000"/>
                </a:solidFill>
                <a:latin typeface="Times New Roman"/>
                <a:ea typeface="Times New Roman"/>
                <a:cs typeface="Times New Roman"/>
                <a:sym typeface="Times New Roman"/>
              </a:rPr>
              <a:t>đích</a:t>
            </a:r>
            <a:r>
              <a:rPr lang="en-US" sz="3000" b="1"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Xây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hệ</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sinh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thái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kinh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doanh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tuyến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lập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nơi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người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dùng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vừa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mua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vừa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xây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lòng</a:t>
            </a:r>
            <a:r>
              <a:rPr lang="en-US" sz="3000" dirty="0">
                <a:solidFill>
                  <a:srgbClr val="000000"/>
                </a:solidFill>
                <a:latin typeface="Times New Roman"/>
                <a:ea typeface="Times New Roman"/>
                <a:cs typeface="Times New Roman"/>
                <a:sym typeface="Times New Roman"/>
              </a:rPr>
              <a:t> tin qua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nội</a:t>
            </a:r>
            <a:r>
              <a:rPr lang="en-US" sz="3000" dirty="0">
                <a:solidFill>
                  <a:srgbClr val="000000"/>
                </a:solidFill>
                <a:latin typeface="Times New Roman"/>
                <a:ea typeface="Times New Roman"/>
                <a:cs typeface="Times New Roman"/>
                <a:sym typeface="Times New Roman"/>
              </a:rPr>
              <a:t> dung </a:t>
            </a:r>
            <a:r>
              <a:rPr lang="en-US" sz="3000" dirty="0" err="1">
                <a:solidFill>
                  <a:srgbClr val="000000"/>
                </a:solidFill>
                <a:latin typeface="Times New Roman"/>
                <a:ea typeface="Times New Roman"/>
                <a:cs typeface="Times New Roman"/>
                <a:sym typeface="Times New Roman"/>
              </a:rPr>
              <a:t>hữu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ích</a:t>
            </a:r>
            <a:r>
              <a:rPr lang="en-US" sz="3000" dirty="0">
                <a:solidFill>
                  <a:srgbClr val="000000"/>
                </a:solidFill>
                <a:latin typeface="Times New Roman"/>
                <a:ea typeface="Times New Roman"/>
                <a:cs typeface="Times New Roman"/>
                <a:sym typeface="Times New Roman"/>
              </a:rPr>
              <a:t>.</a:t>
            </a:r>
          </a:p>
          <a:p>
            <a:pPr algn="just">
              <a:lnSpc>
                <a:spcPts val="3900"/>
              </a:lnSpc>
              <a:spcBef>
                <a:spcPct val="0"/>
              </a:spcBef>
            </a:pPr>
            <a:endParaRPr lang="en-US" sz="30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F3845-B40E-6E13-FF2E-7B149E7124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931E4A-095B-52F4-FCE5-BE27567C1EC6}"/>
              </a:ext>
            </a:extLst>
          </p:cNvPr>
          <p:cNvSpPr/>
          <p:nvPr/>
        </p:nvSpPr>
        <p:spPr>
          <a:xfrm>
            <a:off x="-21771"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96479540-49A5-930A-77A3-52A7A2415BA1}"/>
              </a:ext>
            </a:extLst>
          </p:cNvPr>
          <p:cNvSpPr txBox="1"/>
          <p:nvPr/>
        </p:nvSpPr>
        <p:spPr>
          <a:xfrm>
            <a:off x="1012366" y="8330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5871541D-90BE-9470-8989-C47AC3D5EDE0}"/>
              </a:ext>
            </a:extLst>
          </p:cNvPr>
          <p:cNvSpPr txBox="1"/>
          <p:nvPr/>
        </p:nvSpPr>
        <p:spPr>
          <a:xfrm>
            <a:off x="1057555" y="945968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4DF8CF8E-4625-7E75-5223-DC08A49DBD7D}"/>
              </a:ext>
            </a:extLst>
          </p:cNvPr>
          <p:cNvSpPr txBox="1"/>
          <p:nvPr/>
        </p:nvSpPr>
        <p:spPr>
          <a:xfrm>
            <a:off x="16995321" y="945968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B595B0F2-4D3B-A5E2-FF40-70D449DB03BD}"/>
              </a:ext>
            </a:extLst>
          </p:cNvPr>
          <p:cNvSpPr txBox="1"/>
          <p:nvPr/>
        </p:nvSpPr>
        <p:spPr>
          <a:xfrm>
            <a:off x="4288018" y="945968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BA8FA0E4-E1B1-A453-8EBA-FC4AA2C74368}"/>
              </a:ext>
            </a:extLst>
          </p:cNvPr>
          <p:cNvSpPr txBox="1"/>
          <p:nvPr/>
        </p:nvSpPr>
        <p:spPr>
          <a:xfrm>
            <a:off x="1621018" y="38072"/>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Lập </a:t>
            </a:r>
            <a:r>
              <a:rPr lang="en-US" sz="3999" dirty="0" err="1">
                <a:solidFill>
                  <a:srgbClr val="000000"/>
                </a:solidFill>
                <a:latin typeface="Times New Roman"/>
                <a:ea typeface="Times New Roman"/>
                <a:cs typeface="Times New Roman"/>
                <a:sym typeface="Times New Roman"/>
              </a:rPr>
              <a:t>lịch</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biểu</a:t>
            </a:r>
            <a:endParaRPr lang="en-US" sz="3999" dirty="0">
              <a:solidFill>
                <a:srgbClr val="000000"/>
              </a:solidFill>
              <a:latin typeface="Times New Roman"/>
              <a:ea typeface="Times New Roman"/>
              <a:cs typeface="Times New Roman"/>
              <a:sym typeface="Times New Roman"/>
            </a:endParaRPr>
          </a:p>
        </p:txBody>
      </p:sp>
      <p:sp>
        <p:nvSpPr>
          <p:cNvPr id="14" name="TextBox 13">
            <a:extLst>
              <a:ext uri="{FF2B5EF4-FFF2-40B4-BE49-F238E27FC236}">
                <a16:creationId xmlns:a16="http://schemas.microsoft.com/office/drawing/2014/main" id="{8CF264B0-D9B4-4F70-0D2D-F9203A916938}"/>
              </a:ext>
            </a:extLst>
          </p:cNvPr>
          <p:cNvSpPr txBox="1"/>
          <p:nvPr/>
        </p:nvSpPr>
        <p:spPr>
          <a:xfrm>
            <a:off x="-1256528" y="6485899"/>
            <a:ext cx="9154884" cy="400110"/>
          </a:xfrm>
          <a:prstGeom prst="rect">
            <a:avLst/>
          </a:prstGeom>
          <a:noFill/>
        </p:spPr>
        <p:txBody>
          <a:bodyPr wrap="square">
            <a:spAutoFit/>
          </a:bodyPr>
          <a:lstStyle/>
          <a:p>
            <a:pPr algn="ctr">
              <a:spcAft>
                <a:spcPts val="1000"/>
              </a:spcAft>
              <a:buNone/>
            </a:pPr>
            <a:r>
              <a:rPr lang="vi-VN" sz="20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Sơ đồ Gantt phân bổ thời gian và nhân lực 3</a:t>
            </a:r>
            <a:endParaRPr lang="en-US" sz="20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61B8965B-09A8-5D27-FAA6-5B0F16218D0D}"/>
              </a:ext>
            </a:extLst>
          </p:cNvPr>
          <p:cNvSpPr txBox="1"/>
          <p:nvPr/>
        </p:nvSpPr>
        <p:spPr>
          <a:xfrm>
            <a:off x="8382000" y="7792498"/>
            <a:ext cx="9154884" cy="523220"/>
          </a:xfrm>
          <a:prstGeom prst="rect">
            <a:avLst/>
          </a:prstGeom>
          <a:noFill/>
        </p:spPr>
        <p:txBody>
          <a:bodyPr wrap="square">
            <a:spAutoFit/>
          </a:bodyPr>
          <a:lstStyle/>
          <a:p>
            <a:pPr algn="ctr">
              <a:spcAft>
                <a:spcPts val="1000"/>
              </a:spcAft>
              <a:buNone/>
            </a:pPr>
            <a:r>
              <a:rPr lang="vi-VN" sz="28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Sơ đồ Gantt phân bổ thời gian và nhân lực 4</a:t>
            </a:r>
            <a:endParaRPr lang="en-US" sz="2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9D1DE0E5-3299-D7CE-9723-04BB104A0A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379" y="2364971"/>
            <a:ext cx="9254036" cy="3919542"/>
          </a:xfrm>
          <a:prstGeom prst="rect">
            <a:avLst/>
          </a:prstGeom>
          <a:noFill/>
          <a:ln>
            <a:noFill/>
          </a:ln>
        </p:spPr>
      </p:pic>
      <p:pic>
        <p:nvPicPr>
          <p:cNvPr id="8" name="Picture 7" descr="A screenshot of a computer&#10;&#10;AI-generated content may be incorrect.">
            <a:extLst>
              <a:ext uri="{FF2B5EF4-FFF2-40B4-BE49-F238E27FC236}">
                <a16:creationId xmlns:a16="http://schemas.microsoft.com/office/drawing/2014/main" id="{A980858F-5C73-6F36-3276-B77357D90C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19207" y="926384"/>
            <a:ext cx="11508921" cy="6796717"/>
          </a:xfrm>
          <a:prstGeom prst="rect">
            <a:avLst/>
          </a:prstGeom>
          <a:noFill/>
          <a:ln>
            <a:noFill/>
          </a:ln>
        </p:spPr>
      </p:pic>
    </p:spTree>
    <p:extLst>
      <p:ext uri="{BB962C8B-B14F-4D97-AF65-F5344CB8AC3E}">
        <p14:creationId xmlns:p14="http://schemas.microsoft.com/office/powerpoint/2010/main" val="1182192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893F5-42FB-CDC8-2520-61D4E0E004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CBE465-320C-88A2-453B-C0D433155274}"/>
              </a:ext>
            </a:extLst>
          </p:cNvPr>
          <p:cNvSpPr/>
          <p:nvPr/>
        </p:nvSpPr>
        <p:spPr>
          <a:xfrm>
            <a:off x="-21771"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96050E65-2F87-F263-161A-9498F0F11C0C}"/>
              </a:ext>
            </a:extLst>
          </p:cNvPr>
          <p:cNvSpPr txBox="1"/>
          <p:nvPr/>
        </p:nvSpPr>
        <p:spPr>
          <a:xfrm>
            <a:off x="1012366" y="8330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57177F51-2091-39D0-1079-6DE224CEE6AB}"/>
              </a:ext>
            </a:extLst>
          </p:cNvPr>
          <p:cNvSpPr txBox="1"/>
          <p:nvPr/>
        </p:nvSpPr>
        <p:spPr>
          <a:xfrm>
            <a:off x="1057555" y="945968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0157DC75-BA11-2566-4502-C5CC4F219798}"/>
              </a:ext>
            </a:extLst>
          </p:cNvPr>
          <p:cNvSpPr txBox="1"/>
          <p:nvPr/>
        </p:nvSpPr>
        <p:spPr>
          <a:xfrm>
            <a:off x="16995321" y="945968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EF296846-CA9B-BC8E-3022-B8081D70290D}"/>
              </a:ext>
            </a:extLst>
          </p:cNvPr>
          <p:cNvSpPr txBox="1"/>
          <p:nvPr/>
        </p:nvSpPr>
        <p:spPr>
          <a:xfrm>
            <a:off x="4288018" y="945968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06A4C1C6-78EC-1332-6A9E-ACA4A834B325}"/>
              </a:ext>
            </a:extLst>
          </p:cNvPr>
          <p:cNvSpPr txBox="1"/>
          <p:nvPr/>
        </p:nvSpPr>
        <p:spPr>
          <a:xfrm>
            <a:off x="1621018" y="38072"/>
            <a:ext cx="5334000"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Lập </a:t>
            </a:r>
            <a:r>
              <a:rPr lang="en-US" sz="3999" dirty="0" err="1">
                <a:solidFill>
                  <a:srgbClr val="000000"/>
                </a:solidFill>
                <a:latin typeface="Times New Roman"/>
                <a:ea typeface="Times New Roman"/>
                <a:cs typeface="Times New Roman"/>
                <a:sym typeface="Times New Roman"/>
              </a:rPr>
              <a:t>lịch</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biểu</a:t>
            </a:r>
            <a:endParaRPr lang="en-US" sz="3999" dirty="0">
              <a:solidFill>
                <a:srgbClr val="000000"/>
              </a:solidFill>
              <a:latin typeface="Times New Roman"/>
              <a:ea typeface="Times New Roman"/>
              <a:cs typeface="Times New Roman"/>
              <a:sym typeface="Times New Roman"/>
            </a:endParaRPr>
          </a:p>
        </p:txBody>
      </p:sp>
      <p:pic>
        <p:nvPicPr>
          <p:cNvPr id="9" name="Picture 8" descr="A screenshot of a computer screen&#10;&#10;AI-generated content may be incorrect.">
            <a:extLst>
              <a:ext uri="{FF2B5EF4-FFF2-40B4-BE49-F238E27FC236}">
                <a16:creationId xmlns:a16="http://schemas.microsoft.com/office/drawing/2014/main" id="{28CF3B55-DD53-A736-CA3D-2CD335EEAD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2561" y="1097945"/>
            <a:ext cx="13302878" cy="6364216"/>
          </a:xfrm>
          <a:prstGeom prst="rect">
            <a:avLst/>
          </a:prstGeom>
          <a:noFill/>
          <a:ln>
            <a:noFill/>
          </a:ln>
        </p:spPr>
      </p:pic>
      <p:sp>
        <p:nvSpPr>
          <p:cNvPr id="11" name="TextBox 10">
            <a:extLst>
              <a:ext uri="{FF2B5EF4-FFF2-40B4-BE49-F238E27FC236}">
                <a16:creationId xmlns:a16="http://schemas.microsoft.com/office/drawing/2014/main" id="{D8E035BC-8AF4-F871-70B0-5B5AB006B5D8}"/>
              </a:ext>
            </a:extLst>
          </p:cNvPr>
          <p:cNvSpPr txBox="1"/>
          <p:nvPr/>
        </p:nvSpPr>
        <p:spPr>
          <a:xfrm>
            <a:off x="4588329" y="7462161"/>
            <a:ext cx="9154884" cy="461665"/>
          </a:xfrm>
          <a:prstGeom prst="rect">
            <a:avLst/>
          </a:prstGeom>
          <a:noFill/>
        </p:spPr>
        <p:txBody>
          <a:bodyPr wrap="square">
            <a:spAutoFit/>
          </a:bodyPr>
          <a:lstStyle/>
          <a:p>
            <a:pPr algn="ctr">
              <a:spcAft>
                <a:spcPts val="1000"/>
              </a:spcAft>
              <a:buNone/>
            </a:pPr>
            <a:r>
              <a:rPr lang="vi-VN" sz="24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Sơ đồ Gantt phân bổ thời gian và nhân lực 5</a:t>
            </a:r>
            <a:endParaRPr lang="en-US" sz="24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1994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DE1A8-5D46-02A0-68D6-CD73A24CD37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2D3A8E-5A9C-E6B9-0CE2-87ECB1741090}"/>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724AC22A-3CAB-BC6F-1705-3B15A781147C}"/>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FCB3229F-DE84-EDBA-ABF3-2E2D77D252AA}"/>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68E85E83-BD7D-F048-9270-34F53DA22753}"/>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71023064-1ECB-42E7-F29B-F4C471B73CAB}"/>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58636755-1A23-3571-3ABD-2900A17D27A2}"/>
              </a:ext>
            </a:extLst>
          </p:cNvPr>
          <p:cNvSpPr txBox="1"/>
          <p:nvPr/>
        </p:nvSpPr>
        <p:spPr>
          <a:xfrm>
            <a:off x="1621018" y="243692"/>
            <a:ext cx="5334000" cy="620363"/>
          </a:xfrm>
          <a:prstGeom prst="rect">
            <a:avLst/>
          </a:prstGeom>
        </p:spPr>
        <p:txBody>
          <a:bodyPr wrap="square" lIns="0" tIns="0" rIns="0" bIns="0" rtlCol="0" anchor="t">
            <a:spAutoFit/>
          </a:bodyPr>
          <a:lstStyle/>
          <a:p>
            <a:pPr>
              <a:lnSpc>
                <a:spcPts val="5199"/>
              </a:lnSpc>
              <a:spcBef>
                <a:spcPct val="0"/>
              </a:spcBef>
            </a:pPr>
            <a:r>
              <a:rPr lang="en-US" sz="3999" dirty="0" err="1">
                <a:solidFill>
                  <a:srgbClr val="000000"/>
                </a:solidFill>
                <a:latin typeface="Times New Roman"/>
                <a:ea typeface="Times New Roman"/>
                <a:cs typeface="Times New Roman"/>
                <a:sym typeface="Times New Roman"/>
              </a:rPr>
              <a:t>Phân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bổ</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tài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nguyên</a:t>
            </a:r>
            <a:endParaRPr lang="en-US" sz="3999" dirty="0">
              <a:solidFill>
                <a:srgbClr val="000000"/>
              </a:solidFill>
              <a:latin typeface="Times New Roman"/>
              <a:ea typeface="Times New Roman"/>
              <a:cs typeface="Times New Roman"/>
              <a:sym typeface="Times New Roman"/>
            </a:endParaRPr>
          </a:p>
        </p:txBody>
      </p:sp>
      <p:sp>
        <p:nvSpPr>
          <p:cNvPr id="11" name="TextBox 10">
            <a:extLst>
              <a:ext uri="{FF2B5EF4-FFF2-40B4-BE49-F238E27FC236}">
                <a16:creationId xmlns:a16="http://schemas.microsoft.com/office/drawing/2014/main" id="{D9DC326D-550A-C9F9-72D3-A7F6AD182DF0}"/>
              </a:ext>
            </a:extLst>
          </p:cNvPr>
          <p:cNvSpPr txBox="1"/>
          <p:nvPr/>
        </p:nvSpPr>
        <p:spPr>
          <a:xfrm>
            <a:off x="4588329" y="7667781"/>
            <a:ext cx="9154884" cy="461665"/>
          </a:xfrm>
          <a:prstGeom prst="rect">
            <a:avLst/>
          </a:prstGeom>
          <a:noFill/>
        </p:spPr>
        <p:txBody>
          <a:bodyPr wrap="square">
            <a:spAutoFit/>
          </a:bodyPr>
          <a:lstStyle/>
          <a:p>
            <a:pPr algn="ctr">
              <a:spcAft>
                <a:spcPts val="1000"/>
              </a:spcAft>
              <a:buNone/>
            </a:pPr>
            <a:r>
              <a:rPr lang="vi-VN" sz="24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Sơ đồ Gantt phân bổ thời gian và nhân lực 5</a:t>
            </a:r>
            <a:endParaRPr lang="en-US" sz="24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3FF52CD3-5FCA-375D-6C7B-23F0F66A94CB}"/>
              </a:ext>
            </a:extLst>
          </p:cNvPr>
          <p:cNvGraphicFramePr>
            <a:graphicFrameLocks noGrp="1"/>
          </p:cNvGraphicFramePr>
          <p:nvPr>
            <p:extLst>
              <p:ext uri="{D42A27DB-BD31-4B8C-83A1-F6EECF244321}">
                <p14:modId xmlns:p14="http://schemas.microsoft.com/office/powerpoint/2010/main" val="2441145548"/>
              </p:ext>
            </p:extLst>
          </p:nvPr>
        </p:nvGraphicFramePr>
        <p:xfrm>
          <a:off x="1012366" y="952500"/>
          <a:ext cx="16263268" cy="7749419"/>
        </p:xfrm>
        <a:graphic>
          <a:graphicData uri="http://schemas.openxmlformats.org/drawingml/2006/table">
            <a:tbl>
              <a:tblPr firstRow="1" firstCol="1" bandRow="1">
                <a:tableStyleId>{5C22544A-7EE6-4342-B048-85BDC9FD1C3A}</a:tableStyleId>
              </a:tblPr>
              <a:tblGrid>
                <a:gridCol w="3079941">
                  <a:extLst>
                    <a:ext uri="{9D8B030D-6E8A-4147-A177-3AD203B41FA5}">
                      <a16:colId xmlns:a16="http://schemas.microsoft.com/office/drawing/2014/main" val="1204010658"/>
                    </a:ext>
                  </a:extLst>
                </a:gridCol>
                <a:gridCol w="2103470">
                  <a:extLst>
                    <a:ext uri="{9D8B030D-6E8A-4147-A177-3AD203B41FA5}">
                      <a16:colId xmlns:a16="http://schemas.microsoft.com/office/drawing/2014/main" val="1956234121"/>
                    </a:ext>
                  </a:extLst>
                </a:gridCol>
                <a:gridCol w="1251781">
                  <a:extLst>
                    <a:ext uri="{9D8B030D-6E8A-4147-A177-3AD203B41FA5}">
                      <a16:colId xmlns:a16="http://schemas.microsoft.com/office/drawing/2014/main" val="80491359"/>
                    </a:ext>
                  </a:extLst>
                </a:gridCol>
                <a:gridCol w="1792505">
                  <a:extLst>
                    <a:ext uri="{9D8B030D-6E8A-4147-A177-3AD203B41FA5}">
                      <a16:colId xmlns:a16="http://schemas.microsoft.com/office/drawing/2014/main" val="540098014"/>
                    </a:ext>
                  </a:extLst>
                </a:gridCol>
                <a:gridCol w="1792505">
                  <a:extLst>
                    <a:ext uri="{9D8B030D-6E8A-4147-A177-3AD203B41FA5}">
                      <a16:colId xmlns:a16="http://schemas.microsoft.com/office/drawing/2014/main" val="3276512920"/>
                    </a:ext>
                  </a:extLst>
                </a:gridCol>
                <a:gridCol w="1792505">
                  <a:extLst>
                    <a:ext uri="{9D8B030D-6E8A-4147-A177-3AD203B41FA5}">
                      <a16:colId xmlns:a16="http://schemas.microsoft.com/office/drawing/2014/main" val="3161575023"/>
                    </a:ext>
                  </a:extLst>
                </a:gridCol>
                <a:gridCol w="2576849">
                  <a:extLst>
                    <a:ext uri="{9D8B030D-6E8A-4147-A177-3AD203B41FA5}">
                      <a16:colId xmlns:a16="http://schemas.microsoft.com/office/drawing/2014/main" val="2770592193"/>
                    </a:ext>
                  </a:extLst>
                </a:gridCol>
                <a:gridCol w="1873712">
                  <a:extLst>
                    <a:ext uri="{9D8B030D-6E8A-4147-A177-3AD203B41FA5}">
                      <a16:colId xmlns:a16="http://schemas.microsoft.com/office/drawing/2014/main" val="2528719131"/>
                    </a:ext>
                  </a:extLst>
                </a:gridCol>
              </a:tblGrid>
              <a:tr h="470852">
                <a:tc>
                  <a:txBody>
                    <a:bodyPr/>
                    <a:lstStyle/>
                    <a:p>
                      <a:pPr>
                        <a:lnSpc>
                          <a:spcPct val="120000"/>
                        </a:lnSpc>
                        <a:spcBef>
                          <a:spcPts val="600"/>
                        </a:spcBef>
                        <a:buNone/>
                      </a:pPr>
                      <a:r>
                        <a:rPr lang="en-US" sz="2000" kern="100">
                          <a:effectLst/>
                        </a:rPr>
                        <a:t>Task Mode</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Task Name</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Total Slack</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Duration</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Start</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Finish</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Predecessors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Resource Names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extLst>
                  <a:ext uri="{0D108BD9-81ED-4DB2-BD59-A6C34878D82A}">
                    <a16:rowId xmlns:a16="http://schemas.microsoft.com/office/drawing/2014/main" val="950057664"/>
                  </a:ext>
                </a:extLst>
              </a:tr>
              <a:tr h="1877207">
                <a:tc>
                  <a:txBody>
                    <a:bodyPr/>
                    <a:lstStyle/>
                    <a:p>
                      <a:pPr>
                        <a:lnSpc>
                          <a:spcPct val="120000"/>
                        </a:lnSpc>
                        <a:spcBef>
                          <a:spcPts val="600"/>
                        </a:spcBef>
                        <a:buNone/>
                      </a:pPr>
                      <a:r>
                        <a:rPr lang="en-US" sz="2000" kern="100">
                          <a:effectLst/>
                        </a:rPr>
                        <a:t>Manually Scheduled</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0.0 Website NewsMart (Tin tức &amp; Thương mại điện tử)</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0 days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47 days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Thu 10/9/25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Fri 12/12/25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buNone/>
                      </a:pPr>
                      <a:endParaRPr lang="en-US" sz="2000" kern="100">
                        <a:effectLst/>
                        <a:latin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5 person</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extLst>
                  <a:ext uri="{0D108BD9-81ED-4DB2-BD59-A6C34878D82A}">
                    <a16:rowId xmlns:a16="http://schemas.microsoft.com/office/drawing/2014/main" val="166587171"/>
                  </a:ext>
                </a:extLst>
              </a:tr>
              <a:tr h="939636">
                <a:tc>
                  <a:txBody>
                    <a:bodyPr/>
                    <a:lstStyle/>
                    <a:p>
                      <a:pPr>
                        <a:lnSpc>
                          <a:spcPct val="120000"/>
                        </a:lnSpc>
                        <a:spcBef>
                          <a:spcPts val="600"/>
                        </a:spcBef>
                        <a:buNone/>
                      </a:pPr>
                      <a:r>
                        <a:rPr lang="en-US" sz="2000" kern="100" dirty="0">
                          <a:effectLst/>
                        </a:rPr>
                        <a:t>Auto Scheduled</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   1.0 Phân tích yêu cầu.</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0 days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3 days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Thu 10/9/25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Mon 10/13/25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buNone/>
                      </a:pPr>
                      <a:endParaRPr lang="en-US" sz="2000" kern="100">
                        <a:effectLst/>
                        <a:latin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5 per</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extLst>
                  <a:ext uri="{0D108BD9-81ED-4DB2-BD59-A6C34878D82A}">
                    <a16:rowId xmlns:a16="http://schemas.microsoft.com/office/drawing/2014/main" val="611056462"/>
                  </a:ext>
                </a:extLst>
              </a:tr>
              <a:tr h="939636">
                <a:tc>
                  <a:txBody>
                    <a:bodyPr/>
                    <a:lstStyle/>
                    <a:p>
                      <a:pPr>
                        <a:lnSpc>
                          <a:spcPct val="120000"/>
                        </a:lnSpc>
                        <a:spcBef>
                          <a:spcPts val="600"/>
                        </a:spcBef>
                        <a:buNone/>
                      </a:pPr>
                      <a:r>
                        <a:rPr lang="en-US" sz="2000" kern="100">
                          <a:effectLst/>
                        </a:rPr>
                        <a:t>Auto Scheduled</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dirty="0">
                          <a:effectLst/>
                        </a:rPr>
                        <a:t>      1.1 </a:t>
                      </a:r>
                      <a:r>
                        <a:rPr lang="en-US" sz="2000" kern="100" dirty="0" err="1">
                          <a:effectLst/>
                        </a:rPr>
                        <a:t>Nghiên</a:t>
                      </a:r>
                      <a:r>
                        <a:rPr lang="en-US" sz="2000" kern="100" dirty="0">
                          <a:effectLst/>
                        </a:rPr>
                        <a:t> </a:t>
                      </a:r>
                      <a:r>
                        <a:rPr lang="en-US" sz="2000" kern="100" dirty="0" err="1">
                          <a:effectLst/>
                        </a:rPr>
                        <a:t>cứu</a:t>
                      </a:r>
                      <a:r>
                        <a:rPr lang="en-US" sz="2000" kern="100" dirty="0">
                          <a:effectLst/>
                        </a:rPr>
                        <a:t> </a:t>
                      </a:r>
                      <a:r>
                        <a:rPr lang="en-US" sz="2000" kern="100" dirty="0" err="1">
                          <a:effectLst/>
                        </a:rPr>
                        <a:t>khả</a:t>
                      </a:r>
                      <a:r>
                        <a:rPr lang="en-US" sz="2000" kern="100" dirty="0">
                          <a:effectLst/>
                        </a:rPr>
                        <a:t> </a:t>
                      </a:r>
                      <a:r>
                        <a:rPr lang="en-US" sz="2000" kern="100" dirty="0" err="1">
                          <a:effectLst/>
                        </a:rPr>
                        <a:t>thi</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0 days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1 day</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Thu 10/9/25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Thu 10/9/25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buNone/>
                      </a:pPr>
                      <a:endParaRPr lang="en-US" sz="2000" kern="100">
                        <a:effectLst/>
                        <a:latin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2 per</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extLst>
                  <a:ext uri="{0D108BD9-81ED-4DB2-BD59-A6C34878D82A}">
                    <a16:rowId xmlns:a16="http://schemas.microsoft.com/office/drawing/2014/main" val="2261314853"/>
                  </a:ext>
                </a:extLst>
              </a:tr>
              <a:tr h="1174030">
                <a:tc>
                  <a:txBody>
                    <a:bodyPr/>
                    <a:lstStyle/>
                    <a:p>
                      <a:pPr>
                        <a:lnSpc>
                          <a:spcPct val="120000"/>
                        </a:lnSpc>
                        <a:spcBef>
                          <a:spcPts val="600"/>
                        </a:spcBef>
                        <a:buNone/>
                      </a:pPr>
                      <a:r>
                        <a:rPr lang="en-US" sz="2000" kern="100">
                          <a:effectLst/>
                        </a:rPr>
                        <a:t>Auto Scheduled</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      1.2 Thu thập và phân tích yêu cầu</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45 days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2 days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Thu 10/9/25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Fri 10/10/25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buNone/>
                      </a:pPr>
                      <a:endParaRPr lang="en-US" sz="2000" kern="100">
                        <a:effectLst/>
                        <a:latin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3 per</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extLst>
                  <a:ext uri="{0D108BD9-81ED-4DB2-BD59-A6C34878D82A}">
                    <a16:rowId xmlns:a16="http://schemas.microsoft.com/office/drawing/2014/main" val="581421812"/>
                  </a:ext>
                </a:extLst>
              </a:tr>
              <a:tr h="1408422">
                <a:tc>
                  <a:txBody>
                    <a:bodyPr/>
                    <a:lstStyle/>
                    <a:p>
                      <a:pPr>
                        <a:lnSpc>
                          <a:spcPct val="120000"/>
                        </a:lnSpc>
                        <a:spcBef>
                          <a:spcPts val="600"/>
                        </a:spcBef>
                        <a:buNone/>
                      </a:pPr>
                      <a:r>
                        <a:rPr lang="en-US" sz="2000" kern="100">
                          <a:effectLst/>
                        </a:rPr>
                        <a:t>Auto Scheduled</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      1.3 Đặc tả yêu cầu hệ thống và phạm vi</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0 days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2 days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Fri 10/10/25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Mon 10/13/25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3</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5 per</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extLst>
                  <a:ext uri="{0D108BD9-81ED-4DB2-BD59-A6C34878D82A}">
                    <a16:rowId xmlns:a16="http://schemas.microsoft.com/office/drawing/2014/main" val="4082321767"/>
                  </a:ext>
                </a:extLst>
              </a:tr>
              <a:tr h="939636">
                <a:tc>
                  <a:txBody>
                    <a:bodyPr/>
                    <a:lstStyle/>
                    <a:p>
                      <a:pPr>
                        <a:lnSpc>
                          <a:spcPct val="120000"/>
                        </a:lnSpc>
                        <a:spcBef>
                          <a:spcPts val="600"/>
                        </a:spcBef>
                        <a:buNone/>
                      </a:pPr>
                      <a:r>
                        <a:rPr lang="en-US" sz="2000" kern="100" dirty="0">
                          <a:effectLst/>
                        </a:rPr>
                        <a:t>Auto Scheduled</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dirty="0">
                          <a:effectLst/>
                        </a:rPr>
                        <a:t>   2.0 </a:t>
                      </a:r>
                      <a:r>
                        <a:rPr lang="en-US" sz="2000" kern="100" dirty="0" err="1">
                          <a:effectLst/>
                        </a:rPr>
                        <a:t>Phân</a:t>
                      </a:r>
                      <a:r>
                        <a:rPr lang="en-US" sz="2000" kern="100" dirty="0">
                          <a:effectLst/>
                        </a:rPr>
                        <a:t> </a:t>
                      </a:r>
                      <a:r>
                        <a:rPr lang="en-US" sz="2000" kern="100" dirty="0" err="1">
                          <a:effectLst/>
                        </a:rPr>
                        <a:t>tích</a:t>
                      </a:r>
                      <a:r>
                        <a:rPr lang="en-US" sz="2000" kern="100" dirty="0">
                          <a:effectLst/>
                        </a:rPr>
                        <a:t> </a:t>
                      </a:r>
                      <a:r>
                        <a:rPr lang="en-US" sz="2000" kern="100" dirty="0" err="1">
                          <a:effectLst/>
                        </a:rPr>
                        <a:t>hệ</a:t>
                      </a:r>
                      <a:r>
                        <a:rPr lang="en-US" sz="2000" kern="100" dirty="0">
                          <a:effectLst/>
                        </a:rPr>
                        <a:t> </a:t>
                      </a:r>
                      <a:r>
                        <a:rPr lang="en-US" sz="2000" kern="100" dirty="0" err="1">
                          <a:effectLst/>
                        </a:rPr>
                        <a:t>thống</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0 days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3 days</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Tue 10/14/25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Thu 10/16/25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a:effectLst/>
                        </a:rPr>
                        <a:t>5</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tc>
                  <a:txBody>
                    <a:bodyPr/>
                    <a:lstStyle/>
                    <a:p>
                      <a:pPr>
                        <a:lnSpc>
                          <a:spcPct val="120000"/>
                        </a:lnSpc>
                        <a:spcBef>
                          <a:spcPts val="600"/>
                        </a:spcBef>
                        <a:buNone/>
                      </a:pPr>
                      <a:r>
                        <a:rPr lang="en-US" sz="2000" kern="100" dirty="0">
                          <a:effectLst/>
                        </a:rPr>
                        <a:t>5 per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485" marR="5485" marT="5485" marB="5485" anchor="ctr"/>
                </a:tc>
                <a:extLst>
                  <a:ext uri="{0D108BD9-81ED-4DB2-BD59-A6C34878D82A}">
                    <a16:rowId xmlns:a16="http://schemas.microsoft.com/office/drawing/2014/main" val="1009679872"/>
                  </a:ext>
                </a:extLst>
              </a:tr>
            </a:tbl>
          </a:graphicData>
        </a:graphic>
      </p:graphicFrame>
    </p:spTree>
    <p:extLst>
      <p:ext uri="{BB962C8B-B14F-4D97-AF65-F5344CB8AC3E}">
        <p14:creationId xmlns:p14="http://schemas.microsoft.com/office/powerpoint/2010/main" val="1511407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1F60A-4D5B-E912-FE28-CD26EC883D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854211-D97C-C673-2C2C-7E338428495E}"/>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64F30405-DE85-5BA1-9C37-908180416068}"/>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A4BC49C6-2D3C-09BA-7C18-5962810E3113}"/>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8408CB02-2F8A-E5D9-1BEF-9A2606D13BF4}"/>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792F13F9-1F12-E989-9CBC-3B125DFB06D9}"/>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11B5BF69-01EE-5DDD-7925-47F7F3A9CD51}"/>
              </a:ext>
            </a:extLst>
          </p:cNvPr>
          <p:cNvSpPr txBox="1"/>
          <p:nvPr/>
        </p:nvSpPr>
        <p:spPr>
          <a:xfrm>
            <a:off x="1621018" y="243692"/>
            <a:ext cx="5334000" cy="620363"/>
          </a:xfrm>
          <a:prstGeom prst="rect">
            <a:avLst/>
          </a:prstGeom>
        </p:spPr>
        <p:txBody>
          <a:bodyPr wrap="square" lIns="0" tIns="0" rIns="0" bIns="0" rtlCol="0" anchor="t">
            <a:spAutoFit/>
          </a:bodyPr>
          <a:lstStyle/>
          <a:p>
            <a:pPr>
              <a:lnSpc>
                <a:spcPts val="5199"/>
              </a:lnSpc>
              <a:spcBef>
                <a:spcPct val="0"/>
              </a:spcBef>
            </a:pPr>
            <a:r>
              <a:rPr lang="en-US" sz="3999" dirty="0" err="1">
                <a:solidFill>
                  <a:srgbClr val="000000"/>
                </a:solidFill>
                <a:latin typeface="Times New Roman"/>
                <a:ea typeface="Times New Roman"/>
                <a:cs typeface="Times New Roman"/>
                <a:sym typeface="Times New Roman"/>
              </a:rPr>
              <a:t>Phân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bổ</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tài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nguyên</a:t>
            </a:r>
            <a:endParaRPr lang="en-US" sz="3999" dirty="0">
              <a:solidFill>
                <a:srgbClr val="000000"/>
              </a:solidFill>
              <a:latin typeface="Times New Roman"/>
              <a:ea typeface="Times New Roman"/>
              <a:cs typeface="Times New Roman"/>
              <a:sym typeface="Times New Roman"/>
            </a:endParaRPr>
          </a:p>
        </p:txBody>
      </p:sp>
      <p:sp>
        <p:nvSpPr>
          <p:cNvPr id="11" name="TextBox 10">
            <a:extLst>
              <a:ext uri="{FF2B5EF4-FFF2-40B4-BE49-F238E27FC236}">
                <a16:creationId xmlns:a16="http://schemas.microsoft.com/office/drawing/2014/main" id="{46555B02-1038-CE75-F9A1-995161D3F3FA}"/>
              </a:ext>
            </a:extLst>
          </p:cNvPr>
          <p:cNvSpPr txBox="1"/>
          <p:nvPr/>
        </p:nvSpPr>
        <p:spPr>
          <a:xfrm>
            <a:off x="-684029" y="4457700"/>
            <a:ext cx="9154884" cy="461665"/>
          </a:xfrm>
          <a:prstGeom prst="rect">
            <a:avLst/>
          </a:prstGeom>
          <a:noFill/>
        </p:spPr>
        <p:txBody>
          <a:bodyPr wrap="square">
            <a:spAutoFit/>
          </a:bodyPr>
          <a:lstStyle/>
          <a:p>
            <a:pPr algn="ctr">
              <a:spcAft>
                <a:spcPts val="1000"/>
              </a:spcAft>
              <a:buNone/>
            </a:pPr>
            <a:r>
              <a:rPr lang="vi-VN" sz="24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Sơ đồ Gantt phân bổ tài nguyên  3</a:t>
            </a:r>
            <a:endParaRPr lang="en-US" sz="24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screenshot of a project&#10;&#10;AI-generated content may be incorrect.">
            <a:extLst>
              <a:ext uri="{FF2B5EF4-FFF2-40B4-BE49-F238E27FC236}">
                <a16:creationId xmlns:a16="http://schemas.microsoft.com/office/drawing/2014/main" id="{5940E28E-2CDF-3441-9444-18B59466BB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5023" y="1054556"/>
            <a:ext cx="7329626" cy="3010844"/>
          </a:xfrm>
          <a:prstGeom prst="rect">
            <a:avLst/>
          </a:prstGeom>
          <a:noFill/>
          <a:ln>
            <a:noFill/>
          </a:ln>
        </p:spPr>
      </p:pic>
      <p:pic>
        <p:nvPicPr>
          <p:cNvPr id="9" name="Picture 8" descr="A screenshot of a computer&#10;&#10;AI-generated content may be incorrect.">
            <a:extLst>
              <a:ext uri="{FF2B5EF4-FFF2-40B4-BE49-F238E27FC236}">
                <a16:creationId xmlns:a16="http://schemas.microsoft.com/office/drawing/2014/main" id="{2A75302B-A287-BAE3-6D28-1679AE9CD36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07731" y="1054556"/>
            <a:ext cx="7387590" cy="3079585"/>
          </a:xfrm>
          <a:prstGeom prst="rect">
            <a:avLst/>
          </a:prstGeom>
          <a:noFill/>
          <a:ln>
            <a:noFill/>
          </a:ln>
        </p:spPr>
      </p:pic>
      <p:pic>
        <p:nvPicPr>
          <p:cNvPr id="10" name="Picture 9" descr="A screenshot of a project&#10;&#10;AI-generated content may be incorrect.">
            <a:extLst>
              <a:ext uri="{FF2B5EF4-FFF2-40B4-BE49-F238E27FC236}">
                <a16:creationId xmlns:a16="http://schemas.microsoft.com/office/drawing/2014/main" id="{05D4463F-3C53-22D1-78E9-4B100BE9036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60654" y="4919365"/>
            <a:ext cx="6323150" cy="3375013"/>
          </a:xfrm>
          <a:prstGeom prst="rect">
            <a:avLst/>
          </a:prstGeom>
          <a:noFill/>
          <a:ln>
            <a:noFill/>
          </a:ln>
        </p:spPr>
      </p:pic>
      <p:sp>
        <p:nvSpPr>
          <p:cNvPr id="13" name="TextBox 12">
            <a:extLst>
              <a:ext uri="{FF2B5EF4-FFF2-40B4-BE49-F238E27FC236}">
                <a16:creationId xmlns:a16="http://schemas.microsoft.com/office/drawing/2014/main" id="{19B44B31-19F3-8E15-B8B1-32237C9C2684}"/>
              </a:ext>
            </a:extLst>
          </p:cNvPr>
          <p:cNvSpPr txBox="1"/>
          <p:nvPr/>
        </p:nvSpPr>
        <p:spPr>
          <a:xfrm>
            <a:off x="8560798" y="4411140"/>
            <a:ext cx="9481456" cy="369332"/>
          </a:xfrm>
          <a:prstGeom prst="rect">
            <a:avLst/>
          </a:prstGeom>
          <a:noFill/>
        </p:spPr>
        <p:txBody>
          <a:bodyPr wrap="square">
            <a:spAutoFit/>
          </a:bodyPr>
          <a:lstStyle/>
          <a:p>
            <a:pPr algn="ctr">
              <a:spcAft>
                <a:spcPts val="1000"/>
              </a:spcAft>
              <a:buNone/>
            </a:pPr>
            <a:r>
              <a:rPr lang="vi-VN" sz="18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Sơ đồ Gantt phân bổ tài nguyên 4</a:t>
            </a:r>
            <a:endParaRPr lang="en-US" sz="105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FED8BCAE-095E-DD71-5842-9609EB8EE748}"/>
              </a:ext>
            </a:extLst>
          </p:cNvPr>
          <p:cNvSpPr txBox="1"/>
          <p:nvPr/>
        </p:nvSpPr>
        <p:spPr>
          <a:xfrm>
            <a:off x="4255361" y="8495764"/>
            <a:ext cx="9481456" cy="369332"/>
          </a:xfrm>
          <a:prstGeom prst="rect">
            <a:avLst/>
          </a:prstGeom>
          <a:noFill/>
        </p:spPr>
        <p:txBody>
          <a:bodyPr wrap="square">
            <a:spAutoFit/>
          </a:bodyPr>
          <a:lstStyle/>
          <a:p>
            <a:pPr algn="ctr">
              <a:spcAft>
                <a:spcPts val="1000"/>
              </a:spcAft>
              <a:buNone/>
            </a:pPr>
            <a:r>
              <a:rPr lang="vi-VN" sz="18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Sơ đồ Gantt phân bổ tài nguyên 5</a:t>
            </a:r>
            <a:endParaRPr lang="en-US" sz="105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24507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E8023-A043-A723-1E06-EFFF085C96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365B14A-2F31-D778-49A5-37AC41C3C299}"/>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876B7456-D89A-8150-7447-E4BEAE952EDD}"/>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7EADD138-EA5C-52F4-169E-8994FD49B045}"/>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2B43EFC8-A7DE-458E-1DE7-8E7B6E24C740}"/>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328B9DB8-5ECB-123A-6BEC-6347BBE1DF53}"/>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03CF9A4F-FB10-DC0A-D7E5-59F5EF043A2F}"/>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err="1">
                <a:solidFill>
                  <a:srgbClr val="000000"/>
                </a:solidFill>
                <a:latin typeface="Times New Roman"/>
                <a:ea typeface="Times New Roman"/>
                <a:cs typeface="Times New Roman"/>
                <a:sym typeface="Times New Roman"/>
              </a:rPr>
              <a:t>Giới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thiệu</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về</a:t>
            </a:r>
            <a:r>
              <a:rPr lang="en-US" sz="3999" dirty="0">
                <a:solidFill>
                  <a:srgbClr val="000000"/>
                </a:solidFill>
                <a:latin typeface="Times New Roman"/>
                <a:ea typeface="Times New Roman"/>
                <a:cs typeface="Times New Roman"/>
                <a:sym typeface="Times New Roman"/>
              </a:rPr>
              <a:t> Git </a:t>
            </a:r>
            <a:r>
              <a:rPr lang="en-US" sz="3999" dirty="0" err="1">
                <a:solidFill>
                  <a:srgbClr val="000000"/>
                </a:solidFill>
                <a:latin typeface="Times New Roman"/>
                <a:ea typeface="Times New Roman"/>
                <a:cs typeface="Times New Roman"/>
                <a:sym typeface="Times New Roman"/>
              </a:rPr>
              <a:t>và</a:t>
            </a:r>
            <a:r>
              <a:rPr lang="en-US" sz="3999" dirty="0">
                <a:solidFill>
                  <a:srgbClr val="000000"/>
                </a:solidFill>
                <a:latin typeface="Times New Roman"/>
                <a:ea typeface="Times New Roman"/>
                <a:cs typeface="Times New Roman"/>
                <a:sym typeface="Times New Roman"/>
              </a:rPr>
              <a:t> GitHub</a:t>
            </a:r>
          </a:p>
        </p:txBody>
      </p:sp>
      <p:pic>
        <p:nvPicPr>
          <p:cNvPr id="3" name="Picture 2" descr="A screenshot of a computer&#10;&#10;AI-generated content may be incorrect.">
            <a:extLst>
              <a:ext uri="{FF2B5EF4-FFF2-40B4-BE49-F238E27FC236}">
                <a16:creationId xmlns:a16="http://schemas.microsoft.com/office/drawing/2014/main" id="{2ED91C4F-DCA5-DBBF-0D9F-0EA5691C8E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1937" y="1462317"/>
            <a:ext cx="14564125" cy="7688639"/>
          </a:xfrm>
          <a:prstGeom prst="rect">
            <a:avLst/>
          </a:prstGeom>
        </p:spPr>
      </p:pic>
    </p:spTree>
    <p:extLst>
      <p:ext uri="{BB962C8B-B14F-4D97-AF65-F5344CB8AC3E}">
        <p14:creationId xmlns:p14="http://schemas.microsoft.com/office/powerpoint/2010/main" val="2845892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DE83E-117A-B611-6BE2-997869C3B6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DAAA85-5C9F-AA8D-717C-21A2B4C096AB}"/>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DAE6F9D4-8217-3A9C-4D07-C453947389E7}"/>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3137E307-AA19-84F1-AD3F-758D4C85DAD1}"/>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967D72D2-5394-6F43-E6FB-4B23AB8374C8}"/>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E2890515-F5E1-85B2-212D-C8939BD894C5}"/>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898429E5-94D0-0C2F-14C1-9DD0FEF34859}"/>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err="1">
                <a:solidFill>
                  <a:srgbClr val="000000"/>
                </a:solidFill>
                <a:latin typeface="Times New Roman"/>
                <a:ea typeface="Times New Roman"/>
                <a:cs typeface="Times New Roman"/>
                <a:sym typeface="Times New Roman"/>
              </a:rPr>
              <a:t>Giới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thiệu</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về</a:t>
            </a:r>
            <a:r>
              <a:rPr lang="en-US" sz="3999" dirty="0">
                <a:solidFill>
                  <a:srgbClr val="000000"/>
                </a:solidFill>
                <a:latin typeface="Times New Roman"/>
                <a:ea typeface="Times New Roman"/>
                <a:cs typeface="Times New Roman"/>
                <a:sym typeface="Times New Roman"/>
              </a:rPr>
              <a:t> Git </a:t>
            </a:r>
            <a:r>
              <a:rPr lang="en-US" sz="3999" dirty="0" err="1">
                <a:solidFill>
                  <a:srgbClr val="000000"/>
                </a:solidFill>
                <a:latin typeface="Times New Roman"/>
                <a:ea typeface="Times New Roman"/>
                <a:cs typeface="Times New Roman"/>
                <a:sym typeface="Times New Roman"/>
              </a:rPr>
              <a:t>và</a:t>
            </a:r>
            <a:r>
              <a:rPr lang="en-US" sz="3999" dirty="0">
                <a:solidFill>
                  <a:srgbClr val="000000"/>
                </a:solidFill>
                <a:latin typeface="Times New Roman"/>
                <a:ea typeface="Times New Roman"/>
                <a:cs typeface="Times New Roman"/>
                <a:sym typeface="Times New Roman"/>
              </a:rPr>
              <a:t> GitHub</a:t>
            </a:r>
          </a:p>
        </p:txBody>
      </p:sp>
      <p:pic>
        <p:nvPicPr>
          <p:cNvPr id="8" name="Picture 7" descr="A screenshot of a graph&#10;&#10;AI-generated content may be incorrect.">
            <a:extLst>
              <a:ext uri="{FF2B5EF4-FFF2-40B4-BE49-F238E27FC236}">
                <a16:creationId xmlns:a16="http://schemas.microsoft.com/office/drawing/2014/main" id="{9C552D1F-3910-12B9-9FAF-876FA120B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0" y="1181900"/>
            <a:ext cx="10744200" cy="8181327"/>
          </a:xfrm>
          <a:prstGeom prst="rect">
            <a:avLst/>
          </a:prstGeom>
        </p:spPr>
      </p:pic>
    </p:spTree>
    <p:extLst>
      <p:ext uri="{BB962C8B-B14F-4D97-AF65-F5344CB8AC3E}">
        <p14:creationId xmlns:p14="http://schemas.microsoft.com/office/powerpoint/2010/main" val="1848428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5040F-C47B-4865-1674-F8C18A4C39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A94F1B-C821-D17D-1562-477F62B47FED}"/>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77B5C1E9-0A14-5C3F-74D1-55C6FF01B531}"/>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31AA747E-426F-AF40-5F97-68A77E685A3A}"/>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B5DD03CB-2222-7ECE-5E87-A9446800B6F3}"/>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047A9CD9-C24E-DAB8-F2FB-E1FBF3237D2A}"/>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BCE45EA5-63B3-FAB4-7DC6-5986DC1183A5}"/>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Commit</a:t>
            </a:r>
          </a:p>
        </p:txBody>
      </p:sp>
      <p:pic>
        <p:nvPicPr>
          <p:cNvPr id="11" name="Picture 10">
            <a:extLst>
              <a:ext uri="{FF2B5EF4-FFF2-40B4-BE49-F238E27FC236}">
                <a16:creationId xmlns:a16="http://schemas.microsoft.com/office/drawing/2014/main" id="{EE2F3F80-490F-3733-6348-81723801575C}"/>
              </a:ext>
            </a:extLst>
          </p:cNvPr>
          <p:cNvPicPr>
            <a:picLocks noChangeAspect="1"/>
          </p:cNvPicPr>
          <p:nvPr/>
        </p:nvPicPr>
        <p:blipFill>
          <a:blip r:embed="rId4"/>
          <a:stretch>
            <a:fillRect/>
          </a:stretch>
        </p:blipFill>
        <p:spPr>
          <a:xfrm>
            <a:off x="10886" y="2421062"/>
            <a:ext cx="8839200" cy="5222789"/>
          </a:xfrm>
          <a:prstGeom prst="rect">
            <a:avLst/>
          </a:prstGeom>
        </p:spPr>
      </p:pic>
      <p:pic>
        <p:nvPicPr>
          <p:cNvPr id="13" name="Picture 12">
            <a:extLst>
              <a:ext uri="{FF2B5EF4-FFF2-40B4-BE49-F238E27FC236}">
                <a16:creationId xmlns:a16="http://schemas.microsoft.com/office/drawing/2014/main" id="{1CE7B749-06E7-CDE3-8D21-E5E3329D9AE8}"/>
              </a:ext>
            </a:extLst>
          </p:cNvPr>
          <p:cNvPicPr>
            <a:picLocks noChangeAspect="1"/>
          </p:cNvPicPr>
          <p:nvPr/>
        </p:nvPicPr>
        <p:blipFill>
          <a:blip r:embed="rId5"/>
          <a:stretch>
            <a:fillRect/>
          </a:stretch>
        </p:blipFill>
        <p:spPr>
          <a:xfrm>
            <a:off x="8929822" y="2290266"/>
            <a:ext cx="9336407" cy="5484383"/>
          </a:xfrm>
          <a:prstGeom prst="rect">
            <a:avLst/>
          </a:prstGeom>
        </p:spPr>
      </p:pic>
    </p:spTree>
    <p:extLst>
      <p:ext uri="{BB962C8B-B14F-4D97-AF65-F5344CB8AC3E}">
        <p14:creationId xmlns:p14="http://schemas.microsoft.com/office/powerpoint/2010/main" val="2086119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F6747-8C74-952E-9966-A9B5993F5E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349788B-CDB5-F932-6F8E-17990C19209C}"/>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52D71270-00CD-8E01-A879-A5E25F88A206}"/>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F39B511E-4D04-1C59-B174-E15379CC64E6}"/>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1D28487D-180A-B4C2-93E7-34A47B1A63BF}"/>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A9443B93-4954-252A-CB2E-675A0E49C072}"/>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87AE018A-9D20-112A-C877-08DB64AA0FB2}"/>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người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dùng</a:t>
            </a:r>
            <a:r>
              <a:rPr lang="en-US" sz="3999" dirty="0">
                <a:solidFill>
                  <a:srgbClr val="000000"/>
                </a:solidFill>
                <a:latin typeface="Times New Roman"/>
                <a:ea typeface="Times New Roman"/>
                <a:cs typeface="Times New Roman"/>
                <a:sym typeface="Times New Roman"/>
              </a:rPr>
              <a:t>:</a:t>
            </a:r>
          </a:p>
        </p:txBody>
      </p:sp>
      <p:pic>
        <p:nvPicPr>
          <p:cNvPr id="3" name="Picture 2">
            <a:extLst>
              <a:ext uri="{FF2B5EF4-FFF2-40B4-BE49-F238E27FC236}">
                <a16:creationId xmlns:a16="http://schemas.microsoft.com/office/drawing/2014/main" id="{509C3E35-59DA-0D9A-F222-671A5BB637E8}"/>
              </a:ext>
            </a:extLst>
          </p:cNvPr>
          <p:cNvPicPr>
            <a:picLocks noChangeAspect="1"/>
          </p:cNvPicPr>
          <p:nvPr/>
        </p:nvPicPr>
        <p:blipFill>
          <a:blip r:embed="rId4"/>
          <a:stretch>
            <a:fillRect/>
          </a:stretch>
        </p:blipFill>
        <p:spPr>
          <a:xfrm>
            <a:off x="1433374" y="1049112"/>
            <a:ext cx="15827828" cy="7458216"/>
          </a:xfrm>
          <a:prstGeom prst="rect">
            <a:avLst/>
          </a:prstGeom>
        </p:spPr>
      </p:pic>
      <p:sp>
        <p:nvSpPr>
          <p:cNvPr id="10" name="TextBox 9">
            <a:extLst>
              <a:ext uri="{FF2B5EF4-FFF2-40B4-BE49-F238E27FC236}">
                <a16:creationId xmlns:a16="http://schemas.microsoft.com/office/drawing/2014/main" id="{41F681C9-2E39-4FA4-45A9-A12A3AC90A61}"/>
              </a:ext>
            </a:extLst>
          </p:cNvPr>
          <p:cNvSpPr txBox="1"/>
          <p:nvPr/>
        </p:nvSpPr>
        <p:spPr>
          <a:xfrm>
            <a:off x="4588329" y="8714157"/>
            <a:ext cx="9154884" cy="523220"/>
          </a:xfrm>
          <a:prstGeom prst="rect">
            <a:avLst/>
          </a:prstGeom>
          <a:noFill/>
        </p:spPr>
        <p:txBody>
          <a:bodyPr wrap="square">
            <a:spAutoFit/>
          </a:bodyPr>
          <a:lstStyle/>
          <a:p>
            <a:pPr algn="ctr">
              <a:spcAft>
                <a:spcPts val="1000"/>
              </a:spcAft>
              <a:buNone/>
            </a:pPr>
            <a:r>
              <a:rPr lang="en-US" sz="28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vi-VN" sz="2800" i="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rang chủ NewsMarst</a:t>
            </a:r>
            <a:endParaRPr lang="en-US" sz="2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2140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EAADF-289F-F357-98A0-A939C39359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8AD046-D217-4D51-F09A-ED39B47EB40E}"/>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D4721E4F-0D12-A6A0-FC11-B9FDB5D29EEA}"/>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063DF694-5F6D-FA06-B55F-86C8B73581DF}"/>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DBDA49B7-2531-073F-5716-45BCDB4ABE87}"/>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9E61BD23-6E73-CEC4-7E77-DED0AC43A55C}"/>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76C3FED9-5F1B-4CD7-E099-4106D4E05307}"/>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người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dùng</a:t>
            </a:r>
            <a:r>
              <a:rPr lang="en-US" sz="3999" dirty="0">
                <a:solidFill>
                  <a:srgbClr val="000000"/>
                </a:solidFill>
                <a:latin typeface="Times New Roman"/>
                <a:ea typeface="Times New Roman"/>
                <a:cs typeface="Times New Roman"/>
                <a:sym typeface="Times New Roman"/>
              </a:rPr>
              <a:t> :</a:t>
            </a:r>
          </a:p>
        </p:txBody>
      </p:sp>
      <p:pic>
        <p:nvPicPr>
          <p:cNvPr id="8" name="Picture 7">
            <a:extLst>
              <a:ext uri="{FF2B5EF4-FFF2-40B4-BE49-F238E27FC236}">
                <a16:creationId xmlns:a16="http://schemas.microsoft.com/office/drawing/2014/main" id="{3DBAD8E4-B297-35CF-D741-EA70EF5C28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9709" y="1159330"/>
            <a:ext cx="16889244" cy="7991626"/>
          </a:xfrm>
          <a:prstGeom prst="rect">
            <a:avLst/>
          </a:prstGeom>
        </p:spPr>
      </p:pic>
    </p:spTree>
    <p:extLst>
      <p:ext uri="{BB962C8B-B14F-4D97-AF65-F5344CB8AC3E}">
        <p14:creationId xmlns:p14="http://schemas.microsoft.com/office/powerpoint/2010/main" val="3475568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ED152-CED0-41BD-F01A-227B6B34B1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18EBCC-1C79-01A6-BAA8-987754D666D1}"/>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88602197-B0A6-E854-50B8-2516D4E6C791}"/>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DA3A7F09-23F0-BC16-3B86-376358495F04}"/>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025A3489-2E70-2E80-0620-63F7312FB369}"/>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0BCD7551-B8FB-E5AD-3C5E-184D0E89E2D7}"/>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4B64784D-FE66-C0CC-2B73-66EE98CE214E}"/>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người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dùng</a:t>
            </a:r>
            <a:r>
              <a:rPr lang="en-US" sz="3999" dirty="0">
                <a:solidFill>
                  <a:srgbClr val="000000"/>
                </a:solidFill>
                <a:latin typeface="Times New Roman"/>
                <a:ea typeface="Times New Roman"/>
                <a:cs typeface="Times New Roman"/>
                <a:sym typeface="Times New Roman"/>
              </a:rPr>
              <a:t>:</a:t>
            </a:r>
          </a:p>
        </p:txBody>
      </p:sp>
      <p:pic>
        <p:nvPicPr>
          <p:cNvPr id="8" name="Picture 7">
            <a:extLst>
              <a:ext uri="{FF2B5EF4-FFF2-40B4-BE49-F238E27FC236}">
                <a16:creationId xmlns:a16="http://schemas.microsoft.com/office/drawing/2014/main" id="{2E5AF39C-E7CC-F1F9-4FAC-095E167840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603" y="1153887"/>
            <a:ext cx="16120794" cy="7835871"/>
          </a:xfrm>
          <a:prstGeom prst="rect">
            <a:avLst/>
          </a:prstGeom>
        </p:spPr>
      </p:pic>
    </p:spTree>
    <p:extLst>
      <p:ext uri="{BB962C8B-B14F-4D97-AF65-F5344CB8AC3E}">
        <p14:creationId xmlns:p14="http://schemas.microsoft.com/office/powerpoint/2010/main" val="3600818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6"/>
            <a:stretch>
              <a:fillRect l="-39135" t="-21390" r="-931"/>
            </a:stretch>
          </a:blipFill>
        </p:spPr>
        <p:txBody>
          <a:bodyPr/>
          <a:lstStyle/>
          <a:p>
            <a:endParaRPr lang="en-US"/>
          </a:p>
        </p:txBody>
      </p:sp>
      <p:sp>
        <p:nvSpPr>
          <p:cNvPr id="5" name="TextBox 5"/>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6" name="TextBox 6"/>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7" name="TextBox 7"/>
          <p:cNvSpPr txBox="1"/>
          <p:nvPr/>
        </p:nvSpPr>
        <p:spPr>
          <a:xfrm>
            <a:off x="17068800" y="9486900"/>
            <a:ext cx="1905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4</a:t>
            </a:r>
          </a:p>
        </p:txBody>
      </p:sp>
      <p:sp>
        <p:nvSpPr>
          <p:cNvPr id="8" name="TextBox 8"/>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9" name="TextBox 9"/>
          <p:cNvSpPr txBox="1"/>
          <p:nvPr/>
        </p:nvSpPr>
        <p:spPr>
          <a:xfrm>
            <a:off x="1028700" y="1713035"/>
            <a:ext cx="16230600" cy="2495550"/>
          </a:xfrm>
          <a:prstGeom prst="rect">
            <a:avLst/>
          </a:prstGeom>
        </p:spPr>
        <p:txBody>
          <a:bodyPr lIns="0" tIns="0" rIns="0" bIns="0" rtlCol="0" anchor="t">
            <a:spAutoFit/>
          </a:bodyPr>
          <a:lstStyle/>
          <a:p>
            <a:pPr marL="647700" lvl="1" indent="-323850" algn="just">
              <a:lnSpc>
                <a:spcPts val="3900"/>
              </a:lnSpc>
              <a:spcBef>
                <a:spcPct val="0"/>
              </a:spcBef>
              <a:buFont typeface="Arial"/>
              <a:buChar char="•"/>
            </a:pPr>
            <a:r>
              <a:rPr lang="en-US" sz="3000">
                <a:solidFill>
                  <a:srgbClr val="000000"/>
                </a:solidFill>
                <a:latin typeface="Times New Roman"/>
                <a:ea typeface="Times New Roman"/>
                <a:cs typeface="Times New Roman"/>
                <a:sym typeface="Times New Roman"/>
              </a:rPr>
              <a:t>Đây là đồ án môn học nhằm áp dụng các kỹ thuật quản lý dự án phần mềm tiên tiến.</a:t>
            </a:r>
          </a:p>
          <a:p>
            <a:pPr marL="647700" lvl="1" indent="-323850" algn="just">
              <a:lnSpc>
                <a:spcPts val="3900"/>
              </a:lnSpc>
              <a:spcBef>
                <a:spcPct val="0"/>
              </a:spcBef>
              <a:buFont typeface="Arial"/>
              <a:buChar char="•"/>
            </a:pPr>
            <a:r>
              <a:rPr lang="en-US" sz="3000">
                <a:solidFill>
                  <a:srgbClr val="000000"/>
                </a:solidFill>
                <a:latin typeface="Times New Roman"/>
                <a:ea typeface="Times New Roman"/>
                <a:cs typeface="Times New Roman"/>
                <a:sym typeface="Times New Roman"/>
              </a:rPr>
              <a:t>Công nghệ: Sử dụng PHP Laravel (các thành viên đã có kiến thức nền tảng).</a:t>
            </a:r>
          </a:p>
          <a:p>
            <a:pPr marL="647700" lvl="1" indent="-323850" algn="just">
              <a:lnSpc>
                <a:spcPts val="3900"/>
              </a:lnSpc>
              <a:spcBef>
                <a:spcPct val="0"/>
              </a:spcBef>
              <a:buFont typeface="Arial"/>
              <a:buChar char="•"/>
            </a:pPr>
            <a:r>
              <a:rPr lang="en-US" sz="3000">
                <a:solidFill>
                  <a:srgbClr val="000000"/>
                </a:solidFill>
                <a:latin typeface="Times New Roman"/>
                <a:ea typeface="Times New Roman"/>
                <a:cs typeface="Times New Roman"/>
                <a:sym typeface="Times New Roman"/>
              </a:rPr>
              <a:t>Thách thức: Quản lý luồng dữ liệu phức tạp giữa bán hàng và các tương tác xã hội (bài đăng, bình luận).</a:t>
            </a:r>
          </a:p>
          <a:p>
            <a:pPr algn="just">
              <a:lnSpc>
                <a:spcPts val="3900"/>
              </a:lnSpc>
              <a:spcBef>
                <a:spcPct val="0"/>
              </a:spcBef>
            </a:pPr>
            <a:endParaRPr lang="en-US" sz="3000">
              <a:solidFill>
                <a:srgbClr val="000000"/>
              </a:solidFill>
              <a:latin typeface="Times New Roman"/>
              <a:ea typeface="Times New Roman"/>
              <a:cs typeface="Times New Roman"/>
              <a:sym typeface="Times New Roman"/>
            </a:endParaRPr>
          </a:p>
        </p:txBody>
      </p:sp>
      <p:sp>
        <p:nvSpPr>
          <p:cNvPr id="10" name="TextBox 10"/>
          <p:cNvSpPr txBox="1"/>
          <p:nvPr/>
        </p:nvSpPr>
        <p:spPr>
          <a:xfrm>
            <a:off x="1638786" y="971550"/>
            <a:ext cx="4676061" cy="66357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Times New Roman"/>
                <a:ea typeface="Times New Roman"/>
                <a:cs typeface="Times New Roman"/>
                <a:sym typeface="Times New Roman"/>
              </a:rPr>
              <a:t>Bối cảnh và thách thức</a:t>
            </a:r>
          </a:p>
        </p:txBody>
      </p:sp>
      <p:pic>
        <p:nvPicPr>
          <p:cNvPr id="11" name="7262588700841">
            <a:hlinkClick r:id="" action="ppaction://media"/>
            <a:extLst>
              <a:ext uri="{FF2B5EF4-FFF2-40B4-BE49-F238E27FC236}">
                <a16:creationId xmlns:a16="http://schemas.microsoft.com/office/drawing/2014/main" id="{7A95023E-30CA-0250-0D0B-C1E2D4CD2A9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514600" y="3827638"/>
            <a:ext cx="6096000" cy="4572000"/>
          </a:xfrm>
          <a:prstGeom prst="rect">
            <a:avLst/>
          </a:prstGeom>
        </p:spPr>
      </p:pic>
      <p:pic>
        <p:nvPicPr>
          <p:cNvPr id="12" name="7262590836109">
            <a:hlinkClick r:id="" action="ppaction://media"/>
            <a:extLst>
              <a:ext uri="{FF2B5EF4-FFF2-40B4-BE49-F238E27FC236}">
                <a16:creationId xmlns:a16="http://schemas.microsoft.com/office/drawing/2014/main" id="{5F9E9097-D70B-1393-8667-33776196128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677400" y="3827638"/>
            <a:ext cx="6096000" cy="457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5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91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29363-E9AB-74B4-C3C3-643B1E0560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C5CE01-D23C-1D79-145B-F64447862B7A}"/>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5E058903-E988-19D3-B53E-1FFE7D75F7A3}"/>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1A9573C3-B84F-8D8F-FCB1-421D15290897}"/>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446B320A-5584-26CE-BA1B-B00C73DB800C}"/>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66008C2A-D2E5-8B63-E42C-0926B95AC4E6}"/>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E6E0D8CD-9032-2367-DAC0-DB387B132325}"/>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người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dùng</a:t>
            </a:r>
            <a:r>
              <a:rPr lang="en-US" sz="3999" dirty="0">
                <a:solidFill>
                  <a:srgbClr val="000000"/>
                </a:solidFill>
                <a:latin typeface="Times New Roman"/>
                <a:ea typeface="Times New Roman"/>
                <a:cs typeface="Times New Roman"/>
                <a:sym typeface="Times New Roman"/>
              </a:rPr>
              <a:t>:</a:t>
            </a:r>
          </a:p>
        </p:txBody>
      </p:sp>
      <p:pic>
        <p:nvPicPr>
          <p:cNvPr id="3" name="Picture 2">
            <a:extLst>
              <a:ext uri="{FF2B5EF4-FFF2-40B4-BE49-F238E27FC236}">
                <a16:creationId xmlns:a16="http://schemas.microsoft.com/office/drawing/2014/main" id="{FD052BCD-BB25-BD93-DB02-7A76E62CCA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9709" y="1153887"/>
            <a:ext cx="16538121" cy="7773179"/>
          </a:xfrm>
          <a:prstGeom prst="rect">
            <a:avLst/>
          </a:prstGeom>
        </p:spPr>
      </p:pic>
    </p:spTree>
    <p:extLst>
      <p:ext uri="{BB962C8B-B14F-4D97-AF65-F5344CB8AC3E}">
        <p14:creationId xmlns:p14="http://schemas.microsoft.com/office/powerpoint/2010/main" val="4154453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033EB-DA6C-4BC4-167E-97797AF209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48B3AF-EB98-E0CA-1ADA-D3AF463B3FDA}"/>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424A7EE1-F882-8F9C-CD30-24AF1BD73B84}"/>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EF47FDA1-1B62-3E32-7B19-DAAB86FBD53F}"/>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5A5F6245-E07D-9578-D0FE-5E57CC97A89F}"/>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B20B534B-A3A6-3DE8-A590-93A09348F8B9}"/>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2DE57048-48A5-2D28-8C3A-F67D5CB96DFE}"/>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người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dùng</a:t>
            </a:r>
            <a:r>
              <a:rPr lang="en-US" sz="3999" dirty="0">
                <a:solidFill>
                  <a:srgbClr val="000000"/>
                </a:solidFill>
                <a:latin typeface="Times New Roman"/>
                <a:ea typeface="Times New Roman"/>
                <a:cs typeface="Times New Roman"/>
                <a:sym typeface="Times New Roman"/>
              </a:rPr>
              <a:t>:</a:t>
            </a:r>
          </a:p>
        </p:txBody>
      </p:sp>
      <p:pic>
        <p:nvPicPr>
          <p:cNvPr id="3" name="Picture 2">
            <a:extLst>
              <a:ext uri="{FF2B5EF4-FFF2-40B4-BE49-F238E27FC236}">
                <a16:creationId xmlns:a16="http://schemas.microsoft.com/office/drawing/2014/main" id="{90D28D39-0222-40AA-A337-E23EAA5FCA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363" y="1065441"/>
            <a:ext cx="16675274" cy="7855898"/>
          </a:xfrm>
          <a:prstGeom prst="rect">
            <a:avLst/>
          </a:prstGeom>
        </p:spPr>
      </p:pic>
    </p:spTree>
    <p:extLst>
      <p:ext uri="{BB962C8B-B14F-4D97-AF65-F5344CB8AC3E}">
        <p14:creationId xmlns:p14="http://schemas.microsoft.com/office/powerpoint/2010/main" val="2132785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6217-5B05-D530-2858-0BF7260CE8D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F3E3B0-9547-BDF0-8C7F-61A68649848A}"/>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505A9AD6-775B-0E37-3A61-A62221E86187}"/>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DCDD527F-32DF-A9C1-6CF9-594D331942C7}"/>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3A84C87D-8166-0EEB-95C8-F1A0B3A8DE02}"/>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7D6295AA-6682-6F51-D257-2948094C2F25}"/>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B65C7D0A-6A80-1544-3173-6B7EC08EE50A}"/>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người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dùng</a:t>
            </a:r>
            <a:r>
              <a:rPr lang="en-US" sz="3999" dirty="0">
                <a:solidFill>
                  <a:srgbClr val="000000"/>
                </a:solidFill>
                <a:latin typeface="Times New Roman"/>
                <a:ea typeface="Times New Roman"/>
                <a:cs typeface="Times New Roman"/>
                <a:sym typeface="Times New Roman"/>
              </a:rPr>
              <a:t>:</a:t>
            </a:r>
          </a:p>
        </p:txBody>
      </p:sp>
      <p:pic>
        <p:nvPicPr>
          <p:cNvPr id="3" name="Picture 2" descr="A screenshot of a computer&#10;&#10;AI-generated content may be incorrect.">
            <a:extLst>
              <a:ext uri="{FF2B5EF4-FFF2-40B4-BE49-F238E27FC236}">
                <a16:creationId xmlns:a16="http://schemas.microsoft.com/office/drawing/2014/main" id="{D942345E-42EE-8DFA-4249-3CC3662131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2522" y="1327110"/>
            <a:ext cx="15982955" cy="7632779"/>
          </a:xfrm>
          <a:prstGeom prst="rect">
            <a:avLst/>
          </a:prstGeom>
        </p:spPr>
      </p:pic>
    </p:spTree>
    <p:extLst>
      <p:ext uri="{BB962C8B-B14F-4D97-AF65-F5344CB8AC3E}">
        <p14:creationId xmlns:p14="http://schemas.microsoft.com/office/powerpoint/2010/main" val="1855068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EFC29-8704-5EC2-285E-D68F0AB159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39AA3C-1B98-4B81-D607-F3111B63F90F}"/>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B7BFBED2-24F6-FEBE-BF85-583E892AAC64}"/>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ACAFE007-FECB-9B76-71A1-2AE73E88C6FE}"/>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11B9E2EF-47E7-7BC9-72C9-6388447E15E2}"/>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B6DB2D60-5BF4-3239-60A3-3AB7776BEC93}"/>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DAE2C786-BC57-4C00-9C00-F80EFDAE9F3D}"/>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người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dùng</a:t>
            </a:r>
            <a:r>
              <a:rPr lang="en-US" sz="3999" dirty="0">
                <a:solidFill>
                  <a:srgbClr val="000000"/>
                </a:solidFill>
                <a:latin typeface="Times New Roman"/>
                <a:ea typeface="Times New Roman"/>
                <a:cs typeface="Times New Roman"/>
                <a:sym typeface="Times New Roman"/>
              </a:rPr>
              <a:t> :</a:t>
            </a:r>
          </a:p>
        </p:txBody>
      </p:sp>
      <p:pic>
        <p:nvPicPr>
          <p:cNvPr id="8" name="Picture 7">
            <a:extLst>
              <a:ext uri="{FF2B5EF4-FFF2-40B4-BE49-F238E27FC236}">
                <a16:creationId xmlns:a16="http://schemas.microsoft.com/office/drawing/2014/main" id="{D99E981B-91F0-5A5C-1F96-227B6278CD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66" y="1335171"/>
            <a:ext cx="16599074" cy="7832114"/>
          </a:xfrm>
          <a:prstGeom prst="rect">
            <a:avLst/>
          </a:prstGeom>
        </p:spPr>
      </p:pic>
    </p:spTree>
    <p:extLst>
      <p:ext uri="{BB962C8B-B14F-4D97-AF65-F5344CB8AC3E}">
        <p14:creationId xmlns:p14="http://schemas.microsoft.com/office/powerpoint/2010/main" val="1272561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05A90-DEEF-EC91-6BD7-946EC5682B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D9123A-BE12-FB04-63B7-2A2D695384BF}"/>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EAD66080-1A41-C970-F9CA-B82E1221E941}"/>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5C34608F-66CB-4C9F-214E-D3D2FEE93EE5}"/>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75DC4767-A4AF-9782-7F12-AFC42A8BE8BF}"/>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892BF2E8-C05E-C5F5-7A61-CFB8FE8E1AB9}"/>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C73676A4-004C-5CB5-B776-075B81216789}"/>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người</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dùng</a:t>
            </a:r>
            <a:r>
              <a:rPr lang="en-US" sz="3999" dirty="0">
                <a:solidFill>
                  <a:srgbClr val="000000"/>
                </a:solidFill>
                <a:latin typeface="Times New Roman"/>
                <a:ea typeface="Times New Roman"/>
                <a:cs typeface="Times New Roman"/>
                <a:sym typeface="Times New Roman"/>
              </a:rPr>
              <a:t> :</a:t>
            </a:r>
          </a:p>
        </p:txBody>
      </p:sp>
      <p:pic>
        <p:nvPicPr>
          <p:cNvPr id="3" name="Picture 2" descr="A screenshot of a computer&#10;&#10;AI-generated content may be incorrect.">
            <a:extLst>
              <a:ext uri="{FF2B5EF4-FFF2-40B4-BE49-F238E27FC236}">
                <a16:creationId xmlns:a16="http://schemas.microsoft.com/office/drawing/2014/main" id="{E635F1ED-09E2-8E87-7D39-93C98285BA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274" y="1442609"/>
            <a:ext cx="16153451" cy="7401782"/>
          </a:xfrm>
          <a:prstGeom prst="rect">
            <a:avLst/>
          </a:prstGeom>
        </p:spPr>
      </p:pic>
    </p:spTree>
    <p:extLst>
      <p:ext uri="{BB962C8B-B14F-4D97-AF65-F5344CB8AC3E}">
        <p14:creationId xmlns:p14="http://schemas.microsoft.com/office/powerpoint/2010/main" val="32353247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45004-83E7-9BAD-18F2-9D779A2331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421ADB-856E-B19C-64E0-B18E80F7CF24}"/>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34FCD1BC-AF37-3C8E-12B6-16873B062DB5}"/>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7AF05A11-3B29-9240-AF64-C60D59C6703A}"/>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2AD626FC-3049-BF7A-440B-73ED9570697D}"/>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9D6DE9D4-B723-1B2F-CB1A-AEA38AF1B303}"/>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94A99F66-5BB8-6D22-51D6-87081A14A8BF}"/>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a:t>
            </a:r>
          </a:p>
        </p:txBody>
      </p:sp>
      <p:pic>
        <p:nvPicPr>
          <p:cNvPr id="10" name="Picture 9">
            <a:extLst>
              <a:ext uri="{FF2B5EF4-FFF2-40B4-BE49-F238E27FC236}">
                <a16:creationId xmlns:a16="http://schemas.microsoft.com/office/drawing/2014/main" id="{27EEAE10-6800-D9D9-235F-90311BF6B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71" y="1226157"/>
            <a:ext cx="16720000" cy="7919356"/>
          </a:xfrm>
          <a:prstGeom prst="rect">
            <a:avLst/>
          </a:prstGeom>
        </p:spPr>
      </p:pic>
    </p:spTree>
    <p:extLst>
      <p:ext uri="{BB962C8B-B14F-4D97-AF65-F5344CB8AC3E}">
        <p14:creationId xmlns:p14="http://schemas.microsoft.com/office/powerpoint/2010/main" val="1595935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BB5B9-63F6-1614-BC95-B0C7D3DF22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4D41E2-11B6-D77E-9F4E-9798898D7742}"/>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9A752106-5A69-B72D-D5F9-3751A5FD417D}"/>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B4778EF6-7867-D088-9A25-9576B5FDC280}"/>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316C9A3F-F4AF-8729-3183-3CCBCFE9FC4B}"/>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10BD900F-2F19-4484-D16B-A4E7D8E062EF}"/>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07AC4E3C-05CC-A192-693A-81DA0E6968FB}"/>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a:t>
            </a:r>
          </a:p>
        </p:txBody>
      </p:sp>
      <p:pic>
        <p:nvPicPr>
          <p:cNvPr id="8" name="Picture 7">
            <a:extLst>
              <a:ext uri="{FF2B5EF4-FFF2-40B4-BE49-F238E27FC236}">
                <a16:creationId xmlns:a16="http://schemas.microsoft.com/office/drawing/2014/main" id="{C3A1119C-31BF-E9EB-EF04-EBE95ED44032}"/>
              </a:ext>
            </a:extLst>
          </p:cNvPr>
          <p:cNvPicPr>
            <a:picLocks noChangeAspect="1"/>
          </p:cNvPicPr>
          <p:nvPr/>
        </p:nvPicPr>
        <p:blipFill>
          <a:blip r:embed="rId4"/>
          <a:stretch>
            <a:fillRect/>
          </a:stretch>
        </p:blipFill>
        <p:spPr>
          <a:xfrm>
            <a:off x="1274535" y="1530881"/>
            <a:ext cx="15782472" cy="7354659"/>
          </a:xfrm>
          <a:prstGeom prst="rect">
            <a:avLst/>
          </a:prstGeom>
        </p:spPr>
      </p:pic>
    </p:spTree>
    <p:extLst>
      <p:ext uri="{BB962C8B-B14F-4D97-AF65-F5344CB8AC3E}">
        <p14:creationId xmlns:p14="http://schemas.microsoft.com/office/powerpoint/2010/main" val="24495288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8A98E-800F-91F3-1675-2A3804D159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397A06-B2E5-19C6-BBCE-97FEB56FED41}"/>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BEA870E3-4E5A-AA0A-0028-919ED3A2216E}"/>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237B5C91-8F70-B6DD-2E12-681DF0E29D70}"/>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28A1A5F1-6646-B149-8046-02E124D95E11}"/>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7775350D-DEE0-6D25-3E36-6EE68F84C8C9}"/>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DF3CFC43-7FB3-B213-8264-AEF57327D786}"/>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8" name="Picture 7">
            <a:extLst>
              <a:ext uri="{FF2B5EF4-FFF2-40B4-BE49-F238E27FC236}">
                <a16:creationId xmlns:a16="http://schemas.microsoft.com/office/drawing/2014/main" id="{7696F31C-E042-0B61-6A45-38282990A3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555" y="1049111"/>
            <a:ext cx="15937766" cy="7498757"/>
          </a:xfrm>
          <a:prstGeom prst="rect">
            <a:avLst/>
          </a:prstGeom>
        </p:spPr>
      </p:pic>
    </p:spTree>
    <p:extLst>
      <p:ext uri="{BB962C8B-B14F-4D97-AF65-F5344CB8AC3E}">
        <p14:creationId xmlns:p14="http://schemas.microsoft.com/office/powerpoint/2010/main" val="3415942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E0548-F413-BA82-1F50-EB7756B9BA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52AF819-0577-6F35-615C-5B03F7CA9B6A}"/>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62B50C1B-ADC0-AF58-448C-F6347683994F}"/>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68D17C5F-B198-2EA9-6DFA-2C1DE6D424E2}"/>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C61400F5-ACFB-30FD-3B85-FBD36B5153E7}"/>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188956CC-6B2E-A16E-E6F4-CBD5FF9E3536}"/>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A1CE662D-CD03-B3FC-9D68-08DACB87EE45}"/>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8" name="Picture 7">
            <a:extLst>
              <a:ext uri="{FF2B5EF4-FFF2-40B4-BE49-F238E27FC236}">
                <a16:creationId xmlns:a16="http://schemas.microsoft.com/office/drawing/2014/main" id="{72DE7997-505D-D34B-F073-EB57798CB2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594" y="1348829"/>
            <a:ext cx="15993841" cy="7589341"/>
          </a:xfrm>
          <a:prstGeom prst="rect">
            <a:avLst/>
          </a:prstGeom>
        </p:spPr>
      </p:pic>
    </p:spTree>
    <p:extLst>
      <p:ext uri="{BB962C8B-B14F-4D97-AF65-F5344CB8AC3E}">
        <p14:creationId xmlns:p14="http://schemas.microsoft.com/office/powerpoint/2010/main" val="1896941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0ED02-A0E9-427C-98CE-98A1434C85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DB0F02-0953-FAED-C2EF-2C25FEAB5099}"/>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5429F023-A134-D7D7-7265-BE1361ACDD05}"/>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C694576E-C5D8-64BC-5DDC-D04DFC18CA17}"/>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BED267E9-2458-8660-4B6A-1442AB16D7EB}"/>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AF5C0AA2-64BF-219A-483A-2A6A15DE319F}"/>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38D73C58-7D2C-9EFF-16B4-FD1E9403E315}"/>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8" name="Picture 7">
            <a:extLst>
              <a:ext uri="{FF2B5EF4-FFF2-40B4-BE49-F238E27FC236}">
                <a16:creationId xmlns:a16="http://schemas.microsoft.com/office/drawing/2014/main" id="{DF89033C-67BA-7EAC-182F-78960DD8A0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326" y="1159330"/>
            <a:ext cx="15930170" cy="7489370"/>
          </a:xfrm>
          <a:prstGeom prst="rect">
            <a:avLst/>
          </a:prstGeom>
        </p:spPr>
      </p:pic>
    </p:spTree>
    <p:extLst>
      <p:ext uri="{BB962C8B-B14F-4D97-AF65-F5344CB8AC3E}">
        <p14:creationId xmlns:p14="http://schemas.microsoft.com/office/powerpoint/2010/main" val="140148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Freeform 3"/>
          <p:cNvSpPr/>
          <p:nvPr/>
        </p:nvSpPr>
        <p:spPr>
          <a:xfrm>
            <a:off x="0" y="0"/>
            <a:ext cx="18288000" cy="9258300"/>
          </a:xfrm>
          <a:custGeom>
            <a:avLst/>
            <a:gdLst/>
            <a:ahLst/>
            <a:cxnLst/>
            <a:rect l="l" t="t" r="r" b="b"/>
            <a:pathLst>
              <a:path w="18288000" h="9258300">
                <a:moveTo>
                  <a:pt x="0" y="0"/>
                </a:moveTo>
                <a:lnTo>
                  <a:pt x="18288000" y="0"/>
                </a:lnTo>
                <a:lnTo>
                  <a:pt x="18288000" y="9258300"/>
                </a:lnTo>
                <a:lnTo>
                  <a:pt x="0" y="9258300"/>
                </a:lnTo>
                <a:lnTo>
                  <a:pt x="0" y="0"/>
                </a:lnTo>
                <a:close/>
              </a:path>
            </a:pathLst>
          </a:custGeom>
          <a:blipFill>
            <a:blip r:embed="rId3">
              <a:alphaModFix amt="6999"/>
            </a:blip>
            <a:stretch>
              <a:fillRect l="-7157" r="-7157"/>
            </a:stretch>
          </a:blipFill>
        </p:spPr>
        <p:txBody>
          <a:bodyPr/>
          <a:lstStyle/>
          <a:p>
            <a:endParaRPr lang="en-US"/>
          </a:p>
        </p:txBody>
      </p:sp>
      <p:sp>
        <p:nvSpPr>
          <p:cNvPr id="4" name="TextBox 4"/>
          <p:cNvSpPr txBox="1"/>
          <p:nvPr/>
        </p:nvSpPr>
        <p:spPr>
          <a:xfrm>
            <a:off x="1035784" y="2197056"/>
            <a:ext cx="16230600" cy="5467350"/>
          </a:xfrm>
          <a:prstGeom prst="rect">
            <a:avLst/>
          </a:prstGeom>
        </p:spPr>
        <p:txBody>
          <a:bodyPr lIns="0" tIns="0" rIns="0" bIns="0" rtlCol="0" anchor="t">
            <a:spAutoFit/>
          </a:bodyPr>
          <a:lstStyle/>
          <a:p>
            <a:pPr marL="647700" lvl="1" indent="-323850" algn="just">
              <a:lnSpc>
                <a:spcPts val="3900"/>
              </a:lnSpc>
              <a:spcBef>
                <a:spcPct val="0"/>
              </a:spcBef>
              <a:buFont typeface="Arial"/>
              <a:buChar char="•"/>
            </a:pPr>
            <a:r>
              <a:rPr lang="en-US" sz="3000" dirty="0">
                <a:solidFill>
                  <a:srgbClr val="000000"/>
                </a:solidFill>
                <a:latin typeface="Times New Roman"/>
                <a:ea typeface="Times New Roman"/>
                <a:cs typeface="Times New Roman"/>
                <a:sym typeface="Times New Roman"/>
              </a:rPr>
              <a:t>S - </a:t>
            </a:r>
            <a:r>
              <a:rPr lang="en-US" sz="3000" dirty="0" err="1">
                <a:solidFill>
                  <a:srgbClr val="000000"/>
                </a:solidFill>
                <a:latin typeface="Times New Roman"/>
                <a:ea typeface="Times New Roman"/>
                <a:cs typeface="Times New Roman"/>
                <a:sym typeface="Times New Roman"/>
              </a:rPr>
              <a:t>Cụ</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(Specific): </a:t>
            </a:r>
            <a:r>
              <a:rPr lang="en-US" sz="3000" dirty="0" err="1">
                <a:solidFill>
                  <a:srgbClr val="000000"/>
                </a:solidFill>
                <a:latin typeface="Times New Roman"/>
                <a:ea typeface="Times New Roman"/>
                <a:cs typeface="Times New Roman"/>
                <a:sym typeface="Times New Roman"/>
              </a:rPr>
              <a:t>Xây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một</a:t>
            </a:r>
            <a:r>
              <a:rPr lang="en-US" sz="3000" dirty="0">
                <a:solidFill>
                  <a:srgbClr val="000000"/>
                </a:solidFill>
                <a:latin typeface="Times New Roman"/>
                <a:ea typeface="Times New Roman"/>
                <a:cs typeface="Times New Roman"/>
                <a:sym typeface="Times New Roman"/>
              </a:rPr>
              <a:t> website </a:t>
            </a:r>
            <a:r>
              <a:rPr lang="en-US" sz="3000" dirty="0" err="1">
                <a:solidFill>
                  <a:srgbClr val="000000"/>
                </a:solidFill>
                <a:latin typeface="Times New Roman"/>
                <a:ea typeface="Times New Roman"/>
                <a:cs typeface="Times New Roman"/>
                <a:sym typeface="Times New Roman"/>
              </a:rPr>
              <a:t>bán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hàng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tích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trang</a:t>
            </a:r>
            <a:r>
              <a:rPr lang="en-US" sz="3000" dirty="0">
                <a:solidFill>
                  <a:srgbClr val="000000"/>
                </a:solidFill>
                <a:latin typeface="Times New Roman"/>
                <a:ea typeface="Times New Roman"/>
                <a:cs typeface="Times New Roman"/>
                <a:sym typeface="Times New Roman"/>
              </a:rPr>
              <a:t> tin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mục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hóa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người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dùng</a:t>
            </a:r>
            <a:r>
              <a:rPr lang="en-US" sz="3000" dirty="0">
                <a:solidFill>
                  <a:srgbClr val="000000"/>
                </a:solidFill>
                <a:latin typeface="Times New Roman"/>
                <a:ea typeface="Times New Roman"/>
                <a:cs typeface="Times New Roman"/>
                <a:sym typeface="Times New Roman"/>
              </a:rPr>
              <a:t>: Thích, </a:t>
            </a:r>
            <a:r>
              <a:rPr lang="en-US" sz="3000" dirty="0" err="1">
                <a:solidFill>
                  <a:srgbClr val="000000"/>
                </a:solidFill>
                <a:latin typeface="Times New Roman"/>
                <a:ea typeface="Times New Roman"/>
                <a:cs typeface="Times New Roman"/>
                <a:sym typeface="Times New Roman"/>
              </a:rPr>
              <a:t>bình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luận</a:t>
            </a:r>
            <a:r>
              <a:rPr lang="en-US" sz="3000" dirty="0">
                <a:solidFill>
                  <a:srgbClr val="000000"/>
                </a:solidFill>
                <a:latin typeface="Times New Roman"/>
                <a:ea typeface="Times New Roman"/>
                <a:cs typeface="Times New Roman"/>
                <a:sym typeface="Times New Roman"/>
              </a:rPr>
              <a:t>, chia </a:t>
            </a:r>
            <a:r>
              <a:rPr lang="en-US" sz="3000" dirty="0" err="1">
                <a:solidFill>
                  <a:srgbClr val="000000"/>
                </a:solidFill>
                <a:latin typeface="Times New Roman"/>
                <a:ea typeface="Times New Roman"/>
                <a:cs typeface="Times New Roman"/>
                <a:sym typeface="Times New Roman"/>
              </a:rPr>
              <a:t>sẻ</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a:t>
            </a:r>
            <a:r>
              <a:rPr lang="en-US" sz="3000" dirty="0" err="1">
                <a:solidFill>
                  <a:srgbClr val="000000"/>
                </a:solidFill>
                <a:latin typeface="Times New Roman"/>
                <a:ea typeface="Times New Roman"/>
                <a:cs typeface="Times New Roman"/>
                <a:sym typeface="Times New Roman"/>
              </a:rPr>
              <a:t>bài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viết</a:t>
            </a:r>
            <a:r>
              <a:rPr lang="en-US" sz="3000" dirty="0">
                <a:solidFill>
                  <a:srgbClr val="000000"/>
                </a:solidFill>
                <a:latin typeface="Times New Roman"/>
                <a:ea typeface="Times New Roman"/>
                <a:cs typeface="Times New Roman"/>
                <a:sym typeface="Times New Roman"/>
              </a:rPr>
              <a:t>.</a:t>
            </a:r>
          </a:p>
          <a:p>
            <a:pPr marL="647700" lvl="1" indent="-323850" algn="just">
              <a:lnSpc>
                <a:spcPts val="3900"/>
              </a:lnSpc>
              <a:spcBef>
                <a:spcPct val="0"/>
              </a:spcBef>
              <a:buFont typeface="Arial"/>
              <a:buChar char="•"/>
            </a:pPr>
            <a:r>
              <a:rPr lang="en-US" sz="3000" dirty="0">
                <a:solidFill>
                  <a:srgbClr val="000000"/>
                </a:solidFill>
                <a:latin typeface="Times New Roman"/>
                <a:ea typeface="Times New Roman"/>
                <a:cs typeface="Times New Roman"/>
                <a:sym typeface="Times New Roman"/>
              </a:rPr>
              <a:t>M - </a:t>
            </a:r>
            <a:r>
              <a:rPr lang="en-US" sz="3000" dirty="0" err="1">
                <a:solidFill>
                  <a:srgbClr val="000000"/>
                </a:solidFill>
                <a:latin typeface="Times New Roman"/>
                <a:ea typeface="Times New Roman"/>
                <a:cs typeface="Times New Roman"/>
                <a:sym typeface="Times New Roman"/>
              </a:rPr>
              <a:t>Đo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lường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(Measurable):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nhân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là</a:t>
            </a:r>
            <a:r>
              <a:rPr lang="en-US" sz="3000" dirty="0">
                <a:solidFill>
                  <a:srgbClr val="000000"/>
                </a:solidFill>
                <a:latin typeface="Times New Roman"/>
                <a:ea typeface="Times New Roman"/>
                <a:cs typeface="Times New Roman"/>
                <a:sym typeface="Times New Roman"/>
              </a:rPr>
              <a:t> 5 </a:t>
            </a:r>
            <a:r>
              <a:rPr lang="en-US" sz="3000" dirty="0" err="1">
                <a:solidFill>
                  <a:srgbClr val="000000"/>
                </a:solidFill>
                <a:latin typeface="Times New Roman"/>
                <a:ea typeface="Times New Roman"/>
                <a:cs typeface="Times New Roman"/>
                <a:sym typeface="Times New Roman"/>
              </a:rPr>
              <a:t>thành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nhóm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luôn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đảm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bảo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a:t>
            </a:r>
            <a:r>
              <a:rPr lang="en-US" sz="3000" dirty="0">
                <a:solidFill>
                  <a:srgbClr val="000000"/>
                </a:solidFill>
                <a:latin typeface="Times New Roman"/>
                <a:ea typeface="Times New Roman"/>
                <a:cs typeface="Times New Roman"/>
                <a:sym typeface="Times New Roman"/>
              </a:rPr>
              <a:t> 3-4 Sprint (</a:t>
            </a:r>
            <a:r>
              <a:rPr lang="en-US" sz="3000" dirty="0" err="1">
                <a:solidFill>
                  <a:srgbClr val="000000"/>
                </a:solidFill>
                <a:latin typeface="Times New Roman"/>
                <a:ea typeface="Times New Roman"/>
                <a:cs typeface="Times New Roman"/>
                <a:sym typeface="Times New Roman"/>
              </a:rPr>
              <a:t>mỗi</a:t>
            </a:r>
            <a:r>
              <a:rPr lang="en-US" sz="3000" dirty="0">
                <a:solidFill>
                  <a:srgbClr val="000000"/>
                </a:solidFill>
                <a:latin typeface="Times New Roman"/>
                <a:ea typeface="Times New Roman"/>
                <a:cs typeface="Times New Roman"/>
                <a:sym typeface="Times New Roman"/>
              </a:rPr>
              <a:t> Sprint 2 </a:t>
            </a:r>
            <a:r>
              <a:rPr lang="en-US" sz="3000" dirty="0" err="1">
                <a:solidFill>
                  <a:srgbClr val="000000"/>
                </a:solidFill>
                <a:latin typeface="Times New Roman"/>
                <a:ea typeface="Times New Roman"/>
                <a:cs typeface="Times New Roman"/>
                <a:sym typeface="Times New Roman"/>
              </a:rPr>
              <a:t>tuần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vì</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thế</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phẩm</a:t>
            </a:r>
            <a:r>
              <a:rPr lang="en-US" sz="3000" dirty="0">
                <a:solidFill>
                  <a:srgbClr val="000000"/>
                </a:solidFill>
                <a:latin typeface="Times New Roman"/>
                <a:ea typeface="Times New Roman"/>
                <a:cs typeface="Times New Roman"/>
                <a:sym typeface="Times New Roman"/>
              </a:rPr>
              <a:t> web </a:t>
            </a:r>
            <a:r>
              <a:rPr lang="en-US" sz="3000" dirty="0" err="1">
                <a:solidFill>
                  <a:srgbClr val="000000"/>
                </a:solidFill>
                <a:latin typeface="Times New Roman"/>
                <a:ea typeface="Times New Roman"/>
                <a:cs typeface="Times New Roman"/>
                <a:sym typeface="Times New Roman"/>
              </a:rPr>
              <a:t>làm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ra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chạy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ổn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định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không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lỗi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nghiêm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trọng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tỷ</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lệ</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kiểm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thử</a:t>
            </a:r>
            <a:r>
              <a:rPr lang="en-US" sz="3000" dirty="0">
                <a:solidFill>
                  <a:srgbClr val="000000"/>
                </a:solidFill>
                <a:latin typeface="Times New Roman"/>
                <a:ea typeface="Times New Roman"/>
                <a:cs typeface="Times New Roman"/>
                <a:sym typeface="Times New Roman"/>
              </a:rPr>
              <a:t> (test case) </a:t>
            </a:r>
            <a:r>
              <a:rPr lang="en-US" sz="3000" dirty="0" err="1">
                <a:solidFill>
                  <a:srgbClr val="000000"/>
                </a:solidFill>
                <a:latin typeface="Times New Roman"/>
                <a:ea typeface="Times New Roman"/>
                <a:cs typeface="Times New Roman"/>
                <a:sym typeface="Times New Roman"/>
              </a:rPr>
              <a:t>thành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công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đạt</a:t>
            </a:r>
            <a:r>
              <a:rPr lang="en-US" sz="3000" dirty="0">
                <a:solidFill>
                  <a:srgbClr val="000000"/>
                </a:solidFill>
                <a:latin typeface="Times New Roman"/>
                <a:ea typeface="Times New Roman"/>
                <a:cs typeface="Times New Roman"/>
                <a:sym typeface="Times New Roman"/>
              </a:rPr>
              <a:t> 95%.</a:t>
            </a:r>
          </a:p>
          <a:p>
            <a:pPr marL="647700" lvl="1" indent="-323850" algn="just">
              <a:lnSpc>
                <a:spcPts val="3900"/>
              </a:lnSpc>
              <a:spcBef>
                <a:spcPct val="0"/>
              </a:spcBef>
              <a:buFont typeface="Arial"/>
              <a:buChar char="•"/>
            </a:pPr>
            <a:r>
              <a:rPr lang="en-US" sz="3000" dirty="0">
                <a:solidFill>
                  <a:srgbClr val="000000"/>
                </a:solidFill>
                <a:latin typeface="Times New Roman"/>
                <a:ea typeface="Times New Roman"/>
                <a:cs typeface="Times New Roman"/>
                <a:sym typeface="Times New Roman"/>
              </a:rPr>
              <a:t>A - </a:t>
            </a:r>
            <a:r>
              <a:rPr lang="en-US" sz="3000" dirty="0" err="1">
                <a:solidFill>
                  <a:srgbClr val="000000"/>
                </a:solidFill>
                <a:latin typeface="Times New Roman"/>
                <a:ea typeface="Times New Roman"/>
                <a:cs typeface="Times New Roman"/>
                <a:sym typeface="Times New Roman"/>
              </a:rPr>
              <a:t>Khả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thi</a:t>
            </a:r>
            <a:r>
              <a:rPr lang="en-US" sz="3000" dirty="0">
                <a:solidFill>
                  <a:srgbClr val="000000"/>
                </a:solidFill>
                <a:latin typeface="Times New Roman"/>
                <a:ea typeface="Times New Roman"/>
                <a:cs typeface="Times New Roman"/>
                <a:sym typeface="Times New Roman"/>
              </a:rPr>
              <a:t> (Achievable): </a:t>
            </a:r>
            <a:r>
              <a:rPr lang="en-US" sz="3000" dirty="0" err="1">
                <a:solidFill>
                  <a:srgbClr val="000000"/>
                </a:solidFill>
                <a:latin typeface="Times New Roman"/>
                <a:ea typeface="Times New Roman"/>
                <a:cs typeface="Times New Roman"/>
                <a:sym typeface="Times New Roman"/>
              </a:rPr>
              <a:t>Đội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ngũ</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đủ</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hiện</a:t>
            </a:r>
            <a:r>
              <a:rPr lang="en-US" sz="3000" dirty="0">
                <a:solidFill>
                  <a:srgbClr val="000000"/>
                </a:solidFill>
                <a:latin typeface="Times New Roman"/>
                <a:ea typeface="Times New Roman"/>
                <a:cs typeface="Times New Roman"/>
                <a:sym typeface="Times New Roman"/>
              </a:rPr>
              <a:t> do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nền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tảng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kiến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công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nghệ</a:t>
            </a:r>
            <a:r>
              <a:rPr lang="en-US" sz="3000" dirty="0">
                <a:solidFill>
                  <a:srgbClr val="000000"/>
                </a:solidFill>
                <a:latin typeface="Times New Roman"/>
                <a:ea typeface="Times New Roman"/>
                <a:cs typeface="Times New Roman"/>
                <a:sym typeface="Times New Roman"/>
              </a:rPr>
              <a:t> PHP Laravel (</a:t>
            </a:r>
            <a:r>
              <a:rPr lang="en-US" sz="3000" dirty="0" err="1">
                <a:solidFill>
                  <a:srgbClr val="000000"/>
                </a:solidFill>
                <a:latin typeface="Times New Roman"/>
                <a:ea typeface="Times New Roman"/>
                <a:cs typeface="Times New Roman"/>
                <a:sym typeface="Times New Roman"/>
              </a:rPr>
              <a:t>đang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học</a:t>
            </a:r>
            <a:r>
              <a:rPr lang="en-US" sz="3000" dirty="0">
                <a:solidFill>
                  <a:srgbClr val="000000"/>
                </a:solidFill>
                <a:latin typeface="Times New Roman"/>
                <a:ea typeface="Times New Roman"/>
                <a:cs typeface="Times New Roman"/>
                <a:sym typeface="Times New Roman"/>
              </a:rPr>
              <a:t> song song).</a:t>
            </a:r>
          </a:p>
          <a:p>
            <a:pPr marL="647700" lvl="1" indent="-323850" algn="just">
              <a:lnSpc>
                <a:spcPts val="3900"/>
              </a:lnSpc>
              <a:spcBef>
                <a:spcPct val="0"/>
              </a:spcBef>
              <a:buFont typeface="Arial"/>
              <a:buChar char="•"/>
            </a:pPr>
            <a:r>
              <a:rPr lang="en-US" sz="3000" dirty="0">
                <a:solidFill>
                  <a:srgbClr val="000000"/>
                </a:solidFill>
                <a:latin typeface="Times New Roman"/>
                <a:ea typeface="Times New Roman"/>
                <a:cs typeface="Times New Roman"/>
                <a:sym typeface="Times New Roman"/>
              </a:rPr>
              <a:t>R - Liên </a:t>
            </a:r>
            <a:r>
              <a:rPr lang="en-US" sz="3000" dirty="0" err="1">
                <a:solidFill>
                  <a:srgbClr val="000000"/>
                </a:solidFill>
                <a:latin typeface="Times New Roman"/>
                <a:ea typeface="Times New Roman"/>
                <a:cs typeface="Times New Roman"/>
                <a:sym typeface="Times New Roman"/>
              </a:rPr>
              <a:t>quan</a:t>
            </a:r>
            <a:r>
              <a:rPr lang="en-US" sz="3000" dirty="0">
                <a:solidFill>
                  <a:srgbClr val="000000"/>
                </a:solidFill>
                <a:latin typeface="Times New Roman"/>
                <a:ea typeface="Times New Roman"/>
                <a:cs typeface="Times New Roman"/>
                <a:sym typeface="Times New Roman"/>
              </a:rPr>
              <a:t> (Relevant): </a:t>
            </a:r>
            <a:r>
              <a:rPr lang="en-US" sz="3000" dirty="0" err="1">
                <a:solidFill>
                  <a:srgbClr val="000000"/>
                </a:solidFill>
                <a:latin typeface="Times New Roman"/>
                <a:ea typeface="Times New Roman"/>
                <a:cs typeface="Times New Roman"/>
                <a:sym typeface="Times New Roman"/>
              </a:rPr>
              <a:t>Dự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phù</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mục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tiêu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học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tập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giúp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thuyết</a:t>
            </a:r>
            <a:r>
              <a:rPr lang="en-US" sz="3000" dirty="0">
                <a:solidFill>
                  <a:srgbClr val="000000"/>
                </a:solidFill>
                <a:latin typeface="Times New Roman"/>
                <a:ea typeface="Times New Roman"/>
                <a:cs typeface="Times New Roman"/>
                <a:sym typeface="Times New Roman"/>
              </a:rPr>
              <a:t> Quản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mềm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tế</a:t>
            </a:r>
            <a:r>
              <a:rPr lang="en-US" sz="3000" dirty="0">
                <a:solidFill>
                  <a:srgbClr val="000000"/>
                </a:solidFill>
                <a:latin typeface="Times New Roman"/>
                <a:ea typeface="Times New Roman"/>
                <a:cs typeface="Times New Roman"/>
                <a:sym typeface="Times New Roman"/>
              </a:rPr>
              <a:t>.</a:t>
            </a:r>
          </a:p>
          <a:p>
            <a:pPr marL="647700" lvl="1" indent="-323850" algn="just">
              <a:lnSpc>
                <a:spcPts val="3900"/>
              </a:lnSpc>
              <a:spcBef>
                <a:spcPct val="0"/>
              </a:spcBef>
              <a:buFont typeface="Arial"/>
              <a:buChar char="•"/>
            </a:pPr>
            <a:r>
              <a:rPr lang="en-US" sz="3000" dirty="0">
                <a:solidFill>
                  <a:srgbClr val="000000"/>
                </a:solidFill>
                <a:latin typeface="Times New Roman"/>
                <a:ea typeface="Times New Roman"/>
                <a:cs typeface="Times New Roman"/>
                <a:sym typeface="Times New Roman"/>
              </a:rPr>
              <a:t>T -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hạn</a:t>
            </a:r>
            <a:r>
              <a:rPr lang="en-US" sz="3000" dirty="0">
                <a:solidFill>
                  <a:srgbClr val="000000"/>
                </a:solidFill>
                <a:latin typeface="Times New Roman"/>
                <a:ea typeface="Times New Roman"/>
                <a:cs typeface="Times New Roman"/>
                <a:sym typeface="Times New Roman"/>
              </a:rPr>
              <a:t> (Time-bound): Cam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hoàn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thành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toàn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trong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vòng</a:t>
            </a:r>
            <a:r>
              <a:rPr lang="en-US" sz="3000" dirty="0">
                <a:solidFill>
                  <a:srgbClr val="000000"/>
                </a:solidFill>
                <a:latin typeface="Times New Roman"/>
                <a:ea typeface="Times New Roman"/>
                <a:cs typeface="Times New Roman"/>
                <a:sym typeface="Times New Roman"/>
              </a:rPr>
              <a:t> 6 </a:t>
            </a:r>
            <a:r>
              <a:rPr lang="en-US" sz="3000" dirty="0" err="1">
                <a:solidFill>
                  <a:srgbClr val="000000"/>
                </a:solidFill>
                <a:latin typeface="Times New Roman"/>
                <a:ea typeface="Times New Roman"/>
                <a:cs typeface="Times New Roman"/>
                <a:sym typeface="Times New Roman"/>
              </a:rPr>
              <a:t>đến</a:t>
            </a:r>
            <a:r>
              <a:rPr lang="en-US" sz="3000" dirty="0">
                <a:solidFill>
                  <a:srgbClr val="000000"/>
                </a:solidFill>
                <a:latin typeface="Times New Roman"/>
                <a:ea typeface="Times New Roman"/>
                <a:cs typeface="Times New Roman"/>
                <a:sym typeface="Times New Roman"/>
              </a:rPr>
              <a:t> 8 </a:t>
            </a:r>
            <a:r>
              <a:rPr lang="en-US" sz="3000" dirty="0" err="1">
                <a:solidFill>
                  <a:srgbClr val="000000"/>
                </a:solidFill>
                <a:latin typeface="Times New Roman"/>
                <a:ea typeface="Times New Roman"/>
                <a:cs typeface="Times New Roman"/>
                <a:sym typeface="Times New Roman"/>
              </a:rPr>
              <a:t>tuần</a:t>
            </a:r>
            <a:r>
              <a:rPr lang="en-US" sz="3000" dirty="0">
                <a:solidFill>
                  <a:srgbClr val="000000"/>
                </a:solidFill>
                <a:latin typeface="Times New Roman"/>
                <a:ea typeface="Times New Roman"/>
                <a:cs typeface="Times New Roman"/>
                <a:sym typeface="Times New Roman"/>
              </a:rPr>
              <a:t>.</a:t>
            </a:r>
          </a:p>
        </p:txBody>
      </p:sp>
      <p:sp>
        <p:nvSpPr>
          <p:cNvPr id="5" name="TextBox 5"/>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6" name="TextBox 6"/>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7" name="TextBox 7"/>
          <p:cNvSpPr txBox="1"/>
          <p:nvPr/>
        </p:nvSpPr>
        <p:spPr>
          <a:xfrm>
            <a:off x="17068800" y="9486900"/>
            <a:ext cx="1905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5</a:t>
            </a:r>
          </a:p>
        </p:txBody>
      </p:sp>
      <p:sp>
        <p:nvSpPr>
          <p:cNvPr id="8" name="TextBox 8"/>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9" name="TextBox 9"/>
          <p:cNvSpPr txBox="1"/>
          <p:nvPr/>
        </p:nvSpPr>
        <p:spPr>
          <a:xfrm>
            <a:off x="1616276" y="971550"/>
            <a:ext cx="3082528" cy="66357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Times New Roman"/>
                <a:ea typeface="Times New Roman"/>
                <a:cs typeface="Times New Roman"/>
                <a:sym typeface="Times New Roman"/>
              </a:rPr>
              <a:t>Mục tiêu dự án</a:t>
            </a:r>
          </a:p>
        </p:txBody>
      </p:sp>
      <p:sp>
        <p:nvSpPr>
          <p:cNvPr id="10" name="TextBox 10"/>
          <p:cNvSpPr txBox="1"/>
          <p:nvPr/>
        </p:nvSpPr>
        <p:spPr>
          <a:xfrm>
            <a:off x="1028700" y="1577975"/>
            <a:ext cx="15352708"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Mục tiêu của dự án được xác định theo mô hình SMART để đảm bảo tính khả thi và đo lường được:</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EEEAB-DBBE-04AD-735D-8B41CA735B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3737BF-6912-9D65-BFC2-43B8023B0113}"/>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85FA0EE8-0582-D343-2707-C410361514F7}"/>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0F8B759A-D223-2186-A2D4-C32EFB01F5B8}"/>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0193C019-AA22-B298-F7AE-36596BDA4A23}"/>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F528F615-F269-F6C1-DB45-6E2B302883AB}"/>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04D4623A-2D62-C064-2CA7-8C94E3FA9DE1}"/>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8" name="Picture 7" descr="A screenshot of a computer&#10;&#10;AI-generated content may be incorrect.">
            <a:extLst>
              <a:ext uri="{FF2B5EF4-FFF2-40B4-BE49-F238E27FC236}">
                <a16:creationId xmlns:a16="http://schemas.microsoft.com/office/drawing/2014/main" id="{F3DB67B1-A989-1C46-C3B7-755E01D69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66" y="1092655"/>
            <a:ext cx="15709589" cy="7391399"/>
          </a:xfrm>
          <a:prstGeom prst="rect">
            <a:avLst/>
          </a:prstGeom>
        </p:spPr>
      </p:pic>
    </p:spTree>
    <p:extLst>
      <p:ext uri="{BB962C8B-B14F-4D97-AF65-F5344CB8AC3E}">
        <p14:creationId xmlns:p14="http://schemas.microsoft.com/office/powerpoint/2010/main" val="31268128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46B8E-2242-3B3C-F4F6-F455DF3FFF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86C8B1-B046-EBC4-8825-90EED9E579E5}"/>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D28A8D44-73EA-67EA-839A-20CFADCA79B2}"/>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5552D90A-19BA-EEE3-7F90-00EA90466F4D}"/>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A85A6D6C-D75C-8E2F-487F-98297E43250A}"/>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C55BB453-75D6-D8EA-3AB8-DC2F81C16F8B}"/>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F7C40CCA-D49D-CF4E-9802-7DBF5E851446}"/>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1EF9982E-C9CC-1945-13CF-9574881F90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716" y="1416581"/>
            <a:ext cx="16055105" cy="7583259"/>
          </a:xfrm>
          <a:prstGeom prst="rect">
            <a:avLst/>
          </a:prstGeom>
        </p:spPr>
      </p:pic>
    </p:spTree>
    <p:extLst>
      <p:ext uri="{BB962C8B-B14F-4D97-AF65-F5344CB8AC3E}">
        <p14:creationId xmlns:p14="http://schemas.microsoft.com/office/powerpoint/2010/main" val="11528983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A3E07-40A7-488A-C6B6-21C65BD676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6A2C26-659C-07F6-E9C6-EEA1D8CEE70F}"/>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20ABCBC2-808D-DDA5-B6F5-19A8CC8FE919}"/>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6A5D2C82-5E18-5C73-6800-F96EB611200C}"/>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53B811DA-BB1D-2C52-5917-1BE36F1A0B03}"/>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7BCBC5C9-6B37-BC79-9BED-C1510C3143DB}"/>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2071D5DA-5692-ADFF-5FA8-38CED32C28FA}"/>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3" name="Picture 2">
            <a:extLst>
              <a:ext uri="{FF2B5EF4-FFF2-40B4-BE49-F238E27FC236}">
                <a16:creationId xmlns:a16="http://schemas.microsoft.com/office/drawing/2014/main" id="{8A22E99B-CCE8-F3C4-910C-086EDD640F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0017" y="1490913"/>
            <a:ext cx="15851508" cy="7489023"/>
          </a:xfrm>
          <a:prstGeom prst="rect">
            <a:avLst/>
          </a:prstGeom>
        </p:spPr>
      </p:pic>
    </p:spTree>
    <p:extLst>
      <p:ext uri="{BB962C8B-B14F-4D97-AF65-F5344CB8AC3E}">
        <p14:creationId xmlns:p14="http://schemas.microsoft.com/office/powerpoint/2010/main" val="30573676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6EEF1-E8F0-662D-C22E-B1A2BC6395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1970E05-E194-1B31-F8DE-00317B1F70FC}"/>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19A6A7F0-2A32-C28A-25DF-E92A5C96D809}"/>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6C9AEBE7-00BC-4885-BD07-7B5052FAA14C}"/>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99077F5B-1E84-3E48-E5AA-0D07B7285651}"/>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DD8D8DC6-3566-D6FD-3F82-8E0383ED942F}"/>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CDBF8853-B2ED-2F1D-B743-B81FAB627732}"/>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9" name="Picture 8">
            <a:extLst>
              <a:ext uri="{FF2B5EF4-FFF2-40B4-BE49-F238E27FC236}">
                <a16:creationId xmlns:a16="http://schemas.microsoft.com/office/drawing/2014/main" id="{1ADD80CA-33C7-C616-99E8-132D7E545A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78" y="1213835"/>
            <a:ext cx="17528102" cy="7811859"/>
          </a:xfrm>
          <a:prstGeom prst="rect">
            <a:avLst/>
          </a:prstGeom>
        </p:spPr>
      </p:pic>
    </p:spTree>
    <p:extLst>
      <p:ext uri="{BB962C8B-B14F-4D97-AF65-F5344CB8AC3E}">
        <p14:creationId xmlns:p14="http://schemas.microsoft.com/office/powerpoint/2010/main" val="1809164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A677E-D17F-F581-AF8D-EA7A38FAB1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00C3A9-CA1A-7527-1B71-B59BE5467C1F}"/>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285D2A29-2296-B55A-AA66-A169666D778A}"/>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E678CA70-B54C-69C8-F6E1-6B30BE035A49}"/>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3842A303-A354-6581-3E9F-923AB66C1A8D}"/>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2C9596D4-41FD-D930-D088-D7E0AEB10BAA}"/>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479BB3FF-E005-E6A0-4AE6-E6D91A793A35}"/>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9" name="Picture 8">
            <a:extLst>
              <a:ext uri="{FF2B5EF4-FFF2-40B4-BE49-F238E27FC236}">
                <a16:creationId xmlns:a16="http://schemas.microsoft.com/office/drawing/2014/main" id="{83DD579A-2B36-85B1-092C-24271535A8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555" y="1153887"/>
            <a:ext cx="16461921" cy="7688657"/>
          </a:xfrm>
          <a:prstGeom prst="rect">
            <a:avLst/>
          </a:prstGeom>
        </p:spPr>
      </p:pic>
    </p:spTree>
    <p:extLst>
      <p:ext uri="{BB962C8B-B14F-4D97-AF65-F5344CB8AC3E}">
        <p14:creationId xmlns:p14="http://schemas.microsoft.com/office/powerpoint/2010/main" val="24620337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B801B-CFE9-FD7F-7524-5D39A9CEB9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EBCCD8-0514-3026-EDB2-74F96CCD48FF}"/>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A2EC52A4-98D8-1636-77F8-E0A868F7B861}"/>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161A91D2-41AE-01F1-2D0C-C80ECA560B64}"/>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83F289F4-0293-4F53-D948-D181F51E9E02}"/>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2E1E28FA-C3C9-F1CD-8EFE-E294DC9B54BC}"/>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DB97B405-A01C-DA44-D06C-B7A04CD59F52}"/>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11" name="Picture 10">
            <a:extLst>
              <a:ext uri="{FF2B5EF4-FFF2-40B4-BE49-F238E27FC236}">
                <a16:creationId xmlns:a16="http://schemas.microsoft.com/office/drawing/2014/main" id="{F8AA75AD-F145-72D3-ADF4-71157C783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952501"/>
            <a:ext cx="17145000" cy="7857079"/>
          </a:xfrm>
          <a:prstGeom prst="rect">
            <a:avLst/>
          </a:prstGeom>
        </p:spPr>
      </p:pic>
    </p:spTree>
    <p:extLst>
      <p:ext uri="{BB962C8B-B14F-4D97-AF65-F5344CB8AC3E}">
        <p14:creationId xmlns:p14="http://schemas.microsoft.com/office/powerpoint/2010/main" val="15264712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EE22E-6C69-2FAA-BAD4-DA9434A853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9CEA69-24EE-79EF-F446-79D2F46E94E3}"/>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FF9AC246-96D7-BDA9-B0D2-E29C4189EFA1}"/>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2BF3B650-0866-01B3-0BBB-7817B3AB367F}"/>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BBCC4CDE-D4B2-B48B-0D21-5B12BCF6EC84}"/>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8739E2B9-D52C-287A-46AC-EC98E62653E8}"/>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8899E5BA-C361-5D86-E7B2-1C55355EEE42}"/>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8" name="Picture 7">
            <a:extLst>
              <a:ext uri="{FF2B5EF4-FFF2-40B4-BE49-F238E27FC236}">
                <a16:creationId xmlns:a16="http://schemas.microsoft.com/office/drawing/2014/main" id="{BA7DF1D2-06C6-377C-5EF4-983665BC2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63" y="1980597"/>
            <a:ext cx="18177737" cy="6400799"/>
          </a:xfrm>
          <a:prstGeom prst="rect">
            <a:avLst/>
          </a:prstGeom>
        </p:spPr>
      </p:pic>
    </p:spTree>
    <p:extLst>
      <p:ext uri="{BB962C8B-B14F-4D97-AF65-F5344CB8AC3E}">
        <p14:creationId xmlns:p14="http://schemas.microsoft.com/office/powerpoint/2010/main" val="13639833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D4377-DC4C-36E8-D229-21097DA3C9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661D7B-F7D7-F5D1-28F2-059DA33602E9}"/>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B987417E-25FE-EA8E-95D7-FCF9A05C7599}"/>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93652791-42BB-C645-57EE-51571D561152}"/>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9F15CE03-9FBF-EF52-652F-C8870CE71221}"/>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D5924099-0665-C1BB-7362-928E481A9B55}"/>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9FE2F3E6-E611-1BBF-E108-C5F3B0EDA462}"/>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8" name="Picture 7">
            <a:extLst>
              <a:ext uri="{FF2B5EF4-FFF2-40B4-BE49-F238E27FC236}">
                <a16:creationId xmlns:a16="http://schemas.microsoft.com/office/drawing/2014/main" id="{B48CF2A0-4E84-B212-C375-1FAE7A8C8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129" y="864055"/>
            <a:ext cx="17595741" cy="8198455"/>
          </a:xfrm>
          <a:prstGeom prst="rect">
            <a:avLst/>
          </a:prstGeom>
        </p:spPr>
      </p:pic>
    </p:spTree>
    <p:extLst>
      <p:ext uri="{BB962C8B-B14F-4D97-AF65-F5344CB8AC3E}">
        <p14:creationId xmlns:p14="http://schemas.microsoft.com/office/powerpoint/2010/main" val="2268203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26DB3-9F66-88F6-CB6F-97A84ABEF6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3B9EA9-4300-4153-9603-2EB055EB46AE}"/>
              </a:ext>
            </a:extLst>
          </p:cNvPr>
          <p:cNvSpPr/>
          <p:nvPr/>
        </p:nvSpPr>
        <p:spPr>
          <a:xfrm>
            <a:off x="-21771" y="946392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3"/>
            <a:stretch>
              <a:fillRect l="-39135" t="-21390" r="-931"/>
            </a:stretch>
          </a:blipFill>
        </p:spPr>
        <p:txBody>
          <a:bodyPr/>
          <a:lstStyle/>
          <a:p>
            <a:endParaRPr lang="en-US"/>
          </a:p>
        </p:txBody>
      </p:sp>
      <p:sp>
        <p:nvSpPr>
          <p:cNvPr id="4" name="TextBox 4">
            <a:extLst>
              <a:ext uri="{FF2B5EF4-FFF2-40B4-BE49-F238E27FC236}">
                <a16:creationId xmlns:a16="http://schemas.microsoft.com/office/drawing/2014/main" id="{FBAF33D5-ACEC-2CB3-373F-496B501B7CBA}"/>
              </a:ext>
            </a:extLst>
          </p:cNvPr>
          <p:cNvSpPr txBox="1"/>
          <p:nvPr/>
        </p:nvSpPr>
        <p:spPr>
          <a:xfrm>
            <a:off x="1012366" y="288926"/>
            <a:ext cx="421008" cy="663575"/>
          </a:xfrm>
          <a:prstGeom prst="rect">
            <a:avLst/>
          </a:prstGeom>
        </p:spPr>
        <p:txBody>
          <a:bodyPr lIns="0" tIns="0" rIns="0" bIns="0" rtlCol="0" anchor="t">
            <a:spAutoFit/>
          </a:bodyPr>
          <a:lstStyle/>
          <a:p>
            <a:pPr algn="ctr">
              <a:lnSpc>
                <a:spcPts val="5199"/>
              </a:lnSpc>
              <a:spcBef>
                <a:spcPct val="0"/>
              </a:spcBef>
            </a:pPr>
            <a:r>
              <a:rPr lang="en-US" sz="3999" dirty="0">
                <a:solidFill>
                  <a:srgbClr val="1C32F8"/>
                </a:solidFill>
                <a:latin typeface="Times New Roman"/>
                <a:ea typeface="Times New Roman"/>
                <a:cs typeface="Times New Roman"/>
                <a:sym typeface="Times New Roman"/>
              </a:rPr>
              <a:t>❑</a:t>
            </a:r>
          </a:p>
        </p:txBody>
      </p:sp>
      <p:sp>
        <p:nvSpPr>
          <p:cNvPr id="5" name="TextBox 5">
            <a:extLst>
              <a:ext uri="{FF2B5EF4-FFF2-40B4-BE49-F238E27FC236}">
                <a16:creationId xmlns:a16="http://schemas.microsoft.com/office/drawing/2014/main" id="{8BBC4D9F-B945-2D84-936F-F4FCA238A2A4}"/>
              </a:ext>
            </a:extLst>
          </p:cNvPr>
          <p:cNvSpPr txBox="1"/>
          <p:nvPr/>
        </p:nvSpPr>
        <p:spPr>
          <a:xfrm>
            <a:off x="1057555" y="9665306"/>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6" name="TextBox 6">
            <a:extLst>
              <a:ext uri="{FF2B5EF4-FFF2-40B4-BE49-F238E27FC236}">
                <a16:creationId xmlns:a16="http://schemas.microsoft.com/office/drawing/2014/main" id="{9265C397-FDC6-B190-0B42-9B65589BB2C2}"/>
              </a:ext>
            </a:extLst>
          </p:cNvPr>
          <p:cNvSpPr txBox="1"/>
          <p:nvPr/>
        </p:nvSpPr>
        <p:spPr>
          <a:xfrm>
            <a:off x="16995321" y="9665306"/>
            <a:ext cx="3810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18</a:t>
            </a:r>
          </a:p>
        </p:txBody>
      </p:sp>
      <p:sp>
        <p:nvSpPr>
          <p:cNvPr id="7" name="TextBox 7">
            <a:extLst>
              <a:ext uri="{FF2B5EF4-FFF2-40B4-BE49-F238E27FC236}">
                <a16:creationId xmlns:a16="http://schemas.microsoft.com/office/drawing/2014/main" id="{DD1675E7-0924-5035-3B3E-5804C19E27FF}"/>
              </a:ext>
            </a:extLst>
          </p:cNvPr>
          <p:cNvSpPr txBox="1"/>
          <p:nvPr/>
        </p:nvSpPr>
        <p:spPr>
          <a:xfrm>
            <a:off x="4288018" y="9665306"/>
            <a:ext cx="9755506" cy="514350"/>
          </a:xfrm>
          <a:prstGeom prst="rect">
            <a:avLst/>
          </a:prstGeom>
        </p:spPr>
        <p:txBody>
          <a:bodyPr lIns="0" tIns="0" rIns="0" bIns="0" rtlCol="0" anchor="t">
            <a:spAutoFit/>
          </a:bodyPr>
          <a:lstStyle/>
          <a:p>
            <a:pPr algn="just">
              <a:lnSpc>
                <a:spcPts val="3900"/>
              </a:lnSpc>
              <a:spcBef>
                <a:spcPct val="0"/>
              </a:spcBef>
            </a:pPr>
            <a:r>
              <a:rPr lang="en-US" sz="3000" dirty="0">
                <a:solidFill>
                  <a:srgbClr val="000000"/>
                </a:solidFill>
                <a:latin typeface="Times New Roman"/>
                <a:ea typeface="Times New Roman"/>
                <a:cs typeface="Times New Roman"/>
                <a:sym typeface="Times New Roman"/>
              </a:rPr>
              <a:t>WEBSITE TRUNG TÂM THƯƠNG MẠI ĐIỆN TỬ TIN TỨC</a:t>
            </a:r>
          </a:p>
        </p:txBody>
      </p:sp>
      <p:sp>
        <p:nvSpPr>
          <p:cNvPr id="21" name="TextBox 8">
            <a:extLst>
              <a:ext uri="{FF2B5EF4-FFF2-40B4-BE49-F238E27FC236}">
                <a16:creationId xmlns:a16="http://schemas.microsoft.com/office/drawing/2014/main" id="{5FDB19CE-BB5A-A4E8-5D5A-39B4E457D4FD}"/>
              </a:ext>
            </a:extLst>
          </p:cNvPr>
          <p:cNvSpPr txBox="1"/>
          <p:nvPr/>
        </p:nvSpPr>
        <p:spPr>
          <a:xfrm>
            <a:off x="1621018" y="243692"/>
            <a:ext cx="7751582" cy="620363"/>
          </a:xfrm>
          <a:prstGeom prst="rect">
            <a:avLst/>
          </a:prstGeom>
        </p:spPr>
        <p:txBody>
          <a:bodyPr wrap="square" lIns="0" tIns="0" rIns="0" bIns="0" rtlCol="0" anchor="t">
            <a:spAutoFit/>
          </a:bodyPr>
          <a:lstStyle/>
          <a:p>
            <a:pPr>
              <a:lnSpc>
                <a:spcPts val="5199"/>
              </a:lnSpc>
              <a:spcBef>
                <a:spcPct val="0"/>
              </a:spcBef>
            </a:pPr>
            <a:r>
              <a:rPr lang="en-US" sz="3999" dirty="0">
                <a:solidFill>
                  <a:srgbClr val="000000"/>
                </a:solidFill>
                <a:latin typeface="Times New Roman"/>
                <a:ea typeface="Times New Roman"/>
                <a:cs typeface="Times New Roman"/>
                <a:sym typeface="Times New Roman"/>
              </a:rPr>
              <a:t>Các </a:t>
            </a:r>
            <a:r>
              <a:rPr lang="en-US" sz="3999" dirty="0" err="1">
                <a:solidFill>
                  <a:srgbClr val="000000"/>
                </a:solidFill>
                <a:latin typeface="Times New Roman"/>
                <a:ea typeface="Times New Roman"/>
                <a:cs typeface="Times New Roman"/>
                <a:sym typeface="Times New Roman"/>
              </a:rPr>
              <a:t>giao</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diện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quản</a:t>
            </a:r>
            <a:r>
              <a:rPr lang="en-US" sz="3999" dirty="0">
                <a:solidFill>
                  <a:srgbClr val="000000"/>
                </a:solidFill>
                <a:latin typeface="Times New Roman"/>
                <a:ea typeface="Times New Roman"/>
                <a:cs typeface="Times New Roman"/>
                <a:sym typeface="Times New Roman"/>
              </a:rPr>
              <a:t> </a:t>
            </a:r>
            <a:r>
              <a:rPr lang="en-US" sz="3999" dirty="0" err="1">
                <a:solidFill>
                  <a:srgbClr val="000000"/>
                </a:solidFill>
                <a:latin typeface="Times New Roman"/>
                <a:ea typeface="Times New Roman"/>
                <a:cs typeface="Times New Roman"/>
                <a:sym typeface="Times New Roman"/>
              </a:rPr>
              <a:t>trị</a:t>
            </a:r>
            <a:r>
              <a:rPr lang="en-US" sz="3999" dirty="0">
                <a:solidFill>
                  <a:srgbClr val="000000"/>
                </a:solidFill>
                <a:latin typeface="Times New Roman"/>
                <a:ea typeface="Times New Roman"/>
                <a:cs typeface="Times New Roman"/>
                <a:sym typeface="Times New Roman"/>
              </a:rPr>
              <a:t> :</a:t>
            </a:r>
          </a:p>
        </p:txBody>
      </p:sp>
      <p:pic>
        <p:nvPicPr>
          <p:cNvPr id="9" name="Picture 8">
            <a:extLst>
              <a:ext uri="{FF2B5EF4-FFF2-40B4-BE49-F238E27FC236}">
                <a16:creationId xmlns:a16="http://schemas.microsoft.com/office/drawing/2014/main" id="{330FA13A-F0A1-C6B2-D6BA-D826D219C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366" y="1065441"/>
            <a:ext cx="16765356" cy="8058830"/>
          </a:xfrm>
          <a:prstGeom prst="rect">
            <a:avLst/>
          </a:prstGeom>
        </p:spPr>
      </p:pic>
    </p:spTree>
    <p:extLst>
      <p:ext uri="{BB962C8B-B14F-4D97-AF65-F5344CB8AC3E}">
        <p14:creationId xmlns:p14="http://schemas.microsoft.com/office/powerpoint/2010/main" val="3401985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71550"/>
            <a:ext cx="10370512" cy="663575"/>
          </a:xfrm>
          <a:prstGeom prst="rect">
            <a:avLst/>
          </a:prstGeom>
        </p:spPr>
        <p:txBody>
          <a:bodyPr lIns="0" tIns="0" rIns="0" bIns="0" rtlCol="0" anchor="t">
            <a:spAutoFit/>
          </a:bodyPr>
          <a:lstStyle/>
          <a:p>
            <a:pPr algn="ctr">
              <a:lnSpc>
                <a:spcPts val="5199"/>
              </a:lnSpc>
            </a:pPr>
            <a:r>
              <a:rPr lang="en-US" sz="3999">
                <a:solidFill>
                  <a:srgbClr val="000000"/>
                </a:solidFill>
                <a:latin typeface="Times New Roman"/>
                <a:ea typeface="Times New Roman"/>
                <a:cs typeface="Times New Roman"/>
                <a:sym typeface="Times New Roman"/>
              </a:rPr>
              <a:t>2. CÁC CÔNG NGHỆ VÀ CÔNG CỤ QUẢN LÝ</a:t>
            </a:r>
          </a:p>
        </p:txBody>
      </p:sp>
      <p:sp>
        <p:nvSpPr>
          <p:cNvPr id="3" name="TextBox 3"/>
          <p:cNvSpPr txBox="1"/>
          <p:nvPr/>
        </p:nvSpPr>
        <p:spPr>
          <a:xfrm>
            <a:off x="1683806" y="1939925"/>
            <a:ext cx="7460194" cy="663575"/>
          </a:xfrm>
          <a:prstGeom prst="rect">
            <a:avLst/>
          </a:prstGeom>
        </p:spPr>
        <p:txBody>
          <a:bodyPr lIns="0" tIns="0" rIns="0" bIns="0" rtlCol="0" anchor="t">
            <a:spAutoFit/>
          </a:bodyPr>
          <a:lstStyle/>
          <a:p>
            <a:pPr algn="l">
              <a:lnSpc>
                <a:spcPts val="5199"/>
              </a:lnSpc>
              <a:spcBef>
                <a:spcPct val="0"/>
              </a:spcBef>
            </a:pPr>
            <a:r>
              <a:rPr lang="en-US" sz="3999">
                <a:solidFill>
                  <a:srgbClr val="000000"/>
                </a:solidFill>
                <a:latin typeface="Times New Roman"/>
                <a:ea typeface="Times New Roman"/>
                <a:cs typeface="Times New Roman"/>
                <a:sym typeface="Times New Roman"/>
              </a:rPr>
              <a:t>Công nghệ PHP Laravel Framework</a:t>
            </a:r>
          </a:p>
        </p:txBody>
      </p:sp>
      <p:sp>
        <p:nvSpPr>
          <p:cNvPr id="4" name="TextBox 4"/>
          <p:cNvSpPr txBox="1"/>
          <p:nvPr/>
        </p:nvSpPr>
        <p:spPr>
          <a:xfrm>
            <a:off x="1028700" y="1939925"/>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5" name="TextBox 5"/>
          <p:cNvSpPr txBox="1"/>
          <p:nvPr/>
        </p:nvSpPr>
        <p:spPr>
          <a:xfrm>
            <a:off x="1028700" y="2812646"/>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6" name="TextBox 6"/>
          <p:cNvSpPr txBox="1"/>
          <p:nvPr/>
        </p:nvSpPr>
        <p:spPr>
          <a:xfrm>
            <a:off x="1683806" y="2812646"/>
            <a:ext cx="3343632" cy="66357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Times New Roman"/>
                <a:ea typeface="Times New Roman"/>
                <a:cs typeface="Times New Roman"/>
                <a:sym typeface="Times New Roman"/>
              </a:rPr>
              <a:t>Công cụ quản lý</a:t>
            </a:r>
          </a:p>
        </p:txBody>
      </p:sp>
      <p:sp>
        <p:nvSpPr>
          <p:cNvPr id="7" name="Freeform 7"/>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8" name="TextBox 8"/>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9" name="TextBox 9"/>
          <p:cNvSpPr txBox="1"/>
          <p:nvPr/>
        </p:nvSpPr>
        <p:spPr>
          <a:xfrm>
            <a:off x="17068800" y="9486900"/>
            <a:ext cx="1905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6</a:t>
            </a:r>
          </a:p>
        </p:txBody>
      </p:sp>
      <p:sp>
        <p:nvSpPr>
          <p:cNvPr id="10" name="TextBox 10"/>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258300"/>
            <a:ext cx="18288000" cy="1028700"/>
          </a:xfrm>
          <a:custGeom>
            <a:avLst/>
            <a:gdLst/>
            <a:ahLst/>
            <a:cxnLst/>
            <a:rect l="l" t="t" r="r" b="b"/>
            <a:pathLst>
              <a:path w="18288000" h="1028700">
                <a:moveTo>
                  <a:pt x="0" y="0"/>
                </a:moveTo>
                <a:lnTo>
                  <a:pt x="18288000" y="0"/>
                </a:lnTo>
                <a:lnTo>
                  <a:pt x="18288000" y="1028700"/>
                </a:lnTo>
                <a:lnTo>
                  <a:pt x="0" y="1028700"/>
                </a:lnTo>
                <a:lnTo>
                  <a:pt x="0" y="0"/>
                </a:lnTo>
                <a:close/>
              </a:path>
            </a:pathLst>
          </a:custGeom>
          <a:blipFill>
            <a:blip r:embed="rId2"/>
            <a:stretch>
              <a:fillRect l="-39135" t="-21390" r="-931"/>
            </a:stretch>
          </a:blipFill>
        </p:spPr>
        <p:txBody>
          <a:bodyPr/>
          <a:lstStyle/>
          <a:p>
            <a:endParaRPr lang="en-US"/>
          </a:p>
        </p:txBody>
      </p:sp>
      <p:sp>
        <p:nvSpPr>
          <p:cNvPr id="3" name="TextBox 3"/>
          <p:cNvSpPr txBox="1"/>
          <p:nvPr/>
        </p:nvSpPr>
        <p:spPr>
          <a:xfrm>
            <a:off x="1035784" y="1713035"/>
            <a:ext cx="16230600" cy="4972050"/>
          </a:xfrm>
          <a:prstGeom prst="rect">
            <a:avLst/>
          </a:prstGeom>
        </p:spPr>
        <p:txBody>
          <a:bodyPr lIns="0" tIns="0" rIns="0" bIns="0" rtlCol="0" anchor="t">
            <a:spAutoFit/>
          </a:bodyPr>
          <a:lstStyle/>
          <a:p>
            <a:pPr marL="647700" lvl="1" indent="-323850" algn="just">
              <a:lnSpc>
                <a:spcPts val="3900"/>
              </a:lnSpc>
              <a:spcBef>
                <a:spcPct val="0"/>
              </a:spcBef>
              <a:buFont typeface="Arial"/>
              <a:buChar char="•"/>
            </a:pPr>
            <a:r>
              <a:rPr lang="en-US" sz="3000" dirty="0">
                <a:solidFill>
                  <a:srgbClr val="000000"/>
                </a:solidFill>
                <a:latin typeface="Times New Roman"/>
                <a:ea typeface="Times New Roman"/>
                <a:cs typeface="Times New Roman"/>
                <a:sym typeface="Times New Roman"/>
              </a:rPr>
              <a:t>Lý do </a:t>
            </a:r>
            <a:r>
              <a:rPr lang="en-US" sz="3000" dirty="0" err="1">
                <a:solidFill>
                  <a:srgbClr val="000000"/>
                </a:solidFill>
                <a:latin typeface="Times New Roman"/>
                <a:ea typeface="Times New Roman"/>
                <a:cs typeface="Times New Roman"/>
                <a:sym typeface="Times New Roman"/>
              </a:rPr>
              <a:t>lựa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chọn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Phù</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chiến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kiến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kinh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nghiệm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nhóm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chúng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tôi</a:t>
            </a:r>
            <a:r>
              <a:rPr lang="en-US" sz="3000" dirty="0">
                <a:solidFill>
                  <a:srgbClr val="000000"/>
                </a:solidFill>
                <a:latin typeface="Times New Roman"/>
                <a:ea typeface="Times New Roman"/>
                <a:cs typeface="Times New Roman"/>
                <a:sym typeface="Times New Roman"/>
              </a:rPr>
              <a:t>.</a:t>
            </a:r>
          </a:p>
          <a:p>
            <a:pPr marL="647700" lvl="1" indent="-323850" algn="just">
              <a:lnSpc>
                <a:spcPts val="3900"/>
              </a:lnSpc>
              <a:spcBef>
                <a:spcPct val="0"/>
              </a:spcBef>
              <a:buFont typeface="Arial"/>
              <a:buChar char="•"/>
            </a:pPr>
            <a:r>
              <a:rPr lang="en-US" sz="3000" dirty="0" err="1">
                <a:solidFill>
                  <a:srgbClr val="000000"/>
                </a:solidFill>
                <a:latin typeface="Times New Roman"/>
                <a:ea typeface="Times New Roman"/>
                <a:cs typeface="Times New Roman"/>
                <a:sym typeface="Times New Roman"/>
              </a:rPr>
              <a:t>Kiến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trúc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hệ</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thống</a:t>
            </a:r>
            <a:r>
              <a:rPr lang="en-US" sz="3000" dirty="0">
                <a:solidFill>
                  <a:srgbClr val="000000"/>
                </a:solidFill>
                <a:latin typeface="Times New Roman"/>
                <a:ea typeface="Times New Roman"/>
                <a:cs typeface="Times New Roman"/>
                <a:sym typeface="Times New Roman"/>
              </a:rPr>
              <a:t>: Công </a:t>
            </a:r>
            <a:r>
              <a:rPr lang="en-US" sz="3000" dirty="0" err="1">
                <a:solidFill>
                  <a:srgbClr val="000000"/>
                </a:solidFill>
                <a:latin typeface="Times New Roman"/>
                <a:ea typeface="Times New Roman"/>
                <a:cs typeface="Times New Roman"/>
                <a:sym typeface="Times New Roman"/>
              </a:rPr>
              <a:t>nghệ</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này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mô</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hình</a:t>
            </a:r>
            <a:r>
              <a:rPr lang="en-US" sz="3000" dirty="0">
                <a:solidFill>
                  <a:srgbClr val="000000"/>
                </a:solidFill>
                <a:latin typeface="Times New Roman"/>
                <a:ea typeface="Times New Roman"/>
                <a:cs typeface="Times New Roman"/>
                <a:sym typeface="Times New Roman"/>
              </a:rPr>
              <a:t> MVC (Model-View-Controller) </a:t>
            </a:r>
            <a:r>
              <a:rPr lang="en-US" sz="3000" dirty="0" err="1">
                <a:solidFill>
                  <a:srgbClr val="000000"/>
                </a:solidFill>
                <a:latin typeface="Times New Roman"/>
                <a:ea typeface="Times New Roman"/>
                <a:cs typeface="Times New Roman"/>
                <a:sym typeface="Times New Roman"/>
              </a:rPr>
              <a:t>giúp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phân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tách</a:t>
            </a:r>
            <a:r>
              <a:rPr lang="en-US" sz="3000" dirty="0">
                <a:solidFill>
                  <a:srgbClr val="000000"/>
                </a:solidFill>
                <a:latin typeface="Times New Roman"/>
                <a:ea typeface="Times New Roman"/>
                <a:cs typeface="Times New Roman"/>
                <a:sym typeface="Times New Roman"/>
              </a:rPr>
              <a:t> logic, </a:t>
            </a:r>
            <a:r>
              <a:rPr lang="en-US" sz="3000" dirty="0" err="1">
                <a:solidFill>
                  <a:srgbClr val="000000"/>
                </a:solidFill>
                <a:latin typeface="Times New Roman"/>
                <a:ea typeface="Times New Roman"/>
                <a:cs typeface="Times New Roman"/>
                <a:sym typeface="Times New Roman"/>
              </a:rPr>
              <a:t>tổ</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nguồn</a:t>
            </a:r>
            <a:r>
              <a:rPr lang="en-US" sz="3000" dirty="0">
                <a:solidFill>
                  <a:srgbClr val="000000"/>
                </a:solidFill>
                <a:latin typeface="Times New Roman"/>
                <a:ea typeface="Times New Roman"/>
                <a:cs typeface="Times New Roman"/>
                <a:sym typeface="Times New Roman"/>
              </a:rPr>
              <a:t> khoa </a:t>
            </a:r>
            <a:r>
              <a:rPr lang="en-US" sz="3000" dirty="0" err="1">
                <a:solidFill>
                  <a:srgbClr val="000000"/>
                </a:solidFill>
                <a:latin typeface="Times New Roman"/>
                <a:ea typeface="Times New Roman"/>
                <a:cs typeface="Times New Roman"/>
                <a:sym typeface="Times New Roman"/>
              </a:rPr>
              <a:t>học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dễ</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dàng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bảo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a:t>
            </a:r>
            <a:r>
              <a:rPr lang="en-US" sz="3000" dirty="0">
                <a:solidFill>
                  <a:srgbClr val="000000"/>
                </a:solidFill>
                <a:latin typeface="Times New Roman"/>
                <a:ea typeface="Times New Roman"/>
                <a:cs typeface="Times New Roman"/>
                <a:sym typeface="Times New Roman"/>
              </a:rPr>
              <a:t>.</a:t>
            </a:r>
          </a:p>
          <a:p>
            <a:pPr marL="647700" lvl="1" indent="-323850" algn="just">
              <a:lnSpc>
                <a:spcPts val="3900"/>
              </a:lnSpc>
              <a:spcBef>
                <a:spcPct val="0"/>
              </a:spcBef>
              <a:buFont typeface="Arial"/>
              <a:buChar char="•"/>
            </a:pPr>
            <a:r>
              <a:rPr lang="en-US" sz="3000" dirty="0">
                <a:solidFill>
                  <a:srgbClr val="000000"/>
                </a:solidFill>
                <a:latin typeface="Times New Roman"/>
                <a:ea typeface="Times New Roman"/>
                <a:cs typeface="Times New Roman"/>
                <a:sym typeface="Times New Roman"/>
              </a:rPr>
              <a:t>Quản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Tích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công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cụ</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mạnh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mẽ</a:t>
            </a:r>
            <a:r>
              <a:rPr lang="en-US" sz="3000" dirty="0">
                <a:solidFill>
                  <a:srgbClr val="000000"/>
                </a:solidFill>
                <a:latin typeface="Times New Roman"/>
                <a:ea typeface="Times New Roman"/>
                <a:cs typeface="Times New Roman"/>
                <a:sym typeface="Times New Roman"/>
              </a:rPr>
              <a:t> (Database Migration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Eloquent ORM) </a:t>
            </a:r>
            <a:r>
              <a:rPr lang="en-US" sz="3000" dirty="0" err="1">
                <a:solidFill>
                  <a:srgbClr val="000000"/>
                </a:solidFill>
                <a:latin typeface="Times New Roman"/>
                <a:ea typeface="Times New Roman"/>
                <a:cs typeface="Times New Roman"/>
                <a:sym typeface="Times New Roman"/>
              </a:rPr>
              <a:t>giúp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thay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đổi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cấu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trúc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rất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a:t>
            </a:r>
            <a:r>
              <a:rPr lang="en-US" sz="3000" dirty="0">
                <a:solidFill>
                  <a:srgbClr val="000000"/>
                </a:solidFill>
                <a:latin typeface="Times New Roman"/>
                <a:ea typeface="Times New Roman"/>
                <a:cs typeface="Times New Roman"/>
                <a:sym typeface="Times New Roman"/>
              </a:rPr>
              <a:t>.</a:t>
            </a:r>
          </a:p>
          <a:p>
            <a:pPr marL="647700" lvl="1" indent="-323850" algn="just">
              <a:lnSpc>
                <a:spcPts val="3900"/>
              </a:lnSpc>
              <a:buFont typeface="Arial"/>
              <a:buChar char="•"/>
            </a:pPr>
            <a:r>
              <a:rPr lang="en-US" sz="3000" dirty="0">
                <a:solidFill>
                  <a:srgbClr val="000000"/>
                </a:solidFill>
                <a:latin typeface="Times New Roman"/>
                <a:ea typeface="Times New Roman"/>
                <a:cs typeface="Times New Roman"/>
                <a:sym typeface="Times New Roman"/>
              </a:rPr>
              <a:t>Bảo </a:t>
            </a:r>
            <a:r>
              <a:rPr lang="en-US" sz="3000" dirty="0" err="1">
                <a:solidFill>
                  <a:srgbClr val="000000"/>
                </a:solidFill>
                <a:latin typeface="Times New Roman"/>
                <a:ea typeface="Times New Roman"/>
                <a:cs typeface="Times New Roman"/>
                <a:sym typeface="Times New Roman"/>
              </a:rPr>
              <a:t>mật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trang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bị</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sẵn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tính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bảo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cấp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như</a:t>
            </a:r>
            <a:r>
              <a:rPr lang="en-US" sz="3000" dirty="0">
                <a:solidFill>
                  <a:srgbClr val="000000"/>
                </a:solidFill>
                <a:latin typeface="Times New Roman"/>
                <a:ea typeface="Times New Roman"/>
                <a:cs typeface="Times New Roman"/>
                <a:sym typeface="Times New Roman"/>
              </a:rPr>
              <a:t> CSRF token (</a:t>
            </a:r>
            <a:r>
              <a:rPr lang="en-US" sz="3000" dirty="0" err="1">
                <a:solidFill>
                  <a:srgbClr val="000000"/>
                </a:solidFill>
                <a:latin typeface="Times New Roman"/>
                <a:ea typeface="Times New Roman"/>
                <a:cs typeface="Times New Roman"/>
                <a:sym typeface="Times New Roman"/>
              </a:rPr>
              <a:t>bảo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vệ</a:t>
            </a:r>
            <a:r>
              <a:rPr lang="en-US" sz="3000" dirty="0">
                <a:solidFill>
                  <a:srgbClr val="000000"/>
                </a:solidFill>
                <a:latin typeface="Times New Roman"/>
                <a:ea typeface="Times New Roman"/>
                <a:cs typeface="Times New Roman"/>
                <a:sym typeface="Times New Roman"/>
              </a:rPr>
              <a:t> form)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chế</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ngăn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chặn</a:t>
            </a:r>
            <a:r>
              <a:rPr lang="en-US" sz="3000" dirty="0">
                <a:solidFill>
                  <a:srgbClr val="000000"/>
                </a:solidFill>
                <a:latin typeface="Times New Roman"/>
                <a:ea typeface="Times New Roman"/>
                <a:cs typeface="Times New Roman"/>
                <a:sym typeface="Times New Roman"/>
              </a:rPr>
              <a:t> SQL Injection.</a:t>
            </a:r>
          </a:p>
          <a:p>
            <a:pPr algn="just">
              <a:lnSpc>
                <a:spcPts val="3900"/>
              </a:lnSpc>
            </a:pPr>
            <a:r>
              <a:rPr lang="en-US" sz="3000" dirty="0" err="1">
                <a:solidFill>
                  <a:srgbClr val="000000"/>
                </a:solidFill>
                <a:latin typeface="Times New Roman"/>
                <a:ea typeface="Times New Roman"/>
                <a:cs typeface="Times New Roman"/>
                <a:sym typeface="Times New Roman"/>
              </a:rPr>
              <a:t>Tóm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lại</a:t>
            </a:r>
            <a:r>
              <a:rPr lang="en-US" sz="3000" dirty="0">
                <a:solidFill>
                  <a:srgbClr val="000000"/>
                </a:solidFill>
                <a:latin typeface="Times New Roman"/>
                <a:ea typeface="Times New Roman"/>
                <a:cs typeface="Times New Roman"/>
                <a:sym typeface="Times New Roman"/>
              </a:rPr>
              <a:t>: Công </a:t>
            </a:r>
            <a:r>
              <a:rPr lang="en-US" sz="3000" dirty="0" err="1">
                <a:solidFill>
                  <a:srgbClr val="000000"/>
                </a:solidFill>
                <a:latin typeface="Times New Roman"/>
                <a:ea typeface="Times New Roman"/>
                <a:cs typeface="Times New Roman"/>
                <a:sym typeface="Times New Roman"/>
              </a:rPr>
              <a:t>nghệ</a:t>
            </a:r>
            <a:r>
              <a:rPr lang="en-US" sz="3000" dirty="0">
                <a:solidFill>
                  <a:srgbClr val="000000"/>
                </a:solidFill>
                <a:latin typeface="Times New Roman"/>
                <a:ea typeface="Times New Roman"/>
                <a:cs typeface="Times New Roman"/>
                <a:sym typeface="Times New Roman"/>
              </a:rPr>
              <a:t> PHP Laravel Framework </a:t>
            </a:r>
            <a:r>
              <a:rPr lang="en-US" sz="3000" dirty="0" err="1">
                <a:solidFill>
                  <a:srgbClr val="000000"/>
                </a:solidFill>
                <a:latin typeface="Times New Roman"/>
                <a:ea typeface="Times New Roman"/>
                <a:cs typeface="Times New Roman"/>
                <a:sym typeface="Times New Roman"/>
              </a:rPr>
              <a:t>cung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cấp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một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nền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tảng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vững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chắc</a:t>
            </a:r>
            <a:r>
              <a:rPr lang="en-US" sz="3000" dirty="0">
                <a:solidFill>
                  <a:srgbClr val="000000"/>
                </a:solidFill>
                <a:latin typeface="Times New Roman"/>
                <a:ea typeface="Times New Roman"/>
                <a:cs typeface="Times New Roman"/>
                <a:sym typeface="Times New Roman"/>
              </a:rPr>
              <a:t>, an </a:t>
            </a:r>
            <a:r>
              <a:rPr lang="en-US" sz="3000" dirty="0" err="1">
                <a:solidFill>
                  <a:srgbClr val="000000"/>
                </a:solidFill>
                <a:latin typeface="Times New Roman"/>
                <a:ea typeface="Times New Roman"/>
                <a:cs typeface="Times New Roman"/>
                <a:sym typeface="Times New Roman"/>
              </a:rPr>
              <a:t>toàn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chúng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tôi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xây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ứng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tính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như</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NewsMart</a:t>
            </a:r>
            <a:r>
              <a:rPr lang="en-US" sz="3000" dirty="0">
                <a:solidFill>
                  <a:srgbClr val="000000"/>
                </a:solidFill>
                <a:latin typeface="Times New Roman"/>
                <a:ea typeface="Times New Roman"/>
                <a:cs typeface="Times New Roman"/>
                <a:sym typeface="Times New Roman"/>
              </a:rPr>
              <a:t>.</a:t>
            </a:r>
          </a:p>
          <a:p>
            <a:pPr algn="just">
              <a:lnSpc>
                <a:spcPts val="3900"/>
              </a:lnSpc>
              <a:spcBef>
                <a:spcPct val="0"/>
              </a:spcBef>
            </a:pPr>
            <a:endParaRPr lang="en-US" sz="3000" dirty="0">
              <a:solidFill>
                <a:srgbClr val="000000"/>
              </a:solidFill>
              <a:latin typeface="Times New Roman"/>
              <a:ea typeface="Times New Roman"/>
              <a:cs typeface="Times New Roman"/>
              <a:sym typeface="Times New Roman"/>
            </a:endParaRPr>
          </a:p>
        </p:txBody>
      </p:sp>
      <p:sp>
        <p:nvSpPr>
          <p:cNvPr id="4" name="Freeform 4"/>
          <p:cNvSpPr/>
          <p:nvPr/>
        </p:nvSpPr>
        <p:spPr>
          <a:xfrm>
            <a:off x="12242601" y="5787584"/>
            <a:ext cx="5023783" cy="3470716"/>
          </a:xfrm>
          <a:custGeom>
            <a:avLst/>
            <a:gdLst/>
            <a:ahLst/>
            <a:cxnLst/>
            <a:rect l="l" t="t" r="r" b="b"/>
            <a:pathLst>
              <a:path w="5023783" h="3470716">
                <a:moveTo>
                  <a:pt x="0" y="0"/>
                </a:moveTo>
                <a:lnTo>
                  <a:pt x="5023783" y="0"/>
                </a:lnTo>
                <a:lnTo>
                  <a:pt x="5023783" y="3470716"/>
                </a:lnTo>
                <a:lnTo>
                  <a:pt x="0" y="3470716"/>
                </a:lnTo>
                <a:lnTo>
                  <a:pt x="0" y="0"/>
                </a:lnTo>
                <a:close/>
              </a:path>
            </a:pathLst>
          </a:custGeom>
          <a:blipFill>
            <a:blip r:embed="rId3"/>
            <a:stretch>
              <a:fillRect r="-4183"/>
            </a:stretch>
          </a:blipFill>
        </p:spPr>
        <p:txBody>
          <a:bodyPr/>
          <a:lstStyle/>
          <a:p>
            <a:endParaRPr lang="en-US"/>
          </a:p>
        </p:txBody>
      </p:sp>
      <p:sp>
        <p:nvSpPr>
          <p:cNvPr id="5" name="Freeform 5"/>
          <p:cNvSpPr/>
          <p:nvPr/>
        </p:nvSpPr>
        <p:spPr>
          <a:xfrm>
            <a:off x="7725112" y="6280736"/>
            <a:ext cx="4056626" cy="2977564"/>
          </a:xfrm>
          <a:custGeom>
            <a:avLst/>
            <a:gdLst/>
            <a:ahLst/>
            <a:cxnLst/>
            <a:rect l="l" t="t" r="r" b="b"/>
            <a:pathLst>
              <a:path w="4056626" h="2977564">
                <a:moveTo>
                  <a:pt x="0" y="0"/>
                </a:moveTo>
                <a:lnTo>
                  <a:pt x="4056626" y="0"/>
                </a:lnTo>
                <a:lnTo>
                  <a:pt x="4056626" y="2977564"/>
                </a:lnTo>
                <a:lnTo>
                  <a:pt x="0" y="2977564"/>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971550"/>
            <a:ext cx="421008" cy="663575"/>
          </a:xfrm>
          <a:prstGeom prst="rect">
            <a:avLst/>
          </a:prstGeom>
        </p:spPr>
        <p:txBody>
          <a:bodyPr lIns="0" tIns="0" rIns="0" bIns="0" rtlCol="0" anchor="t">
            <a:spAutoFit/>
          </a:bodyPr>
          <a:lstStyle/>
          <a:p>
            <a:pPr algn="ctr">
              <a:lnSpc>
                <a:spcPts val="5199"/>
              </a:lnSpc>
              <a:spcBef>
                <a:spcPct val="0"/>
              </a:spcBef>
            </a:pPr>
            <a:r>
              <a:rPr lang="en-US" sz="3999">
                <a:solidFill>
                  <a:srgbClr val="1C32F8"/>
                </a:solidFill>
                <a:latin typeface="Times New Roman"/>
                <a:ea typeface="Times New Roman"/>
                <a:cs typeface="Times New Roman"/>
                <a:sym typeface="Times New Roman"/>
              </a:rPr>
              <a:t>❑</a:t>
            </a:r>
          </a:p>
        </p:txBody>
      </p:sp>
      <p:sp>
        <p:nvSpPr>
          <p:cNvPr id="7" name="TextBox 7"/>
          <p:cNvSpPr txBox="1"/>
          <p:nvPr/>
        </p:nvSpPr>
        <p:spPr>
          <a:xfrm>
            <a:off x="1035784" y="9486900"/>
            <a:ext cx="1816894"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24/11/2025 </a:t>
            </a:r>
          </a:p>
        </p:txBody>
      </p:sp>
      <p:sp>
        <p:nvSpPr>
          <p:cNvPr id="8" name="TextBox 8"/>
          <p:cNvSpPr txBox="1"/>
          <p:nvPr/>
        </p:nvSpPr>
        <p:spPr>
          <a:xfrm>
            <a:off x="17068800" y="9486900"/>
            <a:ext cx="190500" cy="51435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a:ea typeface="Times New Roman"/>
                <a:cs typeface="Times New Roman"/>
                <a:sym typeface="Times New Roman"/>
              </a:rPr>
              <a:t>7</a:t>
            </a:r>
          </a:p>
        </p:txBody>
      </p:sp>
      <p:sp>
        <p:nvSpPr>
          <p:cNvPr id="9" name="TextBox 9"/>
          <p:cNvSpPr txBox="1"/>
          <p:nvPr/>
        </p:nvSpPr>
        <p:spPr>
          <a:xfrm>
            <a:off x="4266247" y="9486900"/>
            <a:ext cx="9755506" cy="514350"/>
          </a:xfrm>
          <a:prstGeom prst="rect">
            <a:avLst/>
          </a:prstGeom>
        </p:spPr>
        <p:txBody>
          <a:bodyPr lIns="0" tIns="0" rIns="0" bIns="0" rtlCol="0" anchor="t">
            <a:spAutoFit/>
          </a:bodyPr>
          <a:lstStyle/>
          <a:p>
            <a:pPr algn="just">
              <a:lnSpc>
                <a:spcPts val="3900"/>
              </a:lnSpc>
              <a:spcBef>
                <a:spcPct val="0"/>
              </a:spcBef>
            </a:pPr>
            <a:r>
              <a:rPr lang="en-US" sz="3000">
                <a:solidFill>
                  <a:srgbClr val="000000"/>
                </a:solidFill>
                <a:latin typeface="Times New Roman"/>
                <a:ea typeface="Times New Roman"/>
                <a:cs typeface="Times New Roman"/>
                <a:sym typeface="Times New Roman"/>
              </a:rPr>
              <a:t>WEBSITE TRUNG TÂM THƯƠNG MẠI ĐIỆN TỬ TIN TỨC</a:t>
            </a:r>
          </a:p>
        </p:txBody>
      </p:sp>
      <p:sp>
        <p:nvSpPr>
          <p:cNvPr id="10" name="TextBox 10"/>
          <p:cNvSpPr txBox="1"/>
          <p:nvPr/>
        </p:nvSpPr>
        <p:spPr>
          <a:xfrm>
            <a:off x="1683806" y="971550"/>
            <a:ext cx="7460194" cy="663575"/>
          </a:xfrm>
          <a:prstGeom prst="rect">
            <a:avLst/>
          </a:prstGeom>
        </p:spPr>
        <p:txBody>
          <a:bodyPr lIns="0" tIns="0" rIns="0" bIns="0" rtlCol="0" anchor="t">
            <a:spAutoFit/>
          </a:bodyPr>
          <a:lstStyle/>
          <a:p>
            <a:pPr algn="l">
              <a:lnSpc>
                <a:spcPts val="5199"/>
              </a:lnSpc>
              <a:spcBef>
                <a:spcPct val="0"/>
              </a:spcBef>
            </a:pPr>
            <a:r>
              <a:rPr lang="en-US" sz="3999">
                <a:solidFill>
                  <a:srgbClr val="000000"/>
                </a:solidFill>
                <a:latin typeface="Times New Roman"/>
                <a:ea typeface="Times New Roman"/>
                <a:cs typeface="Times New Roman"/>
                <a:sym typeface="Times New Roman"/>
              </a:rPr>
              <a:t>Công nghệ PHP Laravel Framework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16012</Words>
  <Application>Microsoft Office PowerPoint</Application>
  <PresentationFormat>Custom</PresentationFormat>
  <Paragraphs>3443</Paragraphs>
  <Slides>78</Slides>
  <Notes>46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Calibri</vt:lpstr>
      <vt:lpstr>Cooper Hewitt</vt:lpstr>
      <vt:lpstr>Roboto Bold</vt:lpstr>
      <vt:lpstr>Times New Roman</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Modern AI and Machine Learning Presentation</dc:title>
  <dc:creator>Administrator</dc:creator>
  <cp:lastModifiedBy>Huỳnh Quốc Huy</cp:lastModifiedBy>
  <cp:revision>11</cp:revision>
  <dcterms:created xsi:type="dcterms:W3CDTF">2006-08-16T00:00:00Z</dcterms:created>
  <dcterms:modified xsi:type="dcterms:W3CDTF">2025-11-25T23:28:43Z</dcterms:modified>
  <dc:identifier>DAGzmaqqWZg</dc:identifier>
</cp:coreProperties>
</file>